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heme/themeOverride14.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6.xml" ContentType="application/inkml+xml"/>
  <Override PartName="/ppt/theme/themeOverride15.xml" ContentType="application/vnd.openxmlformats-officedocument.themeOverride+xml"/>
  <Override PartName="/ppt/notesSlides/notesSlide10.xml" ContentType="application/vnd.openxmlformats-officedocument.presentationml.notesSlide+xml"/>
  <Override PartName="/ppt/theme/themeOverride16.xml" ContentType="application/vnd.openxmlformats-officedocument.themeOverride+xml"/>
  <Override PartName="/ppt/notesSlides/notesSlide11.xml" ContentType="application/vnd.openxmlformats-officedocument.presentationml.notesSlide+xml"/>
  <Override PartName="/ppt/theme/themeOverride17.xml" ContentType="application/vnd.openxmlformats-officedocument.themeOverride+xml"/>
  <Override PartName="/ppt/notesSlides/notesSlide12.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95" r:id="rId3"/>
    <p:sldMasterId id="2147483707" r:id="rId4"/>
    <p:sldMasterId id="2147483719" r:id="rId5"/>
    <p:sldMasterId id="2147483731" r:id="rId6"/>
  </p:sldMasterIdLst>
  <p:notesMasterIdLst>
    <p:notesMasterId r:id="rId78"/>
  </p:notesMasterIdLst>
  <p:handoutMasterIdLst>
    <p:handoutMasterId r:id="rId79"/>
  </p:handoutMasterIdLst>
  <p:sldIdLst>
    <p:sldId id="357" r:id="rId7"/>
    <p:sldId id="256"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308" r:id="rId22"/>
    <p:sldId id="309" r:id="rId23"/>
    <p:sldId id="282" r:id="rId24"/>
    <p:sldId id="267" r:id="rId25"/>
    <p:sldId id="283" r:id="rId26"/>
    <p:sldId id="315" r:id="rId27"/>
    <p:sldId id="316" r:id="rId28"/>
    <p:sldId id="317" r:id="rId29"/>
    <p:sldId id="356" r:id="rId30"/>
    <p:sldId id="286" r:id="rId31"/>
    <p:sldId id="287" r:id="rId32"/>
    <p:sldId id="288" r:id="rId33"/>
    <p:sldId id="289" r:id="rId34"/>
    <p:sldId id="284" r:id="rId35"/>
    <p:sldId id="290" r:id="rId36"/>
    <p:sldId id="295" r:id="rId37"/>
    <p:sldId id="310" r:id="rId38"/>
    <p:sldId id="311" r:id="rId39"/>
    <p:sldId id="312" r:id="rId40"/>
    <p:sldId id="313" r:id="rId41"/>
    <p:sldId id="314" r:id="rId42"/>
    <p:sldId id="318" r:id="rId43"/>
    <p:sldId id="319" r:id="rId44"/>
    <p:sldId id="320" r:id="rId45"/>
    <p:sldId id="355" r:id="rId46"/>
    <p:sldId id="321" r:id="rId47"/>
    <p:sldId id="322" r:id="rId48"/>
    <p:sldId id="323" r:id="rId49"/>
    <p:sldId id="325" r:id="rId50"/>
    <p:sldId id="326" r:id="rId51"/>
    <p:sldId id="327" r:id="rId52"/>
    <p:sldId id="328" r:id="rId53"/>
    <p:sldId id="329" r:id="rId54"/>
    <p:sldId id="330" r:id="rId55"/>
    <p:sldId id="351" r:id="rId56"/>
    <p:sldId id="352" r:id="rId57"/>
    <p:sldId id="353" r:id="rId58"/>
    <p:sldId id="331" r:id="rId59"/>
    <p:sldId id="332" r:id="rId60"/>
    <p:sldId id="334" r:id="rId61"/>
    <p:sldId id="335" r:id="rId62"/>
    <p:sldId id="336" r:id="rId63"/>
    <p:sldId id="337" r:id="rId64"/>
    <p:sldId id="338" r:id="rId65"/>
    <p:sldId id="339" r:id="rId66"/>
    <p:sldId id="340" r:id="rId67"/>
    <p:sldId id="341" r:id="rId68"/>
    <p:sldId id="342" r:id="rId69"/>
    <p:sldId id="343" r:id="rId70"/>
    <p:sldId id="344" r:id="rId71"/>
    <p:sldId id="345" r:id="rId72"/>
    <p:sldId id="346" r:id="rId73"/>
    <p:sldId id="347" r:id="rId74"/>
    <p:sldId id="348" r:id="rId75"/>
    <p:sldId id="349" r:id="rId76"/>
    <p:sldId id="350" r:id="rId77"/>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D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8" d="100"/>
          <a:sy n="98" d="100"/>
        </p:scale>
        <p:origin x="36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09249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20-07-09T20:50:33.222"/>
    </inkml:context>
    <inkml:brush xml:id="br0">
      <inkml:brushProperty name="width" value="0.05292" units="cm"/>
      <inkml:brushProperty name="height" value="0.05292" units="cm"/>
      <inkml:brushProperty name="color" value="#FF0000"/>
    </inkml:brush>
  </inkml:definitions>
  <inkml:trace contextRef="#ctx0" brushRef="#br0">18923 931 0,'21'0'140,"0"0"-140,0 0 47,0 0-47,1 0 0,-1 22 16,0-22-1,0 0-15,0 0 16,22 0 0,-22 0-16,0 0 0,0 0 15,21 0 1,1 0-1,-22 0-15,21 0 0,-21 0 16,22 0 0,-22 0-16,0 0 15,0 0-15,22 0 16,-1 0 0,-21 0-16,21 0 15,-20 0 1,-1 0-16,0 0 0,42 0 15,1 0 1,-22 0-16,1 0 16,-1 0-16,21-22 15,-20 22-15,-22 0 16,21 0 0,22 0-16,-22 0 0,0 0 15,22 0-15,-64-21 16,63 21-16,-41-21 15,20 21-15,21 0 16,-41 0 0,-1-21-16,0 21 0,21 0 15,-21 0 1,22 0-16,-1-21 16,0 21-1,-20-21 1,-1 21-16,0 0 0,0 0 15,0 0 1,0 0-16,22-22 16,-22 22-1,0 0-15,0 0 16,0 0-16,1 0 16,-1 0-1,-21-21-15,21 21 16,0 0 156,-21-21-16,-21 21-140,0 0-16,21-21 15,-21 21-15,-43-42 0,43 42 16,-85-22-16,85 22 15,-64 0-15,64 0 16,-85 0-16,22 0 16,41 0-1,-20 0-15,-22 0 16,64 0 0,-21 0-16,-1 22 0,-20-22 15,42 0-15,-1 0 16,-20 0-1,21 21-15,-21-21 0,20 0 32,1 21-32,0-21 0,0 0 31,-21 0-15,20 0-1,-20 0-15,21 0 16,-21 21-16,-22-21 31,43 0-31,0 21 16,-22-21-16,22 0 15,0 21-15,0-21 16,0 0 140</inkml:trace>
  <inkml:trace contextRef="#ctx0" brushRef="#br0" timeOffset="5519.9086">2751 12425 0,'-21'21'203,"21"21"-187,0-20-1,-21-1 1,21 21-16,0-21 0,0 0 16,0 1-16,0-1 15,0 0 16,0 0 79,0 0-110,0 0 31,0 1-15,0-1-16,-21-21 62,21 21-15,0 0-47,0-42 219,0 0-204,0 0 1,21-22-16,0 22 16,-21 0-1,21 21-15,-21-21 16,22 21 0,-22-21-16,0-1 15,0 1 141,0 0-109,0 0-31,0 0 15,0 0-31,0-1 31,0 1 1,0 0-1,0 0 16,0 0-16,0 0-15,0-1 46,21 22 173,-21 22-204,21-22-31,0 21 15,-21 0-15,21-21 32,0 21-32,1 0 15,-22 0 1,21-21 0,0 22-1,-21-1 1,21-21 15,0 0 63,0 0-63,-21-21 0,0-1-15,22 1 0,-22 0-1,21 21-15,-21-21 16,0 0-16,21 21 15,-21-21-15,0-1 47,21 22-15,0-21 14,0 21-14,-21 21 93,0 1-110,0-1 1,-21 21-16,0-21 16,21 0-1,0 1-15,0-1 16,0 0-1,-21-21 1,21 21 0,0 0-16,0 0 15,-21-21 1,21 22 0,0-1-1,-21-21 1,21 21 62,0 0-62,0 0 46,0 0-15,0 1 0,21-1-32,0 0 1,-21 0-16</inkml:trace>
  <inkml:trace contextRef="#ctx0" brushRef="#br0" timeOffset="7209.59">3302 12658 0,'0'-21'32,"-21"21"108,-1 0-93,22 21-16,0 0-15,0 0 0,0 0-16,0 0 109,0 1-78,0-1 1,22-21-17,-1 0 79,0 0-63,0 0-15,0 0 15,0 0-15,1 0-1,-22-21 17,0-1-17,21 22-15,-21-21 31,0 0 1,21 21-32,-21-21 0,0 0 62,0 0-31,-21 21-15,0 0 93,-1 0-93,22-22 15,-21 22-15</inkml:trace>
  <inkml:trace contextRef="#ctx0" brushRef="#br0" timeOffset="10019.8561">3746 12658 0,'-21'0'172,"0"0"-157,0 0 63,0 0-31,-1 0 0,1 0 16,0 0-48,21 21 16,-21 0 1,21 0 15,0 0-32,0 1 16,0-1 32,0 0-16,21-21-47,0 21 0,0-21 94,1 0-79,-1 0 48,0 0-16,-21-21-47,21 21 15,-21-21-15,21 0 16,-21-1-1,0 1 1,0 0 0,0 0-16,21 21 15,1-21 1,-22 0-16,0-1 31,0 1-15,21 0-16,-21 0 15,21 21 1,-21-21-16,0 0 16,21-1-1,-21 1 1,0 0 15,0 0 0,-21 42 204,0 21-220,21-20 1,-43 41-16,43 1 16,0-43-16,-21 21 0,21 0 15,0-20 1,0-1 0</inkml:trace>
  <inkml:trace contextRef="#ctx0" brushRef="#br0" timeOffset="11419.5423">3958 12658 0,'-21'0'141,"0"0"-94,21 21-32,0 0 1,0 0 0,0 0 15,0 1-16,0-1 1,0 0 31,0 0-47,0 0 31,0 0-31,21 1 31,0-22-15,0 0 31,0 0-31,0 0-1,1 0-15,-1 0 16,0 0-1,0 0-15,0 0 16,0 0 31</inkml:trace>
  <inkml:trace contextRef="#ctx0" brushRef="#br0" timeOffset="12889.6328">3958 12615 0,'21'0'16,"0"0"0,0 0-1,1 0 1,-1 0-16,-21 22 266,0-1-251,0 0 32,0 0-16,0 0 1,-21-21 14,-1 0 1,1 0 0,0 0 0,0 0 62</inkml:trace>
  <inkml:trace contextRef="#ctx0" brushRef="#br0" timeOffset="15194.7161">4254 12679 0,'0'21'156,"0"0"-140,0 0 0,0 1-1,0-1 1,0 0 15,0 0-31,0 0 31,0 0-15,21-21 187,-21-21-187,22 21-1,-22-21-15,21 21 16,-21-21-16,0 0 16,21 21-1,-21-21-15,21 21 47,-21-22-31,21 22-16,0 0 15,-21-21 1,22 21-16,-22 21 172,0 1-157,0-1 1,0 0 0,0 0-16,0 0 31,0 0-15,21-42 218,-21-21-218,21 21-1,0 21 1,-21-21-16,0-1 15,21 1 1,0 21-16,1 0 31,-1 0-31,-21-21 16,21 21 0,0 21 155,-21 0-155,0 1-16,0-1 16,0 0-1,0 0 1,0 0-16,0 0 16,0 1-1,0-1 1,0 0-1,0 0 32,0 0-15</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20-07-09T20:52:00.761"/>
    </inkml:context>
    <inkml:brush xml:id="br0">
      <inkml:brushProperty name="width" value="0.05292" units="cm"/>
      <inkml:brushProperty name="height" value="0.05292" units="cm"/>
      <inkml:brushProperty name="color" value="#FF0000"/>
    </inkml:brush>
  </inkml:definitions>
  <inkml:trace contextRef="#ctx0" brushRef="#br0">19071 14669 0,'0'21'109,"0"21"-93,0-21-1,0 43-15,21-22 16,0 22-16,-21-43 16,21 63-16,-21-20 15,22-1-15,-22 22 16,0-64-16,21 43 16,-21-43-1,21 21-15,-21 1 0,0-22 16,0 0-1,0 0-15</inkml:trace>
  <inkml:trace contextRef="#ctx0" brushRef="#br0" timeOffset="1469.9132">19113 14690 0,'21'0'63,"1"0"-63,-1 0 31,0 0-31,0 0 16,21-21-1,22 21-15,-64-22 16,21 22 0,0 0-16,0 0 0,1 0 15,-1-21-15,0 21 16,-21-21-1,21 21 1,0 0 0,0 0-1,1 0 1,-1 0-16,0 0 78,-42-21 31,0 21-109</inkml:trace>
  <inkml:trace contextRef="#ctx0" brushRef="#br0" timeOffset="2369.8923">19198 15028 0,'0'22'47,"21"-22"-32,0 0 1,0 0-1,22 0-15,-22 0 16,64 0 0,-43 0-16,-21-22 15,0 22 1,22-21-16,-22 0 0</inkml:trace>
  <inkml:trace contextRef="#ctx0" brushRef="#br0" timeOffset="2979.9016">19960 14944 0,'0'21'47,"0"0"-32,0 0 1,-21-21-16,21 21 15,0 22 1,0-1-16,0-21 16,0 0-1,0 1-15</inkml:trace>
  <inkml:trace contextRef="#ctx0" brushRef="#br0" timeOffset="4120.2305">19918 14796 0,'21'0'62,"-42"0"63</inkml:trace>
  <inkml:trace contextRef="#ctx0" brushRef="#br0" timeOffset="7190.1962">20320 14605 0,'0'21'188,"0"22"-173,0-22-15,0 42 16,0-20-16,0-1 16,0 21-1,0 1-15,0-22 0,0 1 16,0-22-16,0 42 15,0-20 1,0-22-16,0 0 31,0 0-31,0 0 16,0-42 218,0 0-234,0 0 32,0 0-32,0-1 15,0 1-15,0 0 16,0 0 15,0 0-15,0 0-16,21 21 31,-21-22-31,21 1 16,-21 0-1,21 21 1,0-21-16,1 21 0,-22-21 15,21 21 32,0 0-15,0 0 46,0 0-78,0 0 47,-21 21-16,22-21 31,-1 21-62,0 0 16,-21 0-16,0 1 16,0-1-1,0 0-15,0 0 16,0 0 46,-21-21-15,0 0-31,-1 0 15,1 0-15,0 0-1,0 0 17,0 0-17,0 0 16,-1 0-31,1 0 32</inkml:trace>
  <inkml:trace contextRef="#ctx0" brushRef="#br0" timeOffset="8480.0566">20849 14965 0,'-21'0'47,"0"0"16,-1 0-48,22 21 1,0 0-16,0 0 31,-21-21-31,21 22 0,0-1 16,0 0-16,0 0 15,0 0 1,0 0 15,0 1 1,0-1-32,21-21 15,1 0-15,-22 21 16,21-21-16,-21 21 15,21-21 1,0 21 0,0-21-1,0 0 17,1 0-17,-1 0 1,0 0-16,0-21 15,-21 0 1,21 21 0,0 0-16,1 0 15,-22-21-15,0 0 16,21 21 0,-21-22-16,21 22 15</inkml:trace>
  <inkml:trace contextRef="#ctx0" brushRef="#br0" timeOffset="9940.2765">20828 14944 0,'21'0'63,"0"0"-48,0 0 16,0 0-15,1 0 0,-22 21 15,0 0 172,-22-21-156,22 21-31,0 0-1,-21-21-15,21 22 47,0-1-16,-21-21 1,0 0 14,21 21 33,-21-21-48,0 0-16,-1 0 32</inkml:trace>
  <inkml:trace contextRef="#ctx0" brushRef="#br0" timeOffset="11940.2842">21293 14901 0,'0'22'219,"0"-1"-204,0 0-15,0 21 16,0-21 0,0 1-1,0-1-15,0 0 16,0 0-1,0 0-15,0 0 32,0 1-17,0-1 17,0 0-17,0 0 1,0 0 31,0 0-32,0 1 1,-21-1 0,21-42 140,0-1-156,0 1 31,0 0-15,0 0-16,0 0 15,0 0 17,0-1-17,0 1 1,0 0-1,0 0 1,21 21 0,1-21-1,-22 0 1,21 21-16,-21-22 0,21 22 31,-21-21-15,21 21-1,-21-21-15,21 21 16,0 0 0,1-21-1,-1 21 17,0 0-17,0 0 16,0 0-31,0 0 125</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20-07-09T20:53:59.871"/>
    </inkml:context>
    <inkml:brush xml:id="br0">
      <inkml:brushProperty name="width" value="0.05292" units="cm"/>
      <inkml:brushProperty name="height" value="0.05292" units="cm"/>
      <inkml:brushProperty name="color" value="#FF0000"/>
    </inkml:brush>
  </inkml:definitions>
  <inkml:trace contextRef="#ctx0" brushRef="#br0">5270 6117 0,'0'21'219,"0"1"-204,0 20-15,0-21 16,0 0-16,0 22 16,0 20-1,0-42-15,0 64 0,0-43 16,0 43 0,0-43-16,0-21 15,0 43-15,0-43 16,0 0-1,0 0-15,0 1 16,0-1 0</inkml:trace>
  <inkml:trace contextRef="#ctx0" brushRef="#br0" timeOffset="889.8814">5313 6138 0,'21'0'47,"0"0"-16,0 0-31,0 0 16,0 0 0,1 0-16,-1-21 15,0 21 1,21 0-16,-21-21 16,1 21-1,-1 0-15,0 0 16,0 0-16,0 0 15,0 0 1,1 0 47,-22-21-17,-22 21-14</inkml:trace>
  <inkml:trace contextRef="#ctx0" brushRef="#br0" timeOffset="1740.1681">5334 6350 0,'0'21'16,"0"0"15,21-21-16,-21 22-15,21-22 16,0 0 0,0 0-1,1 21 17,-1-21-17,0 0-15,0 0 0,0 0 31,0 0-15,1 0-16</inkml:trace>
  <inkml:trace contextRef="#ctx0" brushRef="#br0" timeOffset="2580.0826">5694 6519 0,'21'0'156,"-21"22"-125,0-1-31,0 0 16,0 0 0,0 0-16,0 0 31,0 1-31,0-1 0,0 0 31</inkml:trace>
  <inkml:trace contextRef="#ctx0" brushRef="#br0" timeOffset="3429.9623">5778 6329 0,'0'-21'125,"-21"21"-125</inkml:trace>
  <inkml:trace contextRef="#ctx0" brushRef="#br0" timeOffset="4740.2779">5842 6498 0,'0'21'94,"21"1"-63,-21-1-15,0 0-16,0 0 15,0 0 1,0 0-16,0 1 0,0-1 16,0 0-16,0 0 31,0 0-31,0-42 187,0 0-171,0 0 0,0 0-16,21 21 0,-21-22 15,21 1 1,-21 0-16,0 0 15,21 21 1,-21-21-16,43 0 0,-22 21 47,0 0 15,0 0-46,0 0 93</inkml:trace>
  <inkml:trace contextRef="#ctx0" brushRef="#br0" timeOffset="5659.9365">6096 6519 0,'0'22'156,"0"-1"-140,0 0-1,0 0 1,0 0 0,0 0-16,0 22 15,0-22 1,0 0-1,0 0-15,0 0 32,0 1 15,21-22-32,0 0 16,0 0 1,0 0-17,1 0 17,-22-22-32,21 22 15,0 0 1,-21-21-1,0 0 32</inkml:trace>
  <inkml:trace contextRef="#ctx0" brushRef="#br0" timeOffset="6730.2809">6117 6519 0,'21'-21'0,"0"21"16,0 0 0,1 0 30,-1 0 64,0 0-63,-21 21-16,0 1 0,0-1 16,0 0-47,-21-21 31,0 0 16,-1 0-31,1 0-1,0 0 32,0 0 16</inkml:trace>
  <inkml:trace contextRef="#ctx0" brushRef="#br0" timeOffset="9049.9453">6392 6583 0,'21'21'187,"0"0"-171,-21 0-1,0 1 17,22-22-32,-1 0 312,0 0-249,0 0 15,0 0-63,0 0-15,-21-22 47,22 22 188,-1 0-220,-21 22 1,0-1-16,0 0 47,21-21-32,0 0 32,0 0 31,0-21-46,1 0-17,-22-1 1,0 1 0,21 21-16,-21-21 0,0 0 0,0 0 31</inkml:trace>
  <inkml:trace contextRef="#ctx0" brushRef="#br0" timeOffset="10750.2418">6942 6604 0,'-21'0'93,"0"0"-15,0 0-46,0 0 61,21 21-46,0 0-31,0 1 0,0-1-1,0 0 32,21-21 47,0 0-63,0-21 125,0 21-140,-21-21 15,22 21 0,-22-22 1,0 44 265,0-1-282,0 0 1,0 0-1</inkml:trace>
  <inkml:trace contextRef="#ctx0" brushRef="#br0" timeOffset="11529.8865">7175 6308 0,'0'21'110,"0"21"-110,0 1 15,0 20-15,0-42 16,-21 43-16,21-22 15,-21 0-15,21-20 16,0-1-16,0 21 16,0-21 15,0 0-15,0 1-16,0-1 31</inkml:trace>
  <inkml:trace contextRef="#ctx0" brushRef="#br0" timeOffset="12500.1031">7345 6329 0,'0'21'78,"0"0"-63,0 0 1,0 22-16,0-22 16,0 0-16,-22 0 15,22 22-15,0-1 0,-21-21 16,21 21-1,0 1-15,-21-22 16,21 0-16,0 21 16</inkml:trace>
  <inkml:trace contextRef="#ctx0" brushRef="#br0" timeOffset="15680.0716">5524 868 0,'21'0'79,"22"0"-79,-22 0 0,42 0 15,-20 0 1,41-21-16,65 21 0,-86-21 15,43 21 1,-85-22-16,64 22 0,-43 0 16,43 0-1,-1 0-15,-62 0 16,41 0-16,1 0 16,-43 0-16,21 0 15,22 0-15,-43 0 0,63 0 16,-41 0-1,-43-21 48,-21 21-63,21-21 62,-22 21-46,-20 0-16,42-21 0,-63 0 16,-1 21-1,1-21-15,-43 21 0,63 0 16,-105 0 0,85 0-16,-43-22 15,85 22-15,-22 0 0,65 0 78,-1 0-62,0 0 0</inkml:trace>
  <inkml:trace contextRef="#ctx0" brushRef="#br0" timeOffset="16960.0823">4762 677 0,'0'0'0,"-21"0"15,0 0-15,21-21 16,-21 21-1,0 0-15,-1 0 0,-20 0 16,21 0 0,-21 0-16,20 0 0,-41 0 15,-1 0 1,-41 0-16,41 0 16,-21-21-16,-63 21 0,106-21 15,-64 0 1,85 21-16,-43 0 0,43 0 15,-42 0 1,-1 0-16,43 0 0,0 0 16,-21 0-1,-43 0-15,64 0 16,-64 0-16,43 0 16,-43 0-16,0 0 15,64 0-15,-63 0 0,62 0 16,-20 0-1,21 0-15,0 0 16,42 0 78,42 21-79,-41-21 1,41 42-16,106-21 0,-105-21 16,105 22-1,-84-1-15,105 21 0,-126-42 16,84 21 0,-84 0-16,126-21 15,-42 0-15,-84 0 0,42 0 16,-64 0-1,64 0-15,-85 0 0,21 0 16,-21 0 0,-42 0 140,21-21-140,-21 21-16,0 0 0,-21-21 15,-64 21 1,42 0-16,-42 0 15,85 0-15,-190 21 0,147-21 16,-84 0 0,-43 0-16,149 0 15,-64 0 1,85 0-16,0 0 16,0 0-16</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20-07-09T20:56:24.240"/>
    </inkml:context>
    <inkml:brush xml:id="br0">
      <inkml:brushProperty name="width" value="0.05292" units="cm"/>
      <inkml:brushProperty name="height" value="0.05292" units="cm"/>
      <inkml:brushProperty name="color" value="#FF0000"/>
    </inkml:brush>
  </inkml:definitions>
  <inkml:trace contextRef="#ctx0" brushRef="#br0">9165 15113 0,'42'64'93,"-42"-43"-77,0 0 0,0 42-16,21-20 15,1 20 1,-22 43-16,0-85 0,21 64 16,-21-64-1,21 43-15,-21-43 16,21 21-16</inkml:trace>
  <inkml:trace contextRef="#ctx0" brushRef="#br0" timeOffset="1650.1405">9144 15155 0,'21'0'16,"0"0"15,21 0 0,1 0-31,-22 0 16,21 0 0,64-21-16,-85 21 0,43-21 15,-43 21 1,21 0-16,-21 0 16,1 0-16,-1 0 0,0 0 46,0 0 33,0 21-64,0 0 1,1-21-1,-22 22-15,21-22 16,-21 21-16,21 0 16,0 21-16,-21-21 15,0 1 1,21-1-16,-21 0 16,0 0-16,0 0 31,0 0-31,0 1 0,0-1 31,-21 0-31,21 0 16,-21 0-1,0 0-15,0-21 0,21 22 16,0-1-16,-22-21 16,22 21-1,-21-21-15,21 21 0,0 0 16,-21-21-1,0 0 17,0 21-17,21 1 1,-21-22 0,-1 0-16,1 21 0,0-21 15,0 0 1,0 21-16,0 0 15,-1 0-15,1-21 16,0 0 0,0 0-1,0 0 17</inkml:trace>
  <inkml:trace contextRef="#ctx0" brushRef="#br0" timeOffset="4449.7495">10329 15113 0,'-21'0'109,"21"-21"-93,-21 21 0,0-21-1,-1 21 1,22-21-16,-21 21 16,0 0 15,0 0 0,21-22-31,-21 22 0,0 0 31,21-21-15,-22 21 0,1 0 62,0 0 0,21 21 0,0 1-78,0-1 31,0 0-31,0 0 0,0 0 31,0 0-31,0 1 0,0-1 47,0 21-15,0-21-1,0 0-16,0 1 32,21-1 0,0-21-16,-21 21-31,22-21 32,-1 0-32,0 0 0,-21 21 15,21-21 1,0 0-16,-21 21 16,21-21-16,22 21 15,-22-21 1,0 0-1,0 0 1,-21 22-16,21-22 16,1 0 62,-22 21-63,21 0 1,-21 0 31,0 0-31,0 0 15,0 1-31,0-1 31,-21-21 0,-1 0-31,22 21 32,-21-21-17,0 0-15,21 21 0,-21 0 31,0-21-31,0 0 16,-1 0 47,1 0-63,0 0 15,21 21 1,-21-21-1,0 0 1,0 0 31,-1 0-31,1 0-1,0 0 1,0 0-1,0 0 189</inkml:trace>
  <inkml:trace contextRef="#ctx0" brushRef="#br0" timeOffset="6142.8099">10625 15050 0,'0'21'156,"0"0"-141,0 0-15,0 43 16,0-22 0,0 0-16,0 1 15,0-1 1,0-21-16,0 0 0,0 22 16,0-22-16,0 0 15,0 0 1,0 0-16,0 0 31,-21-21-31,21 22 16,0-1-1,0 0 1,0 0 0,0 0-1,21-21 141,1 0-140,-1 0 0,0 0-1,0 0 1,0 0-16,0 0 16,1-21-1,20 21-15,-21 0 16,0-21-1,0 21 1,1-21 0,-1 21-16,0-21 93</inkml:trace>
  <inkml:trace contextRef="#ctx0" brushRef="#br0" timeOffset="9809.4794">15473 741 0,'21'0'109,"0"0"-93,0 0-16,0 0 15,-21 21-15,21-21 16,43 0 0,-1 0-16,64 0 15,64 0-15,-106 0 16,84 0-16,-127 0 0,128 0 16,-107 0-16,43 0 15,-64 0 1,22 0-16,-85 0 187,-1 0-171,1 0-16,-63 0 0,41 21 16,-126 0-16,84 1 0,-148 41 15,128-63 1,-86 21-16,43 0 15,84 1-15,1-22 16,42 0-16,21 21 141,21-21-110,0 0-31,0 0 16,22 0-16,84 0 0,-43 0 15,107 0 1,-64 0-16,63-43 0,-42 22 31,-105 21-31,-43-21 16,0 0 31,-21 21-32,-1-21 1,1 21-16,-21 0 15,0-21-15,20 21 16,-20-22 0,21 22-16,-64 0 0,43 0 15,-22 22 1,43-22-16,0 0 0</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20-07-09T20:57:39.520"/>
    </inkml:context>
    <inkml:brush xml:id="br0">
      <inkml:brushProperty name="width" value="0.05292" units="cm"/>
      <inkml:brushProperty name="height" value="0.05292" units="cm"/>
      <inkml:brushProperty name="color" value="#FF0000"/>
    </inkml:brush>
  </inkml:definitions>
  <inkml:trace contextRef="#ctx0" brushRef="#br0">5164 3662 0,'22'0'78,"-1"21"-62,-21 0 0,0 0-1,0 1-15,0 20 16,0-21-16,0 21 0,0 22 16,0-43-16,0 0 15,0 0 1,0 1-16,0-1 15,0 0 1,0 0 0</inkml:trace>
  <inkml:trace contextRef="#ctx0" brushRef="#br0" timeOffset="1129.7381">5037 3704 0,'22'0'62,"-1"0"-62,0 0 16,21 0-16,22 0 16,-43 0-1,0 0-15,43-42 16,-43 42-16,21-42 15,0 42-15,-20 0 16,-22-22-16,21 22 16</inkml:trace>
  <inkml:trace contextRef="#ctx0" brushRef="#br0" timeOffset="2311.016">5778 3662 0,'-21'0'78,"0"0"-78,0 0 32,0-21-17,-1 21 1,1 0 15,0 0 0,0 0 1,0 0-17,21 21 1,-43-21-16,43 42 15,-21-42 1,0 43-16,0-22 16,21 0-1,-21 0 1,21 0-16,0 0 16,-21-21-1,21 22-15,0-1 16,0 0-1,0 0-15,0 0 16,0 0 0,21-21 15,-21 22-31,0-1 16,21-21-1,-21 21-15,21-21 16,0 0 15,0 0 0,1 0-31,-1 0 32,0 0-17,0 0-15,0 0 16,0 0-16,1 0 15,-1 0 1,0 0 0,0 0-16</inkml:trace>
  <inkml:trace contextRef="#ctx0" brushRef="#br0" timeOffset="3639.8603">5969 3683 0,'0'21'141,"0"22"-141,0-22 16,0 0-1,21 21-15,-21-21 16,0 22-16,0-22 0,0 0 16,0 21-1,0-20-15,0 20 16,0-21-16,0 0 15,0 0-15,0 1 16,0-1 0</inkml:trace>
  <inkml:trace contextRef="#ctx0" brushRef="#br0" timeOffset="4977.0525">5969 3620 0,'21'0'157,"0"0"-142,0 0 1,0 0-16,1 0 15,-1 0 1,0 0 0,21 21-1,-42 0-15,21-21 0,1 0 16,-1 0-16,0 0 78,-21 21 0,0 0-62,0 0-1,0 1 32,-21-22-31,0 21-16,-1-21 31,22 21-15,-21-21-1,0 0 1,0 0 0,0 0 31,21 21-47,-21-21 0,-1 0 46,1 0-30,0 0 15</inkml:trace>
  <inkml:trace contextRef="#ctx0" brushRef="#br0" timeOffset="6299.8294">6964 3535 0,'-22'0'47,"1"-21"-32,0 21 17,21-21-17,-21 21-15,0 0 16,0 0 0,-1 21-16,-20 0 15,21 0-15,0 0 16,21 0-16,-43 22 15,22-43 1,21 42-16,-21-21 0,0 22 16,-21-1-1,42-21-15,-22 0 0,1 22 16,0-22 0,0-21-1,21 21-15,0 0 0,-21 0 16,0-21-1,21 21-15,-22-21 16,22 22 0,0-1-1,-21-21 1,0 0 62,21 21 31</inkml:trace>
  <inkml:trace contextRef="#ctx0" brushRef="#br0" timeOffset="7199.8349">7345 3641 0,'0'21'125,"0"0"-109,0 0-1,0 22-15,0-1 16,0 0-16,0 22 0,0-43 16,0 0-16,0 0 0,0 0 15,0 1 1</inkml:trace>
  <inkml:trace contextRef="#ctx0" brushRef="#br0" timeOffset="7980.1452">7175 3662 0,'21'0'94,"1"0"-79,20 0-15,-42 21 0,42-21 16,-21 0 0,43 0-16,-43 0 15,43 0 1,-43 0-16,0 0 0,0 0 15,0 0 1,0 0-16,1 0 31,-44 0 63</inkml:trace>
  <inkml:trace contextRef="#ctx0" brushRef="#br0" timeOffset="8679.9968">7069 4043 0,'22'21'47,"-1"-21"-32,0 0 1,0 0 0,-21 21-16,21-21 31,22 0-31,-22 0 16,21 0-16,-21 0 0,43 0 15,-1 0 1,-42 0-16,1 0 0,-1 0 15,0 0 1,0 0-16,0 0 16,0 0-1</inkml:trace>
  <inkml:trace contextRef="#ctx0" brushRef="#br0" timeOffset="9480.0976">7853 3683 0,'0'21'94,"0"0"-79,0 22 1,0 20-16,0-42 0,0 43 15,0-22 1,0-21-16,-22 22 16,22-22-16,0 0 15</inkml:trace>
  <inkml:trace contextRef="#ctx0" brushRef="#br0" timeOffset="10600.0784">7768 3725 0,'0'-21'16,"21"21"-1,0 0-15,-21-21 31,21 21-31,1 0 32,-1-21-32,-21 0 15,21 21 1,0 0-16,0-21 16,0 21-16,1-22 15,-1 22 32,0 0-16,0 0 1,-21 22 61,0-1-77,0 0-16,0 0 16,0 0-16,0 0 15,0 1 1,0-1-1,-21-21 17,21 21-17,-21-21-15,0 0 16,21 21-16,-22-21 16,1 21-1,0 0 1,0-21-1,0 0 32,0 0-31,-1 0-16,1 0 31,0 0-15</inkml:trace>
  <inkml:trace contextRef="#ctx0" brushRef="#br0" timeOffset="12482.8441">12107 762 0,'21'0'78,"0"0"-46,1 0-1,-1 0-31,21 21 0,0-21 16,128 0-16,-107 0 15,149 0 1,-149 0-16,107 0 15,63 0-15,-191 0 16,127 0-16,-105 0 0,42 0 16,-43 0-1,43 0-15,-43 0 0,86 0 16,41 0-16,-126 0 16,20 0-1,-63 0-15,1 0 31,-44 0 48,22-21-64,-21 21-15,-21-21 16,21 21-16,-64-21 15,-21 21-15,43 0 16,-107 0-16,107 0 16,-191 0-1,127 0-15,-85 0 0,128 0 16,-43 0-16,21 0 16,85 0-16,-64 0 15,0 0 1,22 0-1,-1 0-15,85 0 79,1 0-64,-1 0 1,63 0-16,-62 0 15,147 0 1,-21 0-16,-63 0 0,105 0 16,-105 0-16,105 0 15,-105 0-15,84 0 16,-105 0-16,-1 0 0,-20 21 16</inkml:trace>
  <inkml:trace contextRef="#ctx0" brushRef="#br0" timeOffset="15109.8624">20955 3196 0,'0'21'156,"0"1"-125,-21-22-15,21 42-16,0-21 0,0 0 31,-22 22-31,1 20 0,21 22 16,-21-43-16,21-21 16,-21 43-1,21-43-15,0 0 0,-21 0 16,21 22-1,-21-22-15,-1 21 0,22 0 16,-21 1 0,0-43-16,21 21 15,0 0 1</inkml:trace>
  <inkml:trace contextRef="#ctx0" brushRef="#br0" timeOffset="16019.7027">20997 3175 0,'0'21'125,"21"-21"-94,0 0-31,85 0 15,-85 0 1,43 0-16,-22 0 0,1 0 16,20 0-1,-42 0-15,0 0 16,1 0-16,-22 21 62</inkml:trace>
  <inkml:trace contextRef="#ctx0" brushRef="#br0" timeOffset="16730.024">20849 3577 0,'21'0'47,"0"0"-32,0 0 1,22 0-16,-22 0 15,64 0-15,-43 0 16,85 0-16,-85 0 16,64 0-16,-64 0 15,1 0-15,-1 0 16,-21 0-16</inkml:trace>
  <inkml:trace contextRef="#ctx0" brushRef="#br0" timeOffset="17919.8639">21844 3260 0,'0'42'125,"0"22"-109,0-43-1,0 42-15,0-20 16,0-1-16,0-21 15,0 21-15,0-20 16,0-1-16,0 0 16,0 0-1,0 0 48,0 0-32,0 1-31,0-1 31</inkml:trace>
  <inkml:trace contextRef="#ctx0" brushRef="#br0" timeOffset="19149.7511">21907 3260 0,'21'0'78,"22"0"-62,-22 0-1,0 0 1,0 0-16,22-21 0,-22 21 16,21 0-16,-21 0 0,0 0 31,1 0-16,-1 0 48,0 21-63,-21 0 31,21-21-15,-21 21-16,0 0 47,0 0-47,-21-21 15,21 22 1,-21-22-16,0 0 16,21 21-16,-22-21 15,22 21 1,-21-21-16,0 0 15,0 21-15,0-21 16,0 0-16,-1 0 16,1 0-1,-21 0 1,42 21-16,-42-21 0,20 21 16,1 1-1,0-22-15,0 0 0,0 0 16,21 21-1,-43-21-15,43 21 0,-21-21 32,0 0-32</inkml:trace>
  <inkml:trace contextRef="#ctx0" brushRef="#br0" timeOffset="20440.0765">22119 3514 0,'21'0'297,"21"21"-297,1 42 0,20 1 31,-63-43-31,43 21 0,-43 1 16,21-43 0,0 21-16</inkml:trace>
  <inkml:trace contextRef="#ctx0" brushRef="#br0" timeOffset="22460.0315">8001 889 0,'21'0'15,"0"21"1,21 0-16,-20-21 16,41 22-1,1-22-15,63 0 16,-43 0-16,86 0 0,84 0 15,-149 0 1,192 0-16,-191 0 0,211 21 16,-126 0-1,63 21-15,-64-42 16,-126 0-16,41 0 0,-83 0 16,-22 21 62,21-21-78,0 0 15,0 0 1,0 0 62,0 0-62,1 22-1,-1-22-15,0 0 16,21 0-16,64 0 16,-64 0-1,64-22-15,-63 22 0,41-21 16,-63 21-1,43-21-15,21 21 0,-64 0 32,0-21-32,-21 0 62,-21 21-46,0 0-16,-64-43 15,0 22 1,1 0-16,-128 21 16,106 0-16,-127 0 15,127 21-15,-190 22 16,0 20-16,148-63 0,-149 42 16,149-42-1,-106 0-15,212 0 16,-64 0-16,85 0 15,0 22-15</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20-07-09T21:11:07.717"/>
    </inkml:context>
    <inkml:brush xml:id="br0">
      <inkml:brushProperty name="width" value="0.05292" units="cm"/>
      <inkml:brushProperty name="height" value="0.05292" units="cm"/>
      <inkml:brushProperty name="color" value="#FF0000"/>
    </inkml:brush>
  </inkml:definitions>
  <inkml:trace contextRef="#ctx0" brushRef="#br0">13017 4530 0,'0'0'15,"-21"0"-15,21 42 0,-21-42 0,0 21 16,21 0-1,0 22 1,-21-1-16,-1 22 0,1-43 16,0 42-1,0-42-15,21 43 0,-21-64 16,0 85 0,-1-85-16,1 84 15,0-20 1,0 20-16,0-41 15,0 20-15,-1-42 16,-20 64-16,21-21 16,21-22-16,-42 21 15,42-41-15,-22 41 16,1-42-16,21 0 16,0 22-1,-21 20-15,21-42 16,0 1-16,0 41 0,0 1 15,-21-43 1,21 0-16,0 64 16,0-64-1,-21 21-15,21-21 0,-21 22 16,21-22 0,-22 42-16,22 1 15,-21-1 1,21 1-1,0-22-15,0 0 0,0 1 16,-21 20 0,21 1-16,-21-43 0,21 42 15,-21-20 1,21 20-16,-21-42 16,21 43-16,-22-22 15,1 22-15,0-1 16,21-42-16,-21 64 0,21-64 15,0 64 1,0-43-16,0 22 16,-21 20-16,21-62 15,-21 41-15,21-21 16,-22 1 0,22-22-16,-21 42 0,21-41 15,0 62 1,-21-20-16,21-22 0,-21 0 15,21 1 1,0 20-16,-21-42 16,21 43-16,0-1 0,-21-20 15,21-1 1,-22-21-16,22 22 0,0-22 16,0 21-1,0-21-15,0 22 16,0 20-16,0-42 0,0 0 15,0 1 1,0 20-16,0-21 0,0 21 16,0 22-1,0-22 1,0-21-16,0 1 16,0 20-16,0-21 31,0 21-31,0 1 0,0-22 15,0 21-15,0 22 16,0-43 0,22 0-16,-22 43 15,21-43 1,-21 0-16,0 0 0,0 21 16,0 22-1,0-43-15,0 21 16,21 22-16,-21-43 15,0 64 1,0-64-16,0 42 0,0-20 16,0 41-1,0 1-15,0-64 0,0 64 16,0-22 0,0 22-16,0-64 15,0 64-15,21-43 16,-21 43-16,0 0 15,0-64-15,0 63 16,0-62-16,0 41 16,0-42-16,0 43 15,21-22-15,-21 22 16,21-22-16,-21-21 16,0 43-1,0-43-15,0 0 0,22 21 16,-22 22-16,21-22 15,0 0-15,0 22 16,-21-43-16,21 43 16,0-22-1,1 43-15,-1-43 0,-21 64 16,21 0 0,0-64-16,-21 64 15,21-64-15,-21 64 16,21-43-16,1 22 15,-1 21-15,-21-64 0,42 43 16,-21-22 0,0 1-16,22-22 0,-1 64 15,-21-21 1,0-1 0,1-41-16,-1-1 15,0 0-15,21 22 16,-42-43-16,43 21 0,-43-20 15,21-1 1,0 0-16,0 0 16,0 21-16,0-42 15,22 64-15,-43-43 16,63 21 0,1 22-16,-43-43 0,0 21 15,21-20 1,22 41-16,-43-42 0,21 43 15,22 20 1,-64-62-16,63 20 16,-20 0-16,20 1 0,-20-1 15,-22 21 1,0-41-16,42 41 16,22 43-16,-85-85 15,85 106-15,-22-85 16,22 43-16,-43-21 15,85 41-15,-106-62 16,1-1-16,41 22 0,-42-43 16,22 21-1,-22 0-15,42 22 16,-20-43 0,20 43-16,43-1 15,-85-42-15,43 43 16,-22-22-16,21 22 0,-20-22 15,41 21-15,1-20 16,-43-1 0,22 0-16,-22-20 0,22 20 15,-43 0 1,42 1-16,-20-22 16,20 21-16,22 0 15,-43 1-15,22-22 0,-22 21 16,0-21-16,1 1 15,41 20 1,-20 21-16,-1-41 0,22 20 16,-21-21-1,41 21-15,-62-20 0,41-1 16,-41 0 0,41 42-16,43 1 15,-84-43-15,41 21 16,-62-20-16,62 20 15,-41-42-15,41 42 16,1-21-16,-43 1 16,64 20-16,-64-21 15,64 21-15,-63-20 16,84 41-16,-106-63 16,85 0-1,-22 21-15,-41-21 0,105 21 16,-127 1-16,106-1 15,-85-21-15,43 21 16,0-21-16,-22 21 16,43-21-1,-64 21-15,85 0 0,-63-21 16,84 22 0,-85-1-16,43 0 15,0-21-15,-64 21 16,43-21-16,-64 21 15,64-21-15,-43 21 0,22-21 16,20 22 0,-62-22-16,62 21 0,-41-21 15,41 21 1,-63-21-16,64 21 16,-43-21-16,64 21 15,42 0-15,-105-21 16,41 22-16,-41-22 0,-1 0 15,-21 0 1,43 0-16,-22 0 16,-21 0-16,22 0 15,-22 0-15,42 0 16,22 0 0,-64 0-16,43 0 15,41 0 1,-62 0-16,63 0 0,-43 0 15,43 0 1,-85 0-16,106 0 16,-63 0-16,-1 0 0,22 0 15,-43 0 1,0 0-16,22 0 0,-1 0 16,1 0-1,-1 0-15,22-22 16,-43-20-16,43 21 0,-43 21 15,107-85 1,-128 64-16,85-21 0,-85 21 16,85-43-1,-64 22-15,-21 21 16,43-22-16,-22 22 16,0-42-1,1 41-15,-22-41 16,21-1-16,-21 64 0,22-63 15,-22 42-15,21-22 16,-42 1-16,42 0 16,-20-1-16,41 22 15,-42 0 1,0 0-16,22-43 0,-1 1 31,-42 42-31,64-22 0,-22 1 16,0 21-16,-21-21 15,22 20 1,20 1-16,-42-21 0,64-22 16,-43 1-1,-20 42-15,-1-43 0,0 43 16,42-42 0,-41 41-16,20-20 15,-21 0-15,0-22 16,43 1-16,-43 42 15,21-22-15,-21 22 16,1-42-16,-1 63 16,21-64-16,-21 22 15,22-22 1,-43 43-16,42 0 16,-42 0-1,42-22-15,-21-20 16,1-1-16,-1 22 15,-21 0 1,21-1-16,0 22 16,0-42-1,-21 42-15,21-43 0,1-21 16,-22 64 0,0-21-16,0 0 15,21-1-15,-21 22 16,0-21-16,0-43 15,0 64-15,21 0 0,-21-22 16,0-20 0,0 42-16,0-43 0,0 22 15,0 0 1,0-43-16,0 64 16,0-43-16,0 1 15,-21-22-15,21 43 16,-21-64-16,-1 0 0,1 64 15,21-64 1,0 42-16,0-20 16,0 20-16,0-63 15,0 64-15,0-43 16,-21-85 0,0 149-16,0-85 0,21 85 15,-21-106 1,21 84-16,0-105 0,-22 21 15,1 84-15,0-63 16,21 64 0,-21-86-16,0 107 0,21-85 15,-21 106 1,21-85-16,0-21 0,-22 106 16,22-106-1,-21 85-15,21-43 16,0 43-16,0-43 0,0-21 15,0 21 1,0 64-16,0-42 16,0 20-1,0-20-15,0 42 16,0-43-16,0 1 16,0 42-16,0-43 15,0 22 1,-21-1-16,21 1 0,0-21 15,0-22-15,0 64 16,0-64-16,0 43 16,0-22-16,0 43 15,0-64 1,0 22-16,0 42 0,-21-43 16,0 22-1,21-22-15,0 43 0,-21-42 16,21 20-16,-22-20 15,22 21 1,0-1-16,0-20 0,0 42 16,-21-64-1,0 43-15,21-22 0,-21-21 16,21 64 0,-21-63-16,21 41 15,-21-20-15,21 20 16,-22-41-16,22 41 15,-21-41-15,0-43 16,21 106-16,-42-106 16,21 105-16,-43-126 15,64 106-15,-63-106 16,20 42-16,22 64 16,0-43-1,0 43-15,0-43 0,-1 64 16,-20-43-16,42 43 15,0-21-15,-21-22 16,0 43-16,0-42 16,-1-1-1,22 43 1,0 0 0,-21-22-16,0 22 15,21 0-15,-21 0 16,0 0-1,21 0-15,0-1 0,0 1 16,-21 0 0,21-21-16,-22 21 0,1-22 15,21 22 1,-21-21-16,21 21 16,-21-22-16,0 22 15,21-21-15,0-1 16,-21-20-16,21 42 15,0 0 1,-22-43-16,22 22 16,-21-43-16,0 0 15,0 64 1,-21-42 0,42 20-16,-43 1 0,1-43 15,0 64 1,20-42-16,-20 42 0,0-22 15,21 1 1,21 0-16,-64-22 16,43 43-16,-21-21 0,42 20 15,-43 1 1,22 0-16,-21-42 0,42 41 16,-21 1-1,-1 0-15,1 0 16,0 21-16,-21-21 15,21-22 1,-22 22-16,1-21 0,21 42 16,-22-21-1,22 0-15,-21-22 16,21 22-16,-22 0 16,-20-21-16,42 20 15,-43-20 1,22 42-16,-43-42 0,22 21 15,-43-22-15,85 22 16,-64 0-16,0-21 16,1-1-1,63 43 1,-43-21-16,43 21 0,-64-42 16,-21 21-1,64-1-15,-106-20 0,127 42 16,-106-21-16,84 21 15,-41-21 1,41 21-16,-41-21 0,-1-1 16,43 22-1,-22-21-15,1 21 0,-43-21 16,21 0 0,-105-21-16,-22 20 15,149 1-15,-86 21 16,86-21-16,-43 0 15,64 21-15,-1-21 16,1 21-16,-21 0 16,41-21-16,-20 21 15,-21 0-15,41 0 16,-20 0-16,0 0 16,-64 0-1,85 0-15,-85 0 0,-85 0 16,128 0-16,-128 0 15,107 0-15,-86 0 16,86 0-16,-107 0 16,-63 0-1,212 0-15,-106 0 0,84 0 16,-42 0 0,85 0-16,-106 0 15,85 0-15,-64 0 0,-42 0 16,84 0-1,-41 0-15,41 0 0,-63 0 16,85 0 0,-106 0-16,84 0 0,22 0 15,-64 0 1,64 0-16,-43 0 16,43 0-16,-107 0 15,107 0-15,-43 0 16,-42 0-16,106 0 0,-106 21 15,106-21 1,-42 21-16,20-21 16,-41 0-16,20 0 15,43 0 1,-21 0-16,20 21 16,1-21-1,0 0 1,0 0 15,0 0-15,0 0-16,-1 21 0,-62-21 15,41 21 1,-20 1-16,21-1 0,-1 0 16,1 0-1,-43-21-15,22 0 16,42 0-16,-64 21 0,64-21 15,-43 21 1,22-21-16,-43 22 0,64-22 16,-21 21-1,-22 0-15,43-21 16,0 21-16,21 0 16,-21-21-16,0 0 15,-1 0 1,1 21-16,0-21 15,0 0-15,0 22 16,0-1-16,-22-21 16,1 21-16,0 0 15,-1 0 1,43 0-16,-42-21 0,21 0 16,21 22-1,-21-22-15,-1 0 16,1 0 15,0 0 47,0 0-62,21 21-1,-21-21-15,-22 0 16,43 21-16,-21-21 16,-21 42-16,21-42 15,-22 43-15,1-1 16,0-42-16,-22 21 16,1 0-1,63 0 1,-21-21-16,-1 22 0,1-22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5"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25634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4505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a:t>
            </a:r>
          </a:p>
        </p:txBody>
      </p:sp>
      <p:sp>
        <p:nvSpPr>
          <p:cNvPr id="4506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4506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4506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45063"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a:t>
            </a:r>
          </a:p>
        </p:txBody>
      </p:sp>
      <p:sp>
        <p:nvSpPr>
          <p:cNvPr id="45064"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45065"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45066" name="Rectangle 10"/>
          <p:cNvSpPr>
            <a:spLocks noGrp="1" noRot="1" noChangeAspect="1" noChangeArrowheads="1" noTextEdit="1"/>
          </p:cNvSpPr>
          <p:nvPr>
            <p:ph type="sldImg"/>
          </p:nvPr>
        </p:nvSpPr>
        <p:spPr>
          <a:xfrm>
            <a:off x="1150938" y="692150"/>
            <a:ext cx="4556125" cy="3416300"/>
          </a:xfrm>
          <a:ln cap="flat"/>
        </p:spPr>
      </p:sp>
      <p:sp>
        <p:nvSpPr>
          <p:cNvPr id="45067" name="Rectangle 11"/>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40680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en-US" sz="1800">
              <a:solidFill>
                <a:prstClr val="black"/>
              </a:solidFill>
              <a:latin typeface="Calibri" pitchFamily="34" charset="0"/>
            </a:endParaRPr>
          </a:p>
        </p:txBody>
      </p:sp>
      <p:sp>
        <p:nvSpPr>
          <p:cNvPr id="3686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1" hangingPunct="1"/>
            <a:r>
              <a:rPr lang="en-US" sz="1000" i="1">
                <a:solidFill>
                  <a:prstClr val="black"/>
                </a:solidFill>
                <a:latin typeface="Calibri" pitchFamily="34" charset="0"/>
              </a:rPr>
              <a:t>23</a:t>
            </a:r>
          </a:p>
        </p:txBody>
      </p:sp>
      <p:sp>
        <p:nvSpPr>
          <p:cNvPr id="3686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en-US" sz="1800">
              <a:solidFill>
                <a:prstClr val="black"/>
              </a:solidFill>
              <a:latin typeface="Calibri" pitchFamily="34" charset="0"/>
            </a:endParaRPr>
          </a:p>
        </p:txBody>
      </p:sp>
      <p:sp>
        <p:nvSpPr>
          <p:cNvPr id="3686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en-US" sz="1800">
              <a:solidFill>
                <a:prstClr val="black"/>
              </a:solidFill>
              <a:latin typeface="Calibri" pitchFamily="34" charset="0"/>
            </a:endParaRPr>
          </a:p>
        </p:txBody>
      </p:sp>
      <p:sp>
        <p:nvSpPr>
          <p:cNvPr id="36870" name="Rectangle 6"/>
          <p:cNvSpPr>
            <a:spLocks noGrp="1" noRot="1" noChangeAspect="1" noChangeArrowheads="1" noTextEdit="1"/>
          </p:cNvSpPr>
          <p:nvPr>
            <p:ph type="sldImg"/>
          </p:nvPr>
        </p:nvSpPr>
        <p:spPr bwMode="auto">
          <a:xfrm>
            <a:off x="1150938" y="692150"/>
            <a:ext cx="4556125" cy="3416300"/>
          </a:xfrm>
          <a:noFill/>
          <a:ln cap="flat">
            <a:solidFill>
              <a:schemeClr val="tx1"/>
            </a:solidFill>
            <a:miter lim="800000"/>
            <a:headEnd/>
            <a:tailEnd/>
          </a:ln>
        </p:spPr>
      </p:sp>
      <p:sp>
        <p:nvSpPr>
          <p:cNvPr id="36871" name="Rectangle 7"/>
          <p:cNvSpPr>
            <a:spLocks noGrp="1" noChangeArrowheads="1"/>
          </p:cNvSpPr>
          <p:nvPr>
            <p:ph type="body" idx="1"/>
          </p:nvPr>
        </p:nvSpPr>
        <p:spPr bwMode="auto">
          <a:xfrm>
            <a:off x="914400" y="4343400"/>
            <a:ext cx="5029200" cy="4114800"/>
          </a:xfrm>
          <a:noFill/>
        </p:spPr>
        <p:txBody>
          <a:bodyPr wrap="square" lIns="90488" tIns="44450" rIns="90488" bIns="44450"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0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en-US" sz="1800">
              <a:solidFill>
                <a:prstClr val="black"/>
              </a:solidFill>
              <a:latin typeface="Calibri" pitchFamily="34" charset="0"/>
            </a:endParaRPr>
          </a:p>
        </p:txBody>
      </p:sp>
      <p:sp>
        <p:nvSpPr>
          <p:cNvPr id="3789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1" hangingPunct="1"/>
            <a:r>
              <a:rPr lang="en-US" sz="1000" i="1">
                <a:solidFill>
                  <a:prstClr val="black"/>
                </a:solidFill>
                <a:latin typeface="Calibri" pitchFamily="34" charset="0"/>
              </a:rPr>
              <a:t>24</a:t>
            </a:r>
          </a:p>
        </p:txBody>
      </p:sp>
      <p:sp>
        <p:nvSpPr>
          <p:cNvPr id="3789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en-US" sz="1800">
              <a:solidFill>
                <a:prstClr val="black"/>
              </a:solidFill>
              <a:latin typeface="Calibri" pitchFamily="34" charset="0"/>
            </a:endParaRPr>
          </a:p>
        </p:txBody>
      </p:sp>
      <p:sp>
        <p:nvSpPr>
          <p:cNvPr id="3789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en-US" sz="1800">
              <a:solidFill>
                <a:prstClr val="black"/>
              </a:solidFill>
              <a:latin typeface="Calibri" pitchFamily="34" charset="0"/>
            </a:endParaRPr>
          </a:p>
        </p:txBody>
      </p:sp>
      <p:sp>
        <p:nvSpPr>
          <p:cNvPr id="37894"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37895" name="Rectangle 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97009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pPr eaLnBrk="1" hangingPunct="1"/>
            <a:endParaRPr lang="en-US" sz="1800">
              <a:solidFill>
                <a:prstClr val="black"/>
              </a:solidFill>
              <a:latin typeface="Calibri" pitchFamily="34" charset="0"/>
            </a:endParaRPr>
          </a:p>
        </p:txBody>
      </p:sp>
      <p:sp>
        <p:nvSpPr>
          <p:cNvPr id="3891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eaLnBrk="1" hangingPunct="1"/>
            <a:r>
              <a:rPr lang="en-US" sz="1000" i="1">
                <a:solidFill>
                  <a:prstClr val="black"/>
                </a:solidFill>
                <a:latin typeface="Calibri" pitchFamily="34" charset="0"/>
              </a:rPr>
              <a:t>26</a:t>
            </a:r>
          </a:p>
        </p:txBody>
      </p:sp>
      <p:sp>
        <p:nvSpPr>
          <p:cNvPr id="3891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pPr eaLnBrk="1" hangingPunct="1"/>
            <a:endParaRPr lang="en-US" sz="1800">
              <a:solidFill>
                <a:prstClr val="black"/>
              </a:solidFill>
              <a:latin typeface="Calibri" pitchFamily="34" charset="0"/>
            </a:endParaRPr>
          </a:p>
        </p:txBody>
      </p:sp>
      <p:sp>
        <p:nvSpPr>
          <p:cNvPr id="3891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pPr eaLnBrk="1" hangingPunct="1"/>
            <a:endParaRPr lang="en-US" sz="1800">
              <a:solidFill>
                <a:prstClr val="black"/>
              </a:solidFill>
              <a:latin typeface="Calibri" pitchFamily="34" charset="0"/>
            </a:endParaRPr>
          </a:p>
        </p:txBody>
      </p:sp>
      <p:sp>
        <p:nvSpPr>
          <p:cNvPr id="38918" name="Rectangle 6"/>
          <p:cNvSpPr>
            <a:spLocks noGrp="1" noRot="1" noChangeAspect="1" noChangeArrowheads="1" noTextEdit="1"/>
          </p:cNvSpPr>
          <p:nvPr>
            <p:ph type="sldImg"/>
          </p:nvPr>
        </p:nvSpPr>
        <p:spPr bwMode="auto">
          <a:xfrm>
            <a:off x="1150938" y="692150"/>
            <a:ext cx="4556125" cy="3416300"/>
          </a:xfrm>
          <a:noFill/>
          <a:ln cap="flat">
            <a:solidFill>
              <a:srgbClr val="000000"/>
            </a:solidFill>
            <a:miter lim="800000"/>
            <a:headEnd/>
            <a:tailEnd/>
          </a:ln>
        </p:spPr>
      </p:sp>
      <p:sp>
        <p:nvSpPr>
          <p:cNvPr id="38919" name="Rectangle 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589532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Building a Web site does not mean that customers will come</a:t>
            </a:r>
          </a:p>
          <a:p>
            <a:pPr eaLnBrk="1" hangingPunct="1">
              <a:spcBef>
                <a:spcPct val="0"/>
              </a:spcBef>
            </a:pPr>
            <a:r>
              <a:rPr lang="en-US" smtClean="0"/>
              <a:t>Traditional means of customer acquisition such as advertising, promotions, and public relations are just as important with a Web site</a:t>
            </a:r>
          </a:p>
          <a:p>
            <a:pPr eaLnBrk="1" hangingPunct="1">
              <a:spcBef>
                <a:spcPct val="0"/>
              </a:spcBef>
            </a:pPr>
            <a:r>
              <a:rPr lang="en-US" smtClean="0"/>
              <a:t>Once customers are attracted, a Web site must create a “buzz” </a:t>
            </a:r>
          </a:p>
          <a:p>
            <a:pPr eaLnBrk="1" hangingPunct="1">
              <a:spcBef>
                <a:spcPct val="0"/>
              </a:spcBef>
            </a:pPr>
            <a:r>
              <a:rPr lang="en-US" smtClean="0"/>
              <a:t>Discuss the Fruit of the Loom (FOL) example on page 139</a:t>
            </a:r>
          </a:p>
          <a:p>
            <a:pPr eaLnBrk="1" hangingPunct="1">
              <a:spcBef>
                <a:spcPct val="0"/>
              </a:spcBef>
            </a:pPr>
            <a:endParaRPr lang="en-US" smtClean="0"/>
          </a:p>
          <a:p>
            <a:pPr eaLnBrk="1" hangingPunct="1">
              <a:spcBef>
                <a:spcPct val="0"/>
              </a:spcBef>
            </a:pPr>
            <a:r>
              <a:rPr lang="en-US" b="1" smtClean="0"/>
              <a:t>Class Activity</a:t>
            </a:r>
            <a:r>
              <a:rPr lang="en-US" smtClean="0"/>
              <a:t>:  Ask your students to compile a list of several examples of each type of e-business model</a:t>
            </a:r>
          </a:p>
          <a:p>
            <a:pPr lvl="1" eaLnBrk="1" hangingPunct="1">
              <a:spcBef>
                <a:spcPct val="0"/>
              </a:spcBef>
            </a:pPr>
            <a:r>
              <a:rPr lang="en-US" smtClean="0"/>
              <a:t>Ans:  B2B: grainger.com</a:t>
            </a:r>
          </a:p>
          <a:p>
            <a:pPr lvl="1" eaLnBrk="1" hangingPunct="1">
              <a:spcBef>
                <a:spcPct val="0"/>
              </a:spcBef>
            </a:pPr>
            <a:r>
              <a:rPr lang="en-US" smtClean="0"/>
              <a:t>B2C: carfax.com</a:t>
            </a:r>
          </a:p>
          <a:p>
            <a:pPr lvl="1" eaLnBrk="1" hangingPunct="1">
              <a:spcBef>
                <a:spcPct val="0"/>
              </a:spcBef>
            </a:pPr>
            <a:r>
              <a:rPr lang="en-US" smtClean="0"/>
              <a:t>C2B: ideas.com</a:t>
            </a:r>
          </a:p>
          <a:p>
            <a:pPr lvl="1" eaLnBrk="1" hangingPunct="1">
              <a:spcBef>
                <a:spcPct val="0"/>
              </a:spcBef>
            </a:pPr>
            <a:r>
              <a:rPr lang="en-US" smtClean="0"/>
              <a:t>C2C: eBay.com</a:t>
            </a:r>
          </a:p>
          <a:p>
            <a:pPr eaLnBrk="1" hangingPunct="1">
              <a:spcBef>
                <a:spcPct val="0"/>
              </a:spcBef>
            </a:pPr>
            <a:endParaRPr lang="en-US" smtClean="0"/>
          </a:p>
        </p:txBody>
      </p:sp>
    </p:spTree>
    <p:extLst>
      <p:ext uri="{BB962C8B-B14F-4D97-AF65-F5344CB8AC3E}">
        <p14:creationId xmlns:p14="http://schemas.microsoft.com/office/powerpoint/2010/main" val="3758729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90500" indent="-190500" eaLnBrk="1" hangingPunct="1">
              <a:spcBef>
                <a:spcPct val="0"/>
              </a:spcBef>
            </a:pPr>
            <a:r>
              <a:rPr lang="en-US" smtClean="0"/>
              <a:t>Ask your students to identify additional challenges for e-business models? Ans:  High cost of developing a dynamic Web site</a:t>
            </a:r>
          </a:p>
        </p:txBody>
      </p:sp>
    </p:spTree>
    <p:extLst>
      <p:ext uri="{BB962C8B-B14F-4D97-AF65-F5344CB8AC3E}">
        <p14:creationId xmlns:p14="http://schemas.microsoft.com/office/powerpoint/2010/main" val="159064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2765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solidFill>
                  <a:prstClr val="black"/>
                </a:solidFill>
              </a:rPr>
              <a:t>13</a:t>
            </a:r>
          </a:p>
        </p:txBody>
      </p:sp>
      <p:sp>
        <p:nvSpPr>
          <p:cNvPr id="2765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2765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27654" name="Rectangle 6"/>
          <p:cNvSpPr>
            <a:spLocks noGrp="1" noRot="1" noChangeAspect="1" noChangeArrowheads="1" noTextEdit="1"/>
          </p:cNvSpPr>
          <p:nvPr>
            <p:ph type="sldImg"/>
          </p:nvPr>
        </p:nvSpPr>
        <p:spPr>
          <a:xfrm>
            <a:off x="1150938" y="692150"/>
            <a:ext cx="4556125" cy="3416300"/>
          </a:xfrm>
          <a:ln cap="flat"/>
        </p:spPr>
      </p:sp>
      <p:sp>
        <p:nvSpPr>
          <p:cNvPr id="27655" name="Rectangle 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61394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2867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solidFill>
                  <a:prstClr val="black"/>
                </a:solidFill>
              </a:rPr>
              <a:t>14</a:t>
            </a:r>
          </a:p>
        </p:txBody>
      </p:sp>
      <p:sp>
        <p:nvSpPr>
          <p:cNvPr id="2867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2867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28678" name="Rectangle 6"/>
          <p:cNvSpPr>
            <a:spLocks noGrp="1" noRot="1" noChangeAspect="1" noChangeArrowheads="1" noTextEdit="1"/>
          </p:cNvSpPr>
          <p:nvPr>
            <p:ph type="sldImg"/>
          </p:nvPr>
        </p:nvSpPr>
        <p:spPr>
          <a:xfrm>
            <a:off x="1150938" y="692150"/>
            <a:ext cx="4556125" cy="3416300"/>
          </a:xfrm>
          <a:ln cap="flat"/>
        </p:spPr>
      </p:sp>
      <p:sp>
        <p:nvSpPr>
          <p:cNvPr id="28679" name="Rectangle 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50566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2969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solidFill>
                  <a:prstClr val="black"/>
                </a:solidFill>
              </a:rPr>
              <a:t>15</a:t>
            </a:r>
          </a:p>
        </p:txBody>
      </p:sp>
      <p:sp>
        <p:nvSpPr>
          <p:cNvPr id="2970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2970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29702" name="Rectangle 6"/>
          <p:cNvSpPr>
            <a:spLocks noGrp="1" noRot="1" noChangeAspect="1" noChangeArrowheads="1" noTextEdit="1"/>
          </p:cNvSpPr>
          <p:nvPr>
            <p:ph type="sldImg"/>
          </p:nvPr>
        </p:nvSpPr>
        <p:spPr>
          <a:xfrm>
            <a:off x="1150938" y="692150"/>
            <a:ext cx="4556125" cy="3416300"/>
          </a:xfrm>
          <a:ln cap="flat"/>
        </p:spPr>
      </p:sp>
      <p:sp>
        <p:nvSpPr>
          <p:cNvPr id="29703" name="Rectangle 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720365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3072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solidFill>
                  <a:prstClr val="black"/>
                </a:solidFill>
              </a:rPr>
              <a:t>16</a:t>
            </a:r>
          </a:p>
        </p:txBody>
      </p:sp>
      <p:sp>
        <p:nvSpPr>
          <p:cNvPr id="3072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3072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30726" name="Rectangle 6"/>
          <p:cNvSpPr>
            <a:spLocks noGrp="1" noRot="1" noChangeAspect="1" noChangeArrowheads="1" noTextEdit="1"/>
          </p:cNvSpPr>
          <p:nvPr>
            <p:ph type="sldImg"/>
          </p:nvPr>
        </p:nvSpPr>
        <p:spPr>
          <a:xfrm>
            <a:off x="1150938" y="692150"/>
            <a:ext cx="4556125" cy="3416300"/>
          </a:xfrm>
          <a:ln cap="flat"/>
        </p:spPr>
      </p:sp>
      <p:sp>
        <p:nvSpPr>
          <p:cNvPr id="30727" name="Rectangle 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062939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43000" y="685800"/>
            <a:ext cx="4572000" cy="3429000"/>
          </a:xfrm>
          <a:ln/>
        </p:spPr>
      </p:sp>
      <p:sp>
        <p:nvSpPr>
          <p:cNvPr id="31747" name="Rectangle 3"/>
          <p:cNvSpPr>
            <a:spLocks noGrp="1" noChangeArrowheads="1"/>
          </p:cNvSpPr>
          <p:nvPr>
            <p:ph type="body" idx="1"/>
          </p:nvPr>
        </p:nvSpPr>
        <p:spPr>
          <a:xfrm>
            <a:off x="685800" y="4343400"/>
            <a:ext cx="5486400" cy="4114800"/>
          </a:xfrm>
          <a:noFill/>
          <a:ln w="9525"/>
        </p:spPr>
        <p:txBody>
          <a:bodyPr/>
          <a:lstStyle/>
          <a:p>
            <a:pPr marL="119063" indent="-119063"/>
            <a:r>
              <a:rPr lang="en-US" smtClean="0"/>
              <a:t>Most information security breaches result from people misusing an organization's information either advertently or inadvertently.  </a:t>
            </a:r>
          </a:p>
          <a:p>
            <a:pPr marL="119063" indent="-119063"/>
            <a:r>
              <a:rPr lang="en-US" smtClean="0"/>
              <a:t>For example, many people freely give up their passwords or write them on sticky notes next to their computers, leaving the door wide open to intruders</a:t>
            </a:r>
          </a:p>
          <a:p>
            <a:pPr marL="119063" indent="-119063"/>
            <a:endParaRPr lang="en-US" b="1" smtClean="0"/>
          </a:p>
          <a:p>
            <a:pPr marL="119063" indent="-119063"/>
            <a:r>
              <a:rPr lang="en-US" b="1" smtClean="0"/>
              <a:t>Class Activity:  </a:t>
            </a:r>
            <a:r>
              <a:rPr lang="en-US" smtClean="0"/>
              <a:t>Ask your students to research the Internet to find the latest version of the CSI/FBI Computer Crime and Security Survey to find the newest information on computer crime and security breeches  </a:t>
            </a:r>
          </a:p>
        </p:txBody>
      </p:sp>
    </p:spTree>
    <p:extLst>
      <p:ext uri="{BB962C8B-B14F-4D97-AF65-F5344CB8AC3E}">
        <p14:creationId xmlns:p14="http://schemas.microsoft.com/office/powerpoint/2010/main" val="3286051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4813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12</a:t>
            </a:r>
          </a:p>
        </p:txBody>
      </p:sp>
      <p:sp>
        <p:nvSpPr>
          <p:cNvPr id="4813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4813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48134"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48135"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12</a:t>
            </a:r>
          </a:p>
        </p:txBody>
      </p:sp>
      <p:sp>
        <p:nvSpPr>
          <p:cNvPr id="48136"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48137"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48138" name="Rectangle 10"/>
          <p:cNvSpPr>
            <a:spLocks noGrp="1" noRot="1" noChangeAspect="1" noChangeArrowheads="1" noTextEdit="1"/>
          </p:cNvSpPr>
          <p:nvPr>
            <p:ph type="sldImg"/>
          </p:nvPr>
        </p:nvSpPr>
        <p:spPr>
          <a:xfrm>
            <a:off x="1150938" y="692150"/>
            <a:ext cx="4556125" cy="3416300"/>
          </a:xfrm>
          <a:ln cap="flat"/>
        </p:spPr>
      </p:sp>
      <p:sp>
        <p:nvSpPr>
          <p:cNvPr id="48139" name="Rectangle 11"/>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585418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43000" y="685800"/>
            <a:ext cx="4572000" cy="3429000"/>
          </a:xfrm>
          <a:ln/>
        </p:spPr>
      </p:sp>
      <p:sp>
        <p:nvSpPr>
          <p:cNvPr id="32771" name="Rectangle 3"/>
          <p:cNvSpPr>
            <a:spLocks noGrp="1" noChangeArrowheads="1"/>
          </p:cNvSpPr>
          <p:nvPr>
            <p:ph type="body" idx="1"/>
          </p:nvPr>
        </p:nvSpPr>
        <p:spPr>
          <a:xfrm>
            <a:off x="685800" y="4343400"/>
            <a:ext cx="5486400" cy="4114800"/>
          </a:xfrm>
          <a:noFill/>
          <a:ln w="9525"/>
        </p:spPr>
        <p:txBody>
          <a:bodyPr/>
          <a:lstStyle/>
          <a:p>
            <a:pPr marL="119063" indent="-119063"/>
            <a:r>
              <a:rPr lang="en-US" smtClean="0"/>
              <a:t>Have your students to review the sample information security plan (Figure B1.1) located on page 221</a:t>
            </a:r>
          </a:p>
          <a:p>
            <a:pPr marL="119063" indent="-119063"/>
            <a:r>
              <a:rPr lang="en-US" b="1" smtClean="0"/>
              <a:t>Class Activity:</a:t>
            </a:r>
            <a:r>
              <a:rPr lang="en-US" smtClean="0"/>
              <a:t>  Break your students into groups and ask them to research and review your school’s information security plan</a:t>
            </a:r>
          </a:p>
          <a:p>
            <a:pPr marL="403225" lvl="1" indent="-169863"/>
            <a:r>
              <a:rPr lang="en-US" smtClean="0"/>
              <a:t>What did the plan address that your students found surprising?</a:t>
            </a:r>
          </a:p>
          <a:p>
            <a:pPr marL="403225" lvl="1" indent="-169863"/>
            <a:r>
              <a:rPr lang="en-US" smtClean="0"/>
              <a:t>What is the plan missing or failing to address?</a:t>
            </a:r>
          </a:p>
          <a:p>
            <a:pPr marL="403225" lvl="1" indent="-169863"/>
            <a:r>
              <a:rPr lang="en-US" smtClean="0"/>
              <a:t>If your students were responsible for updating the plan, what would they add?</a:t>
            </a:r>
          </a:p>
          <a:p>
            <a:pPr marL="403225" lvl="1" indent="-169863"/>
            <a:endParaRPr lang="en-US" smtClean="0"/>
          </a:p>
        </p:txBody>
      </p:sp>
    </p:spTree>
    <p:extLst>
      <p:ext uri="{BB962C8B-B14F-4D97-AF65-F5344CB8AC3E}">
        <p14:creationId xmlns:p14="http://schemas.microsoft.com/office/powerpoint/2010/main" val="966773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43000" y="685800"/>
            <a:ext cx="4572000" cy="3429000"/>
          </a:xfrm>
          <a:ln/>
        </p:spPr>
      </p:sp>
      <p:sp>
        <p:nvSpPr>
          <p:cNvPr id="34819"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Review the example on page 222 of the director of a large health care company who hired outside auditors to find information security breaches</a:t>
            </a:r>
          </a:p>
          <a:p>
            <a:pPr marL="190500" indent="-190500"/>
            <a:r>
              <a:rPr lang="en-US" smtClean="0"/>
              <a:t>Ask your students to share any experiences they have had with social engineering through stolen passwords or identity theft</a:t>
            </a:r>
          </a:p>
          <a:p>
            <a:pPr marL="190500" indent="-190500"/>
            <a:endParaRPr lang="en-US" smtClean="0"/>
          </a:p>
        </p:txBody>
      </p:sp>
    </p:spTree>
    <p:extLst>
      <p:ext uri="{BB962C8B-B14F-4D97-AF65-F5344CB8AC3E}">
        <p14:creationId xmlns:p14="http://schemas.microsoft.com/office/powerpoint/2010/main" val="3801562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3000" y="685800"/>
            <a:ext cx="4572000" cy="3429000"/>
          </a:xfrm>
          <a:ln/>
        </p:spPr>
      </p:sp>
      <p:sp>
        <p:nvSpPr>
          <p:cNvPr id="35843"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Discuss the ASU example on page 223</a:t>
            </a:r>
          </a:p>
        </p:txBody>
      </p:sp>
    </p:spTree>
    <p:extLst>
      <p:ext uri="{BB962C8B-B14F-4D97-AF65-F5344CB8AC3E}">
        <p14:creationId xmlns:p14="http://schemas.microsoft.com/office/powerpoint/2010/main" val="3092421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43000" y="685800"/>
            <a:ext cx="4572000" cy="3429000"/>
          </a:xfrm>
          <a:ln/>
        </p:spPr>
      </p:sp>
      <p:sp>
        <p:nvSpPr>
          <p:cNvPr id="36867"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Ask your students what types of authentication they are using today</a:t>
            </a:r>
          </a:p>
          <a:p>
            <a:pPr marL="190500" indent="-190500"/>
            <a:r>
              <a:rPr lang="en-US" smtClean="0"/>
              <a:t>What type is used at their bank?  </a:t>
            </a:r>
          </a:p>
          <a:p>
            <a:pPr marL="190500" indent="-190500"/>
            <a:r>
              <a:rPr lang="en-US" smtClean="0"/>
              <a:t>What type is used for their online banking?</a:t>
            </a:r>
          </a:p>
          <a:p>
            <a:pPr marL="190500" indent="-190500"/>
            <a:r>
              <a:rPr lang="en-US" smtClean="0"/>
              <a:t>Is it secure? Why or why not?</a:t>
            </a:r>
          </a:p>
        </p:txBody>
      </p:sp>
    </p:spTree>
    <p:extLst>
      <p:ext uri="{BB962C8B-B14F-4D97-AF65-F5344CB8AC3E}">
        <p14:creationId xmlns:p14="http://schemas.microsoft.com/office/powerpoint/2010/main" val="2411915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Have any of your students ever had their authentication method hacked?  What was the outcome?  </a:t>
            </a:r>
          </a:p>
        </p:txBody>
      </p:sp>
    </p:spTree>
    <p:extLst>
      <p:ext uri="{BB962C8B-B14F-4D97-AF65-F5344CB8AC3E}">
        <p14:creationId xmlns:p14="http://schemas.microsoft.com/office/powerpoint/2010/main" val="1350884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5800"/>
            <a:ext cx="4572000" cy="3429000"/>
          </a:xfrm>
          <a:ln/>
        </p:spPr>
      </p:sp>
      <p:sp>
        <p:nvSpPr>
          <p:cNvPr id="38915"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Smart cards can act as identification instruments, a form of digital cash, or a data storage device with the ability to store an entire medical record</a:t>
            </a:r>
          </a:p>
        </p:txBody>
      </p:sp>
    </p:spTree>
    <p:extLst>
      <p:ext uri="{BB962C8B-B14F-4D97-AF65-F5344CB8AC3E}">
        <p14:creationId xmlns:p14="http://schemas.microsoft.com/office/powerpoint/2010/main" val="3533525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43000" y="685800"/>
            <a:ext cx="4572000" cy="3429000"/>
          </a:xfrm>
          <a:ln/>
        </p:spPr>
      </p:sp>
      <p:sp>
        <p:nvSpPr>
          <p:cNvPr id="39939"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How many of your students would like to have an iris scan performed each time they entered your classroom?</a:t>
            </a:r>
          </a:p>
        </p:txBody>
      </p:sp>
    </p:spTree>
    <p:extLst>
      <p:ext uri="{BB962C8B-B14F-4D97-AF65-F5344CB8AC3E}">
        <p14:creationId xmlns:p14="http://schemas.microsoft.com/office/powerpoint/2010/main" val="251732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1143000" y="685800"/>
            <a:ext cx="4572000" cy="3429000"/>
          </a:xfrm>
          <a:ln/>
        </p:spPr>
      </p:sp>
      <p:sp>
        <p:nvSpPr>
          <p:cNvPr id="40963"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Discuss the Sony example on page 225</a:t>
            </a:r>
          </a:p>
          <a:p>
            <a:pPr marL="190500" indent="-190500"/>
            <a:r>
              <a:rPr lang="en-US" smtClean="0"/>
              <a:t>Discuss the eBay network operation failure on page 225</a:t>
            </a:r>
          </a:p>
          <a:p>
            <a:pPr marL="190500" indent="-190500"/>
            <a:r>
              <a:rPr lang="en-US" smtClean="0"/>
              <a:t>Ask your students how much it would cost eBay or Amazon.com if their systems were down for one day</a:t>
            </a:r>
          </a:p>
          <a:p>
            <a:pPr marL="190500" indent="-190500"/>
            <a:r>
              <a:rPr lang="en-US" smtClean="0"/>
              <a:t>One 22-hour outage in June 2000 caused eBay’s market cap to plunge $5.7 billion</a:t>
            </a:r>
          </a:p>
        </p:txBody>
      </p:sp>
    </p:spTree>
    <p:extLst>
      <p:ext uri="{BB962C8B-B14F-4D97-AF65-F5344CB8AC3E}">
        <p14:creationId xmlns:p14="http://schemas.microsoft.com/office/powerpoint/2010/main" val="604220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43000" y="685800"/>
            <a:ext cx="4572000" cy="3429000"/>
          </a:xfrm>
          <a:ln/>
        </p:spPr>
      </p:sp>
      <p:sp>
        <p:nvSpPr>
          <p:cNvPr id="41987"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Ask your students how many spam messages they receive each day</a:t>
            </a:r>
          </a:p>
          <a:p>
            <a:pPr marL="190500" indent="-190500"/>
            <a:r>
              <a:rPr lang="en-US" smtClean="0"/>
              <a:t>What types of preventative measures have they taken to stop spam</a:t>
            </a:r>
          </a:p>
          <a:p>
            <a:pPr marL="190500" indent="-190500"/>
            <a:r>
              <a:rPr lang="en-US" smtClean="0"/>
              <a:t>Ask your students how many use antivirus software.  More importantly, how many have current, up-to-date antivirus software, and how frequently do they actually run it and scan their computers for viruses</a:t>
            </a:r>
          </a:p>
          <a:p>
            <a:pPr marL="190500" indent="-190500"/>
            <a:r>
              <a:rPr lang="en-US" smtClean="0"/>
              <a:t>Ask your students to research the Internet and find several different spam filters and antivirus software that they could use</a:t>
            </a:r>
          </a:p>
          <a:p>
            <a:pPr marL="190500" indent="-190500"/>
            <a:endParaRPr lang="en-US" smtClean="0"/>
          </a:p>
          <a:p>
            <a:pPr marL="190500" indent="-190500"/>
            <a:endParaRPr lang="en-US" smtClean="0"/>
          </a:p>
        </p:txBody>
      </p:sp>
    </p:spTree>
    <p:extLst>
      <p:ext uri="{BB962C8B-B14F-4D97-AF65-F5344CB8AC3E}">
        <p14:creationId xmlns:p14="http://schemas.microsoft.com/office/powerpoint/2010/main" val="18498288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43000" y="685800"/>
            <a:ext cx="4572000" cy="3429000"/>
          </a:xfrm>
          <a:ln/>
        </p:spPr>
      </p:sp>
      <p:sp>
        <p:nvSpPr>
          <p:cNvPr id="43011"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Ask your students if they know that when they send an e-mail it can easily be read by: </a:t>
            </a:r>
          </a:p>
          <a:p>
            <a:pPr marL="423863" lvl="1" indent="-190500"/>
            <a:r>
              <a:rPr lang="en-US" smtClean="0"/>
              <a:t>Anyone who works for the Internet service provider </a:t>
            </a:r>
          </a:p>
          <a:p>
            <a:pPr marL="423863" lvl="1" indent="-190500"/>
            <a:r>
              <a:rPr lang="en-US" smtClean="0"/>
              <a:t>Anyone who works for the recipient's Internet service provider </a:t>
            </a:r>
          </a:p>
          <a:p>
            <a:pPr marL="423863" lvl="1" indent="-190500"/>
            <a:r>
              <a:rPr lang="en-US" smtClean="0"/>
              <a:t>Anyone who operates any of the perhaps dozens of Internet routers that the data packets will pass through </a:t>
            </a:r>
          </a:p>
          <a:p>
            <a:pPr marL="423863" lvl="1" indent="-190500"/>
            <a:r>
              <a:rPr lang="en-US" smtClean="0"/>
              <a:t>Anyone with physical access to the telephone switching equipment in the phone company's office </a:t>
            </a:r>
          </a:p>
          <a:p>
            <a:pPr marL="423863" lvl="1" indent="-190500"/>
            <a:r>
              <a:rPr lang="en-US" smtClean="0"/>
              <a:t>Do your students know that if they speak on the telephone with anyone in the United States, the telephone switching equipment at the phone company offices has wiretaps built into it for easy access by authorities - or actually anyone with the password, such as maintenance personnel?  These wiretaps started appearing after the U.S. Congress passed the Digital Telephony Act, because of complaints by law enforcement that modern digital telephone systems were becoming harder to tap. </a:t>
            </a:r>
          </a:p>
          <a:p>
            <a:pPr marL="190500" indent="-190500"/>
            <a:r>
              <a:rPr lang="en-US" smtClean="0"/>
              <a:t>Ask your students how long they think it would take a hacker to break an encryption code.   Many hundreds of years.</a:t>
            </a:r>
          </a:p>
          <a:p>
            <a:pPr marL="190500" indent="-190500"/>
            <a:r>
              <a:rPr lang="en-US" smtClean="0"/>
              <a:t>Have your students research the Web to find information about encryption technologies they can use to protect their sensitive information</a:t>
            </a:r>
          </a:p>
        </p:txBody>
      </p:sp>
    </p:spTree>
    <p:extLst>
      <p:ext uri="{BB962C8B-B14F-4D97-AF65-F5344CB8AC3E}">
        <p14:creationId xmlns:p14="http://schemas.microsoft.com/office/powerpoint/2010/main" val="3572617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4915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13</a:t>
            </a:r>
          </a:p>
        </p:txBody>
      </p:sp>
      <p:sp>
        <p:nvSpPr>
          <p:cNvPr id="4915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4915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49158"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49159"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13</a:t>
            </a:r>
          </a:p>
        </p:txBody>
      </p:sp>
      <p:sp>
        <p:nvSpPr>
          <p:cNvPr id="49160"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49161"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49162" name="Rectangle 10"/>
          <p:cNvSpPr>
            <a:spLocks noGrp="1" noRot="1" noChangeAspect="1" noChangeArrowheads="1" noTextEdit="1"/>
          </p:cNvSpPr>
          <p:nvPr>
            <p:ph type="sldImg"/>
          </p:nvPr>
        </p:nvSpPr>
        <p:spPr>
          <a:xfrm>
            <a:off x="1150938" y="692150"/>
            <a:ext cx="4556125" cy="3416300"/>
          </a:xfrm>
          <a:ln cap="flat"/>
        </p:spPr>
      </p:sp>
      <p:sp>
        <p:nvSpPr>
          <p:cNvPr id="49163" name="Rectangle 11"/>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793880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xfrm>
            <a:off x="685800" y="4343400"/>
            <a:ext cx="5486400" cy="4114800"/>
          </a:xfrm>
          <a:noFill/>
          <a:ln w="9525"/>
        </p:spPr>
        <p:txBody>
          <a:bodyPr/>
          <a:lstStyle/>
          <a:p>
            <a:pPr marL="190500" indent="-190500">
              <a:spcBef>
                <a:spcPct val="0"/>
              </a:spcBef>
            </a:pPr>
            <a:r>
              <a:rPr lang="en-US" smtClean="0"/>
              <a:t>A firewall examines each message that wants entrance to the network, and unless the message has the correct marking, the firewall prevents it from entering the network</a:t>
            </a:r>
          </a:p>
          <a:p>
            <a:pPr marL="190500" indent="-190500">
              <a:spcBef>
                <a:spcPct val="0"/>
              </a:spcBef>
            </a:pPr>
            <a:r>
              <a:rPr lang="en-US" smtClean="0"/>
              <a:t>Ask your students what would happen to an organization that did not have firewalls at the entrance of its networks</a:t>
            </a:r>
          </a:p>
          <a:p>
            <a:pPr marL="190500" indent="-190500">
              <a:spcBef>
                <a:spcPct val="0"/>
              </a:spcBef>
            </a:pPr>
            <a:r>
              <a:rPr lang="en-US" smtClean="0"/>
              <a:t>Ans:  This organization’s servers would not be operating for long because they would be hacked by every hacker around</a:t>
            </a:r>
          </a:p>
        </p:txBody>
      </p:sp>
    </p:spTree>
    <p:extLst>
      <p:ext uri="{BB962C8B-B14F-4D97-AF65-F5344CB8AC3E}">
        <p14:creationId xmlns:p14="http://schemas.microsoft.com/office/powerpoint/2010/main" val="1929669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43000" y="685800"/>
            <a:ext cx="4572000" cy="3429000"/>
          </a:xfrm>
          <a:ln/>
        </p:spPr>
      </p:sp>
      <p:sp>
        <p:nvSpPr>
          <p:cNvPr id="45059" name="Rectangle 3"/>
          <p:cNvSpPr>
            <a:spLocks noGrp="1" noChangeArrowheads="1"/>
          </p:cNvSpPr>
          <p:nvPr>
            <p:ph type="body" idx="1"/>
          </p:nvPr>
        </p:nvSpPr>
        <p:spPr>
          <a:xfrm>
            <a:off x="685800" y="4343400"/>
            <a:ext cx="5486400" cy="4114800"/>
          </a:xfrm>
          <a:noFill/>
          <a:ln w="9525"/>
        </p:spPr>
        <p:txBody>
          <a:bodyPr/>
          <a:lstStyle/>
          <a:p>
            <a:pPr marL="190500" indent="-190500">
              <a:spcBef>
                <a:spcPct val="0"/>
              </a:spcBef>
            </a:pPr>
            <a:r>
              <a:rPr lang="en-US" smtClean="0"/>
              <a:t>A firewall examines each message that wants entrance to the network, and unless the message has the correct marking, the firewall prevents it from entering the network</a:t>
            </a:r>
          </a:p>
          <a:p>
            <a:pPr marL="190500" indent="-190500">
              <a:spcBef>
                <a:spcPct val="0"/>
              </a:spcBef>
            </a:pPr>
            <a:r>
              <a:rPr lang="en-US" smtClean="0"/>
              <a:t>Point out to your students the placement of the firewalls between the servers and the Internet</a:t>
            </a:r>
          </a:p>
        </p:txBody>
      </p:sp>
    </p:spTree>
    <p:extLst>
      <p:ext uri="{BB962C8B-B14F-4D97-AF65-F5344CB8AC3E}">
        <p14:creationId xmlns:p14="http://schemas.microsoft.com/office/powerpoint/2010/main" val="2946744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43000" y="685800"/>
            <a:ext cx="4572000" cy="3429000"/>
          </a:xfrm>
          <a:ln/>
        </p:spPr>
      </p:sp>
      <p:sp>
        <p:nvSpPr>
          <p:cNvPr id="46083"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Discuss the Jeffrey Parson worm example on page 226</a:t>
            </a:r>
          </a:p>
        </p:txBody>
      </p:sp>
    </p:spTree>
    <p:extLst>
      <p:ext uri="{BB962C8B-B14F-4D97-AF65-F5344CB8AC3E}">
        <p14:creationId xmlns:p14="http://schemas.microsoft.com/office/powerpoint/2010/main" val="2304784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43000" y="685800"/>
            <a:ext cx="4572000" cy="3429000"/>
          </a:xfrm>
          <a:ln/>
        </p:spPr>
      </p:sp>
      <p:sp>
        <p:nvSpPr>
          <p:cNvPr id="47107" name="Rectangle 3"/>
          <p:cNvSpPr>
            <a:spLocks noGrp="1" noChangeArrowheads="1"/>
          </p:cNvSpPr>
          <p:nvPr>
            <p:ph type="body" idx="1"/>
          </p:nvPr>
        </p:nvSpPr>
        <p:spPr>
          <a:xfrm>
            <a:off x="685800" y="4343400"/>
            <a:ext cx="5486400" cy="4114800"/>
          </a:xfrm>
          <a:noFill/>
          <a:ln w="9525"/>
        </p:spPr>
        <p:txBody>
          <a:bodyPr/>
          <a:lstStyle/>
          <a:p>
            <a:pPr marL="190500" indent="-190500"/>
            <a:r>
              <a:rPr lang="en-US" smtClean="0"/>
              <a:t>Some of the most damaging forms of security threats to e-business sites include malicious code, hoaxes, spoofing, and sniffers</a:t>
            </a:r>
          </a:p>
        </p:txBody>
      </p:sp>
    </p:spTree>
    <p:extLst>
      <p:ext uri="{BB962C8B-B14F-4D97-AF65-F5344CB8AC3E}">
        <p14:creationId xmlns:p14="http://schemas.microsoft.com/office/powerpoint/2010/main" val="4145026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4813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solidFill>
                  <a:prstClr val="black"/>
                </a:solidFill>
              </a:rPr>
              <a:t>20</a:t>
            </a:r>
          </a:p>
        </p:txBody>
      </p:sp>
      <p:sp>
        <p:nvSpPr>
          <p:cNvPr id="4813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4813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48134" name="Rectangle 6"/>
          <p:cNvSpPr>
            <a:spLocks noGrp="1" noRot="1" noChangeAspect="1" noChangeArrowheads="1" noTextEdit="1"/>
          </p:cNvSpPr>
          <p:nvPr>
            <p:ph type="sldImg"/>
          </p:nvPr>
        </p:nvSpPr>
        <p:spPr>
          <a:xfrm>
            <a:off x="1150938" y="692150"/>
            <a:ext cx="4556125" cy="3416300"/>
          </a:xfrm>
          <a:ln cap="flat"/>
        </p:spPr>
      </p:sp>
      <p:sp>
        <p:nvSpPr>
          <p:cNvPr id="48135" name="Rectangle 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260740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4915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solidFill>
                  <a:prstClr val="black"/>
                </a:solidFill>
              </a:rPr>
              <a:t>21</a:t>
            </a:r>
          </a:p>
        </p:txBody>
      </p:sp>
      <p:sp>
        <p:nvSpPr>
          <p:cNvPr id="4915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4915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49158" name="Rectangle 6"/>
          <p:cNvSpPr>
            <a:spLocks noGrp="1" noRot="1" noChangeAspect="1" noChangeArrowheads="1" noTextEdit="1"/>
          </p:cNvSpPr>
          <p:nvPr>
            <p:ph type="sldImg"/>
          </p:nvPr>
        </p:nvSpPr>
        <p:spPr>
          <a:xfrm>
            <a:off x="1150938" y="692150"/>
            <a:ext cx="4556125" cy="3416300"/>
          </a:xfrm>
          <a:ln cap="flat"/>
        </p:spPr>
      </p:sp>
      <p:sp>
        <p:nvSpPr>
          <p:cNvPr id="49159" name="Rectangle 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7043949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solidFill>
                  <a:prstClr val="black"/>
                </a:solidFill>
              </a:rPr>
              <a:t>22</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solidFill>
                <a:prstClr val="black"/>
              </a:solidFill>
            </a:endParaRPr>
          </a:p>
        </p:txBody>
      </p:sp>
      <p:sp>
        <p:nvSpPr>
          <p:cNvPr id="50182" name="Rectangle 6"/>
          <p:cNvSpPr>
            <a:spLocks noGrp="1" noRot="1" noChangeAspect="1" noChangeArrowheads="1" noTextEdit="1"/>
          </p:cNvSpPr>
          <p:nvPr>
            <p:ph type="sldImg"/>
          </p:nvPr>
        </p:nvSpPr>
        <p:spPr>
          <a:xfrm>
            <a:off x="1150938" y="692150"/>
            <a:ext cx="4556125" cy="3416300"/>
          </a:xfrm>
          <a:ln cap="flat"/>
        </p:spPr>
      </p:sp>
      <p:sp>
        <p:nvSpPr>
          <p:cNvPr id="50183" name="Rectangle 7"/>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552703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017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9</a:t>
            </a:r>
          </a:p>
        </p:txBody>
      </p:sp>
      <p:sp>
        <p:nvSpPr>
          <p:cNvPr id="5018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018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018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0183"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8</a:t>
            </a:r>
          </a:p>
        </p:txBody>
      </p:sp>
      <p:sp>
        <p:nvSpPr>
          <p:cNvPr id="50184"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0185"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0186" name="Rectangle 10"/>
          <p:cNvSpPr>
            <a:spLocks noGrp="1" noRot="1" noChangeAspect="1" noChangeArrowheads="1" noTextEdit="1"/>
          </p:cNvSpPr>
          <p:nvPr>
            <p:ph type="sldImg"/>
          </p:nvPr>
        </p:nvSpPr>
        <p:spPr>
          <a:xfrm>
            <a:off x="1150938" y="692150"/>
            <a:ext cx="4556125" cy="3416300"/>
          </a:xfrm>
          <a:ln cap="flat"/>
        </p:spPr>
      </p:sp>
      <p:sp>
        <p:nvSpPr>
          <p:cNvPr id="50187" name="Rectangle 11"/>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275812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1203"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14</a:t>
            </a:r>
          </a:p>
        </p:txBody>
      </p:sp>
      <p:sp>
        <p:nvSpPr>
          <p:cNvPr id="51204"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1205"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1206"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1207"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15</a:t>
            </a:r>
          </a:p>
        </p:txBody>
      </p:sp>
      <p:sp>
        <p:nvSpPr>
          <p:cNvPr id="51208"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1209"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1210" name="Rectangle 10"/>
          <p:cNvSpPr>
            <a:spLocks noGrp="1" noRot="1" noChangeAspect="1" noChangeArrowheads="1" noTextEdit="1"/>
          </p:cNvSpPr>
          <p:nvPr>
            <p:ph type="sldImg"/>
          </p:nvPr>
        </p:nvSpPr>
        <p:spPr>
          <a:xfrm>
            <a:off x="1150938" y="692150"/>
            <a:ext cx="4556125" cy="3416300"/>
          </a:xfrm>
          <a:ln cap="flat"/>
        </p:spPr>
      </p:sp>
      <p:sp>
        <p:nvSpPr>
          <p:cNvPr id="51211" name="Rectangle 11"/>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404419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2227"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15</a:t>
            </a:r>
          </a:p>
        </p:txBody>
      </p:sp>
      <p:sp>
        <p:nvSpPr>
          <p:cNvPr id="52228"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2229"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2230" name="Rectangle 6"/>
          <p:cNvSpPr>
            <a:spLocks noGrp="1" noChangeArrowheads="1"/>
          </p:cNvSpPr>
          <p:nvPr>
            <p:ph type="body" idx="1"/>
          </p:nvPr>
        </p:nvSpPr>
        <p:spPr>
          <a:noFill/>
          <a:ln w="9525"/>
        </p:spPr>
        <p:txBody>
          <a:bodyPr/>
          <a:lstStyle/>
          <a:p>
            <a:endParaRPr lang="en-US" smtClean="0"/>
          </a:p>
        </p:txBody>
      </p:sp>
      <p:sp>
        <p:nvSpPr>
          <p:cNvPr id="52231" name="Rectangle 7"/>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200913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3251"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21</a:t>
            </a:r>
          </a:p>
        </p:txBody>
      </p:sp>
      <p:sp>
        <p:nvSpPr>
          <p:cNvPr id="53252"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3253"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3254" name="Rectangle 6"/>
          <p:cNvSpPr>
            <a:spLocks noGrp="1" noChangeArrowheads="1"/>
          </p:cNvSpPr>
          <p:nvPr>
            <p:ph type="body" idx="1"/>
          </p:nvPr>
        </p:nvSpPr>
        <p:spPr>
          <a:noFill/>
          <a:ln w="9525"/>
        </p:spPr>
        <p:txBody>
          <a:bodyPr/>
          <a:lstStyle/>
          <a:p>
            <a:endParaRPr lang="en-US" smtClean="0"/>
          </a:p>
        </p:txBody>
      </p:sp>
      <p:sp>
        <p:nvSpPr>
          <p:cNvPr id="53255" name="Rectangle 7"/>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179024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4275"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16</a:t>
            </a:r>
          </a:p>
        </p:txBody>
      </p:sp>
      <p:sp>
        <p:nvSpPr>
          <p:cNvPr id="54276"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4277"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4278"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4279"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16</a:t>
            </a:r>
          </a:p>
        </p:txBody>
      </p:sp>
      <p:sp>
        <p:nvSpPr>
          <p:cNvPr id="54280"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4281"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4282" name="Rectangle 10"/>
          <p:cNvSpPr>
            <a:spLocks noGrp="1" noRot="1" noChangeAspect="1" noChangeArrowheads="1" noTextEdit="1"/>
          </p:cNvSpPr>
          <p:nvPr>
            <p:ph type="sldImg"/>
          </p:nvPr>
        </p:nvSpPr>
        <p:spPr>
          <a:xfrm>
            <a:off x="1150938" y="692150"/>
            <a:ext cx="4556125" cy="3416300"/>
          </a:xfrm>
          <a:ln cap="flat"/>
        </p:spPr>
      </p:sp>
      <p:sp>
        <p:nvSpPr>
          <p:cNvPr id="54283" name="Rectangle 11"/>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04113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5299" name="Rectangle 3"/>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22</a:t>
            </a:r>
          </a:p>
        </p:txBody>
      </p:sp>
      <p:sp>
        <p:nvSpPr>
          <p:cNvPr id="55300" name="Rectangle 4"/>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5301" name="Rectangle 5"/>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5302" name="Rectangle 6"/>
          <p:cNvSpPr>
            <a:spLocks noChangeArrowheads="1"/>
          </p:cNvSpPr>
          <p:nvPr/>
        </p:nvSpPr>
        <p:spPr bwMode="auto">
          <a:xfrm>
            <a:off x="3886200" y="0"/>
            <a:ext cx="2971800" cy="457200"/>
          </a:xfrm>
          <a:prstGeom prst="rect">
            <a:avLst/>
          </a:prstGeom>
          <a:noFill/>
          <a:ln w="12700">
            <a:noFill/>
            <a:miter lim="800000"/>
            <a:headEnd/>
            <a:tailEnd/>
          </a:ln>
        </p:spPr>
        <p:txBody>
          <a:bodyPr wrap="none" anchor="ctr"/>
          <a:lstStyle/>
          <a:p>
            <a:endParaRPr lang="en-US"/>
          </a:p>
        </p:txBody>
      </p:sp>
      <p:sp>
        <p:nvSpPr>
          <p:cNvPr id="55303" name="Rectangle 7"/>
          <p:cNvSpPr>
            <a:spLocks noChangeArrowheads="1"/>
          </p:cNvSpPr>
          <p:nvPr/>
        </p:nvSpPr>
        <p:spPr bwMode="auto">
          <a:xfrm>
            <a:off x="3886200" y="8686800"/>
            <a:ext cx="2971800" cy="457200"/>
          </a:xfrm>
          <a:prstGeom prst="rect">
            <a:avLst/>
          </a:prstGeom>
          <a:noFill/>
          <a:ln w="12700">
            <a:noFill/>
            <a:miter lim="800000"/>
            <a:headEnd/>
            <a:tailEnd/>
          </a:ln>
        </p:spPr>
        <p:txBody>
          <a:bodyPr lIns="19050" tIns="0" rIns="19050" bIns="0" anchor="b"/>
          <a:lstStyle/>
          <a:p>
            <a:pPr algn="r"/>
            <a:r>
              <a:rPr lang="en-US" sz="1000" i="1"/>
              <a:t>22</a:t>
            </a:r>
          </a:p>
        </p:txBody>
      </p:sp>
      <p:sp>
        <p:nvSpPr>
          <p:cNvPr id="55304" name="Rectangle 8"/>
          <p:cNvSpPr>
            <a:spLocks noChangeArrowheads="1"/>
          </p:cNvSpPr>
          <p:nvPr/>
        </p:nvSpPr>
        <p:spPr bwMode="auto">
          <a:xfrm>
            <a:off x="0" y="8686800"/>
            <a:ext cx="2971800" cy="457200"/>
          </a:xfrm>
          <a:prstGeom prst="rect">
            <a:avLst/>
          </a:prstGeom>
          <a:noFill/>
          <a:ln w="12700">
            <a:noFill/>
            <a:miter lim="800000"/>
            <a:headEnd/>
            <a:tailEnd/>
          </a:ln>
        </p:spPr>
        <p:txBody>
          <a:bodyPr wrap="none" anchor="ctr"/>
          <a:lstStyle/>
          <a:p>
            <a:endParaRPr lang="en-US"/>
          </a:p>
        </p:txBody>
      </p:sp>
      <p:sp>
        <p:nvSpPr>
          <p:cNvPr id="55305" name="Rectangle 9"/>
          <p:cNvSpPr>
            <a:spLocks noChangeArrowheads="1"/>
          </p:cNvSpPr>
          <p:nvPr/>
        </p:nvSpPr>
        <p:spPr bwMode="auto">
          <a:xfrm>
            <a:off x="0" y="0"/>
            <a:ext cx="2971800" cy="457200"/>
          </a:xfrm>
          <a:prstGeom prst="rect">
            <a:avLst/>
          </a:prstGeom>
          <a:noFill/>
          <a:ln w="12700">
            <a:noFill/>
            <a:miter lim="800000"/>
            <a:headEnd/>
            <a:tailEnd/>
          </a:ln>
        </p:spPr>
        <p:txBody>
          <a:bodyPr wrap="none" anchor="ctr"/>
          <a:lstStyle/>
          <a:p>
            <a:endParaRPr lang="en-US"/>
          </a:p>
        </p:txBody>
      </p:sp>
      <p:sp>
        <p:nvSpPr>
          <p:cNvPr id="55306" name="Rectangle 10"/>
          <p:cNvSpPr>
            <a:spLocks noGrp="1" noRot="1" noChangeAspect="1" noChangeArrowheads="1" noTextEdit="1"/>
          </p:cNvSpPr>
          <p:nvPr>
            <p:ph type="sldImg"/>
          </p:nvPr>
        </p:nvSpPr>
        <p:spPr>
          <a:xfrm>
            <a:off x="1150938" y="692150"/>
            <a:ext cx="4556125" cy="3416300"/>
          </a:xfrm>
          <a:ln cap="flat"/>
        </p:spPr>
      </p:sp>
      <p:sp>
        <p:nvSpPr>
          <p:cNvPr id="55307" name="Rectangle 11"/>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823823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685800" y="990600"/>
            <a:ext cx="8077200" cy="0"/>
          </a:xfrm>
          <a:prstGeom prst="line">
            <a:avLst/>
          </a:prstGeom>
          <a:noFill/>
          <a:ln w="9525">
            <a:solidFill>
              <a:schemeClr val="tx1"/>
            </a:solidFill>
            <a:round/>
            <a:headEnd/>
            <a:tailEnd/>
          </a:ln>
          <a:effectLst/>
        </p:spPr>
        <p:txBody>
          <a:bodyPr/>
          <a:lstStyle/>
          <a:p>
            <a:pPr>
              <a:defRPr/>
            </a:pPr>
            <a:endParaRPr lang="en-US"/>
          </a:p>
        </p:txBody>
      </p:sp>
      <p:sp>
        <p:nvSpPr>
          <p:cNvPr id="5" name="Line 5"/>
          <p:cNvSpPr>
            <a:spLocks noChangeShapeType="1"/>
          </p:cNvSpPr>
          <p:nvPr userDrawn="1"/>
        </p:nvSpPr>
        <p:spPr bwMode="auto">
          <a:xfrm>
            <a:off x="685800" y="6019800"/>
            <a:ext cx="8077200" cy="0"/>
          </a:xfrm>
          <a:prstGeom prst="line">
            <a:avLst/>
          </a:prstGeom>
          <a:noFill/>
          <a:ln w="9525">
            <a:solidFill>
              <a:schemeClr val="tx1"/>
            </a:solidFill>
            <a:round/>
            <a:headEnd/>
            <a:tailEnd/>
          </a:ln>
          <a:effectLst/>
        </p:spPr>
        <p:txBody>
          <a:bodyPr/>
          <a:lstStyle/>
          <a:p>
            <a:pPr>
              <a:defRPr/>
            </a:pPr>
            <a:endParaRPr lang="en-US"/>
          </a:p>
        </p:txBody>
      </p:sp>
      <p:sp>
        <p:nvSpPr>
          <p:cNvPr id="203778" name="Rectangle 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3779" name="Rectangle 3"/>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219200"/>
            <a:ext cx="40005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0574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0"/>
            <a:ext cx="6019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kgrd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136525" y="6381750"/>
            <a:ext cx="1438275" cy="244475"/>
          </a:xfrm>
          <a:prstGeom prst="rect">
            <a:avLst/>
          </a:prstGeom>
          <a:noFill/>
          <a:ln w="9525">
            <a:noFill/>
            <a:miter lim="800000"/>
            <a:headEnd/>
            <a:tailEnd/>
          </a:ln>
          <a:effectLst/>
        </p:spPr>
        <p:txBody>
          <a:bodyPr wrap="none">
            <a:spAutoFit/>
          </a:bodyPr>
          <a:lstStyle/>
          <a:p>
            <a:pPr eaLnBrk="1" fontAlgn="auto" hangingPunct="1">
              <a:spcBef>
                <a:spcPts val="0"/>
              </a:spcBef>
              <a:spcAft>
                <a:spcPts val="0"/>
              </a:spcAft>
              <a:defRPr/>
            </a:pPr>
            <a:r>
              <a:rPr lang="en-US" sz="1000" b="1" i="1">
                <a:solidFill>
                  <a:srgbClr val="FFFFFF"/>
                </a:solidFill>
                <a:latin typeface="Century Schoolbook" pitchFamily="18" charset="0"/>
              </a:rPr>
              <a:t>McGraw-Hill/Irwin</a:t>
            </a:r>
          </a:p>
        </p:txBody>
      </p:sp>
      <p:sp>
        <p:nvSpPr>
          <p:cNvPr id="6" name="Text Box 6"/>
          <p:cNvSpPr txBox="1">
            <a:spLocks noChangeArrowheads="1"/>
          </p:cNvSpPr>
          <p:nvPr/>
        </p:nvSpPr>
        <p:spPr bwMode="auto">
          <a:xfrm>
            <a:off x="4572000" y="6384925"/>
            <a:ext cx="4495800" cy="244475"/>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sz="1000" b="1" i="1">
                <a:solidFill>
                  <a:srgbClr val="FFFFFF"/>
                </a:solidFill>
                <a:latin typeface="Century Schoolbook" pitchFamily="18" charset="0"/>
              </a:rPr>
              <a:t>© 2008 The McGraw-Hill Companies, All Rights Reserved</a:t>
            </a:r>
          </a:p>
        </p:txBody>
      </p:sp>
      <p:sp>
        <p:nvSpPr>
          <p:cNvPr id="258051" name="Rectangle 3"/>
          <p:cNvSpPr>
            <a:spLocks noGrp="1" noChangeArrowheads="1"/>
          </p:cNvSpPr>
          <p:nvPr>
            <p:ph type="ctrTitle"/>
          </p:nvPr>
        </p:nvSpPr>
        <p:spPr>
          <a:xfrm>
            <a:off x="4038600" y="1981200"/>
            <a:ext cx="4953000" cy="1143000"/>
          </a:xfrm>
          <a:solidFill>
            <a:srgbClr val="C4792D">
              <a:alpha val="74001"/>
            </a:srgbClr>
          </a:solidFill>
          <a:scene3d>
            <a:camera prst="legacyObliqueTopLeft"/>
            <a:lightRig rig="legacyFlat2" dir="b"/>
          </a:scene3d>
          <a:sp3d extrusionH="100000" prstMaterial="legacyMatte">
            <a:bevelT w="13500" h="13500" prst="angle"/>
            <a:bevelB w="13500" h="13500" prst="angle"/>
            <a:extrusionClr>
              <a:srgbClr val="C4792D"/>
            </a:extrusionClr>
          </a:sp3d>
        </p:spPr>
        <p:txBody>
          <a:bodyPr anchorCtr="1">
            <a:flatTx/>
          </a:bodyPr>
          <a:lstStyle>
            <a:lvl1pPr>
              <a:defRPr sz="3600">
                <a:solidFill>
                  <a:schemeClr val="tx1"/>
                </a:solidFill>
                <a:effectLst>
                  <a:outerShdw blurRad="38100" dist="38100" dir="2700000" algn="tl">
                    <a:srgbClr val="FFFFFF"/>
                  </a:outerShdw>
                </a:effectLst>
              </a:defRPr>
            </a:lvl1pPr>
          </a:lstStyle>
          <a:p>
            <a:r>
              <a:rPr lang="en-US"/>
              <a:t>Click to edit Master title style</a:t>
            </a:r>
          </a:p>
        </p:txBody>
      </p:sp>
      <p:sp>
        <p:nvSpPr>
          <p:cNvPr id="258052" name="Rectangle 4"/>
          <p:cNvSpPr>
            <a:spLocks noGrp="1" noChangeArrowheads="1"/>
          </p:cNvSpPr>
          <p:nvPr>
            <p:ph type="subTitle" idx="1"/>
          </p:nvPr>
        </p:nvSpPr>
        <p:spPr>
          <a:xfrm>
            <a:off x="4038600" y="3657600"/>
            <a:ext cx="4953000" cy="1143000"/>
          </a:xfrm>
          <a:solidFill>
            <a:srgbClr val="E6B921">
              <a:alpha val="74001"/>
            </a:srgbClr>
          </a:solidFill>
          <a:scene3d>
            <a:camera prst="legacyObliqueTopLeft"/>
            <a:lightRig rig="legacyFlat2" dir="b"/>
          </a:scene3d>
          <a:sp3d extrusionH="100000" prstMaterial="legacyMatte">
            <a:bevelT w="13500" h="13500" prst="angle"/>
            <a:bevelB w="13500" h="13500" prst="angle"/>
            <a:extrusionClr>
              <a:srgbClr val="E6B921"/>
            </a:extrusionClr>
          </a:sp3d>
        </p:spPr>
        <p:txBody>
          <a:bodyPr anchor="ctr" anchorCtr="1">
            <a:flatTx/>
          </a:bodyPr>
          <a:lstStyle>
            <a:lvl1pPr marL="0" indent="0" algn="ctr">
              <a:buFontTx/>
              <a:buNone/>
              <a:defRPr sz="3600">
                <a:effectLst>
                  <a:outerShdw blurRad="38100" dist="38100" dir="2700000" algn="tl">
                    <a:srgbClr val="FFFFFF"/>
                  </a:outerShdw>
                </a:effectLst>
              </a:defRPr>
            </a:lvl1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0672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1712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1179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68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6671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35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35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4905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8792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5573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C718E-5854-2847-B78C-BFF5EC188F66}" type="datetimeFigureOut">
              <a:rPr lang="en-US" smtClean="0">
                <a:solidFill>
                  <a:prstClr val="black">
                    <a:tint val="75000"/>
                  </a:prstClr>
                </a:solidFill>
              </a:rPr>
              <a:pPr/>
              <a:t>7/9/2020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C71162-BDC9-BE4B-AE81-ADEB7471E3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61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5000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052" name="Group 85"/>
          <p:cNvGrpSpPr>
            <a:grpSpLocks/>
          </p:cNvGrpSpPr>
          <p:nvPr/>
        </p:nvGrpSpPr>
        <p:grpSpPr bwMode="auto">
          <a:xfrm>
            <a:off x="25400" y="14288"/>
            <a:ext cx="9021763" cy="6691312"/>
            <a:chOff x="16" y="9"/>
            <a:chExt cx="5683" cy="4215"/>
          </a:xfrm>
        </p:grpSpPr>
        <p:sp>
          <p:nvSpPr>
            <p:cNvPr id="1028" name="Rectangle 4"/>
            <p:cNvSpPr>
              <a:spLocks noChangeArrowheads="1"/>
            </p:cNvSpPr>
            <p:nvPr/>
          </p:nvSpPr>
          <p:spPr bwMode="auto">
            <a:xfrm>
              <a:off x="52" y="10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29" name="Rectangle 5"/>
            <p:cNvSpPr>
              <a:spLocks noChangeArrowheads="1"/>
            </p:cNvSpPr>
            <p:nvPr/>
          </p:nvSpPr>
          <p:spPr bwMode="auto">
            <a:xfrm>
              <a:off x="52" y="82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30" name="Rectangle 6"/>
            <p:cNvSpPr>
              <a:spLocks noChangeArrowheads="1"/>
            </p:cNvSpPr>
            <p:nvPr/>
          </p:nvSpPr>
          <p:spPr bwMode="auto">
            <a:xfrm>
              <a:off x="52" y="154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31" name="Rectangle 7"/>
            <p:cNvSpPr>
              <a:spLocks noChangeArrowheads="1"/>
            </p:cNvSpPr>
            <p:nvPr/>
          </p:nvSpPr>
          <p:spPr bwMode="auto">
            <a:xfrm>
              <a:off x="52" y="226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32" name="Rectangle 8"/>
            <p:cNvSpPr>
              <a:spLocks noChangeArrowheads="1"/>
            </p:cNvSpPr>
            <p:nvPr/>
          </p:nvSpPr>
          <p:spPr bwMode="auto">
            <a:xfrm>
              <a:off x="52" y="298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33" name="Rectangle 9"/>
            <p:cNvSpPr>
              <a:spLocks noChangeArrowheads="1"/>
            </p:cNvSpPr>
            <p:nvPr/>
          </p:nvSpPr>
          <p:spPr bwMode="auto">
            <a:xfrm>
              <a:off x="52" y="370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34" name="Rectangle 10"/>
            <p:cNvSpPr>
              <a:spLocks noChangeArrowheads="1"/>
            </p:cNvSpPr>
            <p:nvPr/>
          </p:nvSpPr>
          <p:spPr bwMode="auto">
            <a:xfrm>
              <a:off x="43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35" name="Rectangle 11"/>
            <p:cNvSpPr>
              <a:spLocks noChangeArrowheads="1"/>
            </p:cNvSpPr>
            <p:nvPr/>
          </p:nvSpPr>
          <p:spPr bwMode="auto">
            <a:xfrm>
              <a:off x="115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36" name="Rectangle 12"/>
            <p:cNvSpPr>
              <a:spLocks noChangeArrowheads="1"/>
            </p:cNvSpPr>
            <p:nvPr/>
          </p:nvSpPr>
          <p:spPr bwMode="auto">
            <a:xfrm>
              <a:off x="187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37" name="Rectangle 13"/>
            <p:cNvSpPr>
              <a:spLocks noChangeArrowheads="1"/>
            </p:cNvSpPr>
            <p:nvPr/>
          </p:nvSpPr>
          <p:spPr bwMode="auto">
            <a:xfrm>
              <a:off x="259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38" name="Rectangle 14"/>
            <p:cNvSpPr>
              <a:spLocks noChangeArrowheads="1"/>
            </p:cNvSpPr>
            <p:nvPr/>
          </p:nvSpPr>
          <p:spPr bwMode="auto">
            <a:xfrm>
              <a:off x="331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39" name="Rectangle 15"/>
            <p:cNvSpPr>
              <a:spLocks noChangeArrowheads="1"/>
            </p:cNvSpPr>
            <p:nvPr/>
          </p:nvSpPr>
          <p:spPr bwMode="auto">
            <a:xfrm>
              <a:off x="403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40" name="Rectangle 16"/>
            <p:cNvSpPr>
              <a:spLocks noChangeArrowheads="1"/>
            </p:cNvSpPr>
            <p:nvPr/>
          </p:nvSpPr>
          <p:spPr bwMode="auto">
            <a:xfrm>
              <a:off x="475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41" name="Rectangle 17"/>
            <p:cNvSpPr>
              <a:spLocks noChangeArrowheads="1"/>
            </p:cNvSpPr>
            <p:nvPr/>
          </p:nvSpPr>
          <p:spPr bwMode="auto">
            <a:xfrm>
              <a:off x="5572" y="3076"/>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42" name="Rectangle 18"/>
            <p:cNvSpPr>
              <a:spLocks noChangeArrowheads="1"/>
            </p:cNvSpPr>
            <p:nvPr/>
          </p:nvSpPr>
          <p:spPr bwMode="auto">
            <a:xfrm>
              <a:off x="5572" y="3796"/>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43" name="Rectangle 19"/>
            <p:cNvSpPr>
              <a:spLocks noChangeArrowheads="1"/>
            </p:cNvSpPr>
            <p:nvPr/>
          </p:nvSpPr>
          <p:spPr bwMode="auto">
            <a:xfrm>
              <a:off x="4847" y="4130"/>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sp>
          <p:nvSpPr>
            <p:cNvPr id="1044" name="Rectangle 20"/>
            <p:cNvSpPr>
              <a:spLocks noChangeArrowheads="1"/>
            </p:cNvSpPr>
            <p:nvPr/>
          </p:nvSpPr>
          <p:spPr bwMode="auto">
            <a:xfrm>
              <a:off x="4127" y="4130"/>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a:defRPr/>
              </a:pPr>
              <a:endParaRPr lang="en-US"/>
            </a:p>
          </p:txBody>
        </p:sp>
        <p:grpSp>
          <p:nvGrpSpPr>
            <p:cNvPr id="2070" name="Group 24"/>
            <p:cNvGrpSpPr>
              <a:grpSpLocks/>
            </p:cNvGrpSpPr>
            <p:nvPr/>
          </p:nvGrpSpPr>
          <p:grpSpPr bwMode="auto">
            <a:xfrm>
              <a:off x="24" y="2009"/>
              <a:ext cx="179" cy="167"/>
              <a:chOff x="24" y="2009"/>
              <a:chExt cx="179" cy="167"/>
            </a:xfrm>
          </p:grpSpPr>
          <p:sp>
            <p:nvSpPr>
              <p:cNvPr id="1045" name="Freeform 21"/>
              <p:cNvSpPr>
                <a:spLocks/>
              </p:cNvSpPr>
              <p:nvPr/>
            </p:nvSpPr>
            <p:spPr bwMode="auto">
              <a:xfrm>
                <a:off x="83" y="200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46" name="Freeform 22"/>
              <p:cNvSpPr>
                <a:spLocks/>
              </p:cNvSpPr>
              <p:nvPr/>
            </p:nvSpPr>
            <p:spPr bwMode="auto">
              <a:xfrm>
                <a:off x="126" y="209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47" name="Freeform 23"/>
              <p:cNvSpPr>
                <a:spLocks/>
              </p:cNvSpPr>
              <p:nvPr/>
            </p:nvSpPr>
            <p:spPr bwMode="auto">
              <a:xfrm>
                <a:off x="24" y="209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71" name="Group 28"/>
            <p:cNvGrpSpPr>
              <a:grpSpLocks/>
            </p:cNvGrpSpPr>
            <p:nvPr/>
          </p:nvGrpSpPr>
          <p:grpSpPr bwMode="auto">
            <a:xfrm>
              <a:off x="16" y="1297"/>
              <a:ext cx="179" cy="167"/>
              <a:chOff x="16" y="1297"/>
              <a:chExt cx="179" cy="167"/>
            </a:xfrm>
          </p:grpSpPr>
          <p:sp>
            <p:nvSpPr>
              <p:cNvPr id="1049" name="Freeform 25"/>
              <p:cNvSpPr>
                <a:spLocks/>
              </p:cNvSpPr>
              <p:nvPr/>
            </p:nvSpPr>
            <p:spPr bwMode="auto">
              <a:xfrm>
                <a:off x="75" y="129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50" name="Freeform 26"/>
              <p:cNvSpPr>
                <a:spLocks/>
              </p:cNvSpPr>
              <p:nvPr/>
            </p:nvSpPr>
            <p:spPr bwMode="auto">
              <a:xfrm>
                <a:off x="118" y="137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51" name="Freeform 27"/>
              <p:cNvSpPr>
                <a:spLocks/>
              </p:cNvSpPr>
              <p:nvPr/>
            </p:nvSpPr>
            <p:spPr bwMode="auto">
              <a:xfrm>
                <a:off x="16" y="138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72" name="Group 32"/>
            <p:cNvGrpSpPr>
              <a:grpSpLocks/>
            </p:cNvGrpSpPr>
            <p:nvPr/>
          </p:nvGrpSpPr>
          <p:grpSpPr bwMode="auto">
            <a:xfrm>
              <a:off x="24" y="2741"/>
              <a:ext cx="179" cy="167"/>
              <a:chOff x="24" y="2741"/>
              <a:chExt cx="179" cy="167"/>
            </a:xfrm>
          </p:grpSpPr>
          <p:sp>
            <p:nvSpPr>
              <p:cNvPr id="1053" name="Freeform 29"/>
              <p:cNvSpPr>
                <a:spLocks/>
              </p:cNvSpPr>
              <p:nvPr/>
            </p:nvSpPr>
            <p:spPr bwMode="auto">
              <a:xfrm>
                <a:off x="83" y="2741"/>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54" name="Freeform 30"/>
              <p:cNvSpPr>
                <a:spLocks/>
              </p:cNvSpPr>
              <p:nvPr/>
            </p:nvSpPr>
            <p:spPr bwMode="auto">
              <a:xfrm>
                <a:off x="126" y="2822"/>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55" name="Freeform 31"/>
              <p:cNvSpPr>
                <a:spLocks/>
              </p:cNvSpPr>
              <p:nvPr/>
            </p:nvSpPr>
            <p:spPr bwMode="auto">
              <a:xfrm>
                <a:off x="24" y="2824"/>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73" name="Group 36"/>
            <p:cNvGrpSpPr>
              <a:grpSpLocks/>
            </p:cNvGrpSpPr>
            <p:nvPr/>
          </p:nvGrpSpPr>
          <p:grpSpPr bwMode="auto">
            <a:xfrm>
              <a:off x="24" y="3457"/>
              <a:ext cx="179" cy="167"/>
              <a:chOff x="24" y="3457"/>
              <a:chExt cx="179" cy="167"/>
            </a:xfrm>
          </p:grpSpPr>
          <p:sp>
            <p:nvSpPr>
              <p:cNvPr id="1057" name="Freeform 33"/>
              <p:cNvSpPr>
                <a:spLocks/>
              </p:cNvSpPr>
              <p:nvPr/>
            </p:nvSpPr>
            <p:spPr bwMode="auto">
              <a:xfrm>
                <a:off x="83" y="345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58" name="Freeform 34"/>
              <p:cNvSpPr>
                <a:spLocks/>
              </p:cNvSpPr>
              <p:nvPr/>
            </p:nvSpPr>
            <p:spPr bwMode="auto">
              <a:xfrm>
                <a:off x="126" y="353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59" name="Freeform 35"/>
              <p:cNvSpPr>
                <a:spLocks/>
              </p:cNvSpPr>
              <p:nvPr/>
            </p:nvSpPr>
            <p:spPr bwMode="auto">
              <a:xfrm>
                <a:off x="24" y="354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74" name="Group 40"/>
            <p:cNvGrpSpPr>
              <a:grpSpLocks/>
            </p:cNvGrpSpPr>
            <p:nvPr/>
          </p:nvGrpSpPr>
          <p:grpSpPr bwMode="auto">
            <a:xfrm>
              <a:off x="24" y="577"/>
              <a:ext cx="179" cy="167"/>
              <a:chOff x="24" y="577"/>
              <a:chExt cx="179" cy="167"/>
            </a:xfrm>
          </p:grpSpPr>
          <p:sp>
            <p:nvSpPr>
              <p:cNvPr id="1061" name="Freeform 37"/>
              <p:cNvSpPr>
                <a:spLocks/>
              </p:cNvSpPr>
              <p:nvPr/>
            </p:nvSpPr>
            <p:spPr bwMode="auto">
              <a:xfrm>
                <a:off x="83" y="57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62" name="Freeform 38"/>
              <p:cNvSpPr>
                <a:spLocks/>
              </p:cNvSpPr>
              <p:nvPr/>
            </p:nvSpPr>
            <p:spPr bwMode="auto">
              <a:xfrm>
                <a:off x="126" y="65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63" name="Freeform 39"/>
              <p:cNvSpPr>
                <a:spLocks/>
              </p:cNvSpPr>
              <p:nvPr/>
            </p:nvSpPr>
            <p:spPr bwMode="auto">
              <a:xfrm>
                <a:off x="24" y="66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75" name="Group 44"/>
            <p:cNvGrpSpPr>
              <a:grpSpLocks/>
            </p:cNvGrpSpPr>
            <p:nvPr/>
          </p:nvGrpSpPr>
          <p:grpSpPr bwMode="auto">
            <a:xfrm>
              <a:off x="192" y="33"/>
              <a:ext cx="179" cy="167"/>
              <a:chOff x="192" y="33"/>
              <a:chExt cx="179" cy="167"/>
            </a:xfrm>
          </p:grpSpPr>
          <p:sp>
            <p:nvSpPr>
              <p:cNvPr id="1065" name="Freeform 41"/>
              <p:cNvSpPr>
                <a:spLocks/>
              </p:cNvSpPr>
              <p:nvPr/>
            </p:nvSpPr>
            <p:spPr bwMode="auto">
              <a:xfrm>
                <a:off x="251" y="33"/>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66" name="Freeform 42"/>
              <p:cNvSpPr>
                <a:spLocks/>
              </p:cNvSpPr>
              <p:nvPr/>
            </p:nvSpPr>
            <p:spPr bwMode="auto">
              <a:xfrm>
                <a:off x="294" y="114"/>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67" name="Freeform 43"/>
              <p:cNvSpPr>
                <a:spLocks/>
              </p:cNvSpPr>
              <p:nvPr/>
            </p:nvSpPr>
            <p:spPr bwMode="auto">
              <a:xfrm>
                <a:off x="192" y="116"/>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76" name="Group 48"/>
            <p:cNvGrpSpPr>
              <a:grpSpLocks/>
            </p:cNvGrpSpPr>
            <p:nvPr/>
          </p:nvGrpSpPr>
          <p:grpSpPr bwMode="auto">
            <a:xfrm>
              <a:off x="912" y="25"/>
              <a:ext cx="179" cy="167"/>
              <a:chOff x="912" y="25"/>
              <a:chExt cx="179" cy="167"/>
            </a:xfrm>
          </p:grpSpPr>
          <p:sp>
            <p:nvSpPr>
              <p:cNvPr id="1069" name="Freeform 45"/>
              <p:cNvSpPr>
                <a:spLocks/>
              </p:cNvSpPr>
              <p:nvPr/>
            </p:nvSpPr>
            <p:spPr bwMode="auto">
              <a:xfrm>
                <a:off x="971" y="25"/>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70" name="Freeform 46"/>
              <p:cNvSpPr>
                <a:spLocks/>
              </p:cNvSpPr>
              <p:nvPr/>
            </p:nvSpPr>
            <p:spPr bwMode="auto">
              <a:xfrm>
                <a:off x="1014" y="106"/>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71" name="Freeform 47"/>
              <p:cNvSpPr>
                <a:spLocks/>
              </p:cNvSpPr>
              <p:nvPr/>
            </p:nvSpPr>
            <p:spPr bwMode="auto">
              <a:xfrm>
                <a:off x="912" y="108"/>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77" name="Group 52"/>
            <p:cNvGrpSpPr>
              <a:grpSpLocks/>
            </p:cNvGrpSpPr>
            <p:nvPr/>
          </p:nvGrpSpPr>
          <p:grpSpPr bwMode="auto">
            <a:xfrm>
              <a:off x="1632" y="17"/>
              <a:ext cx="179" cy="167"/>
              <a:chOff x="1632" y="17"/>
              <a:chExt cx="179" cy="167"/>
            </a:xfrm>
          </p:grpSpPr>
          <p:sp>
            <p:nvSpPr>
              <p:cNvPr id="1073" name="Freeform 49"/>
              <p:cNvSpPr>
                <a:spLocks/>
              </p:cNvSpPr>
              <p:nvPr/>
            </p:nvSpPr>
            <p:spPr bwMode="auto">
              <a:xfrm>
                <a:off x="1691" y="1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74" name="Freeform 50"/>
              <p:cNvSpPr>
                <a:spLocks/>
              </p:cNvSpPr>
              <p:nvPr/>
            </p:nvSpPr>
            <p:spPr bwMode="auto">
              <a:xfrm>
                <a:off x="1734" y="9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75" name="Freeform 51"/>
              <p:cNvSpPr>
                <a:spLocks/>
              </p:cNvSpPr>
              <p:nvPr/>
            </p:nvSpPr>
            <p:spPr bwMode="auto">
              <a:xfrm>
                <a:off x="1632" y="10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78" name="Group 56"/>
            <p:cNvGrpSpPr>
              <a:grpSpLocks/>
            </p:cNvGrpSpPr>
            <p:nvPr/>
          </p:nvGrpSpPr>
          <p:grpSpPr bwMode="auto">
            <a:xfrm>
              <a:off x="2368" y="25"/>
              <a:ext cx="179" cy="167"/>
              <a:chOff x="2368" y="25"/>
              <a:chExt cx="179" cy="167"/>
            </a:xfrm>
          </p:grpSpPr>
          <p:sp>
            <p:nvSpPr>
              <p:cNvPr id="1077" name="Freeform 53"/>
              <p:cNvSpPr>
                <a:spLocks/>
              </p:cNvSpPr>
              <p:nvPr/>
            </p:nvSpPr>
            <p:spPr bwMode="auto">
              <a:xfrm>
                <a:off x="2427" y="25"/>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78" name="Freeform 54"/>
              <p:cNvSpPr>
                <a:spLocks/>
              </p:cNvSpPr>
              <p:nvPr/>
            </p:nvSpPr>
            <p:spPr bwMode="auto">
              <a:xfrm>
                <a:off x="2470" y="106"/>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79" name="Freeform 55"/>
              <p:cNvSpPr>
                <a:spLocks/>
              </p:cNvSpPr>
              <p:nvPr/>
            </p:nvSpPr>
            <p:spPr bwMode="auto">
              <a:xfrm>
                <a:off x="2368" y="108"/>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79" name="Group 60"/>
            <p:cNvGrpSpPr>
              <a:grpSpLocks/>
            </p:cNvGrpSpPr>
            <p:nvPr/>
          </p:nvGrpSpPr>
          <p:grpSpPr bwMode="auto">
            <a:xfrm>
              <a:off x="3072" y="9"/>
              <a:ext cx="179" cy="167"/>
              <a:chOff x="3072" y="9"/>
              <a:chExt cx="179" cy="167"/>
            </a:xfrm>
          </p:grpSpPr>
          <p:sp>
            <p:nvSpPr>
              <p:cNvPr id="1081" name="Freeform 57"/>
              <p:cNvSpPr>
                <a:spLocks/>
              </p:cNvSpPr>
              <p:nvPr/>
            </p:nvSpPr>
            <p:spPr bwMode="auto">
              <a:xfrm>
                <a:off x="3131" y="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82" name="Freeform 58"/>
              <p:cNvSpPr>
                <a:spLocks/>
              </p:cNvSpPr>
              <p:nvPr/>
            </p:nvSpPr>
            <p:spPr bwMode="auto">
              <a:xfrm>
                <a:off x="3174" y="9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83" name="Freeform 59"/>
              <p:cNvSpPr>
                <a:spLocks/>
              </p:cNvSpPr>
              <p:nvPr/>
            </p:nvSpPr>
            <p:spPr bwMode="auto">
              <a:xfrm>
                <a:off x="3072" y="9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80" name="Group 64"/>
            <p:cNvGrpSpPr>
              <a:grpSpLocks/>
            </p:cNvGrpSpPr>
            <p:nvPr/>
          </p:nvGrpSpPr>
          <p:grpSpPr bwMode="auto">
            <a:xfrm>
              <a:off x="3792" y="9"/>
              <a:ext cx="179" cy="167"/>
              <a:chOff x="3792" y="9"/>
              <a:chExt cx="179" cy="167"/>
            </a:xfrm>
          </p:grpSpPr>
          <p:sp>
            <p:nvSpPr>
              <p:cNvPr id="1085" name="Freeform 61"/>
              <p:cNvSpPr>
                <a:spLocks/>
              </p:cNvSpPr>
              <p:nvPr/>
            </p:nvSpPr>
            <p:spPr bwMode="auto">
              <a:xfrm>
                <a:off x="3851" y="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86" name="Freeform 62"/>
              <p:cNvSpPr>
                <a:spLocks/>
              </p:cNvSpPr>
              <p:nvPr/>
            </p:nvSpPr>
            <p:spPr bwMode="auto">
              <a:xfrm>
                <a:off x="3894" y="9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87" name="Freeform 63"/>
              <p:cNvSpPr>
                <a:spLocks/>
              </p:cNvSpPr>
              <p:nvPr/>
            </p:nvSpPr>
            <p:spPr bwMode="auto">
              <a:xfrm>
                <a:off x="3792" y="9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81" name="Group 68"/>
            <p:cNvGrpSpPr>
              <a:grpSpLocks/>
            </p:cNvGrpSpPr>
            <p:nvPr/>
          </p:nvGrpSpPr>
          <p:grpSpPr bwMode="auto">
            <a:xfrm>
              <a:off x="4520" y="9"/>
              <a:ext cx="179" cy="167"/>
              <a:chOff x="4520" y="9"/>
              <a:chExt cx="179" cy="167"/>
            </a:xfrm>
          </p:grpSpPr>
          <p:sp>
            <p:nvSpPr>
              <p:cNvPr id="1089" name="Freeform 65"/>
              <p:cNvSpPr>
                <a:spLocks/>
              </p:cNvSpPr>
              <p:nvPr/>
            </p:nvSpPr>
            <p:spPr bwMode="auto">
              <a:xfrm>
                <a:off x="4579" y="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90" name="Freeform 66"/>
              <p:cNvSpPr>
                <a:spLocks/>
              </p:cNvSpPr>
              <p:nvPr/>
            </p:nvSpPr>
            <p:spPr bwMode="auto">
              <a:xfrm>
                <a:off x="4622" y="9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91" name="Freeform 67"/>
              <p:cNvSpPr>
                <a:spLocks/>
              </p:cNvSpPr>
              <p:nvPr/>
            </p:nvSpPr>
            <p:spPr bwMode="auto">
              <a:xfrm>
                <a:off x="4520" y="9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82" name="Group 72"/>
            <p:cNvGrpSpPr>
              <a:grpSpLocks/>
            </p:cNvGrpSpPr>
            <p:nvPr/>
          </p:nvGrpSpPr>
          <p:grpSpPr bwMode="auto">
            <a:xfrm>
              <a:off x="5320" y="4041"/>
              <a:ext cx="179" cy="167"/>
              <a:chOff x="5320" y="4041"/>
              <a:chExt cx="179" cy="167"/>
            </a:xfrm>
          </p:grpSpPr>
          <p:sp>
            <p:nvSpPr>
              <p:cNvPr id="1093" name="Freeform 69"/>
              <p:cNvSpPr>
                <a:spLocks/>
              </p:cNvSpPr>
              <p:nvPr/>
            </p:nvSpPr>
            <p:spPr bwMode="auto">
              <a:xfrm>
                <a:off x="5379" y="4041"/>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94" name="Freeform 70"/>
              <p:cNvSpPr>
                <a:spLocks/>
              </p:cNvSpPr>
              <p:nvPr/>
            </p:nvSpPr>
            <p:spPr bwMode="auto">
              <a:xfrm>
                <a:off x="5422" y="4122"/>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95" name="Freeform 71"/>
              <p:cNvSpPr>
                <a:spLocks/>
              </p:cNvSpPr>
              <p:nvPr/>
            </p:nvSpPr>
            <p:spPr bwMode="auto">
              <a:xfrm>
                <a:off x="5320" y="4124"/>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83" name="Group 76"/>
            <p:cNvGrpSpPr>
              <a:grpSpLocks/>
            </p:cNvGrpSpPr>
            <p:nvPr/>
          </p:nvGrpSpPr>
          <p:grpSpPr bwMode="auto">
            <a:xfrm>
              <a:off x="4608" y="4057"/>
              <a:ext cx="179" cy="167"/>
              <a:chOff x="4608" y="4057"/>
              <a:chExt cx="179" cy="167"/>
            </a:xfrm>
          </p:grpSpPr>
          <p:sp>
            <p:nvSpPr>
              <p:cNvPr id="1097" name="Freeform 73"/>
              <p:cNvSpPr>
                <a:spLocks/>
              </p:cNvSpPr>
              <p:nvPr/>
            </p:nvSpPr>
            <p:spPr bwMode="auto">
              <a:xfrm>
                <a:off x="4667" y="405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98" name="Freeform 74"/>
              <p:cNvSpPr>
                <a:spLocks/>
              </p:cNvSpPr>
              <p:nvPr/>
            </p:nvSpPr>
            <p:spPr bwMode="auto">
              <a:xfrm>
                <a:off x="4710" y="413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sp>
            <p:nvSpPr>
              <p:cNvPr id="1099" name="Freeform 75"/>
              <p:cNvSpPr>
                <a:spLocks/>
              </p:cNvSpPr>
              <p:nvPr/>
            </p:nvSpPr>
            <p:spPr bwMode="auto">
              <a:xfrm>
                <a:off x="4608" y="414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a:defRPr/>
                </a:pPr>
                <a:endParaRPr lang="en-US"/>
              </a:p>
            </p:txBody>
          </p:sp>
        </p:grpSp>
        <p:grpSp>
          <p:nvGrpSpPr>
            <p:cNvPr id="2084" name="Group 80"/>
            <p:cNvGrpSpPr>
              <a:grpSpLocks/>
            </p:cNvGrpSpPr>
            <p:nvPr/>
          </p:nvGrpSpPr>
          <p:grpSpPr bwMode="auto">
            <a:xfrm>
              <a:off x="5520" y="3545"/>
              <a:ext cx="179" cy="167"/>
              <a:chOff x="5520" y="3545"/>
              <a:chExt cx="179" cy="167"/>
            </a:xfrm>
          </p:grpSpPr>
          <p:sp>
            <p:nvSpPr>
              <p:cNvPr id="1101" name="Freeform 77"/>
              <p:cNvSpPr>
                <a:spLocks/>
              </p:cNvSpPr>
              <p:nvPr/>
            </p:nvSpPr>
            <p:spPr bwMode="auto">
              <a:xfrm>
                <a:off x="5579" y="3545"/>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p>
            </p:txBody>
          </p:sp>
          <p:sp>
            <p:nvSpPr>
              <p:cNvPr id="1102" name="Freeform 78"/>
              <p:cNvSpPr>
                <a:spLocks/>
              </p:cNvSpPr>
              <p:nvPr/>
            </p:nvSpPr>
            <p:spPr bwMode="auto">
              <a:xfrm>
                <a:off x="5622" y="3626"/>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p>
            </p:txBody>
          </p:sp>
          <p:sp>
            <p:nvSpPr>
              <p:cNvPr id="1103" name="Freeform 79"/>
              <p:cNvSpPr>
                <a:spLocks/>
              </p:cNvSpPr>
              <p:nvPr/>
            </p:nvSpPr>
            <p:spPr bwMode="auto">
              <a:xfrm>
                <a:off x="5520" y="3628"/>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p>
            </p:txBody>
          </p:sp>
        </p:grpSp>
        <p:grpSp>
          <p:nvGrpSpPr>
            <p:cNvPr id="2085" name="Group 84"/>
            <p:cNvGrpSpPr>
              <a:grpSpLocks/>
            </p:cNvGrpSpPr>
            <p:nvPr/>
          </p:nvGrpSpPr>
          <p:grpSpPr bwMode="auto">
            <a:xfrm>
              <a:off x="5504" y="2833"/>
              <a:ext cx="179" cy="167"/>
              <a:chOff x="5504" y="2833"/>
              <a:chExt cx="179" cy="167"/>
            </a:xfrm>
          </p:grpSpPr>
          <p:sp>
            <p:nvSpPr>
              <p:cNvPr id="1105" name="Freeform 81"/>
              <p:cNvSpPr>
                <a:spLocks/>
              </p:cNvSpPr>
              <p:nvPr/>
            </p:nvSpPr>
            <p:spPr bwMode="auto">
              <a:xfrm>
                <a:off x="5563" y="2833"/>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p>
            </p:txBody>
          </p:sp>
          <p:sp>
            <p:nvSpPr>
              <p:cNvPr id="1106" name="Freeform 82"/>
              <p:cNvSpPr>
                <a:spLocks/>
              </p:cNvSpPr>
              <p:nvPr/>
            </p:nvSpPr>
            <p:spPr bwMode="auto">
              <a:xfrm>
                <a:off x="5606" y="2914"/>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p>
            </p:txBody>
          </p:sp>
          <p:sp>
            <p:nvSpPr>
              <p:cNvPr id="1107" name="Freeform 83"/>
              <p:cNvSpPr>
                <a:spLocks/>
              </p:cNvSpPr>
              <p:nvPr/>
            </p:nvSpPr>
            <p:spPr bwMode="auto">
              <a:xfrm>
                <a:off x="5504" y="2916"/>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a:defRPr/>
                </a:pPr>
                <a:endParaRPr lang="en-US"/>
              </a:p>
            </p:txBody>
          </p:sp>
        </p:grpSp>
      </p:gr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6E4BC"/>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685800" y="1219200"/>
            <a:ext cx="81534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3"/>
          <p:cNvSpPr>
            <a:spLocks noGrp="1" noChangeArrowheads="1"/>
          </p:cNvSpPr>
          <p:nvPr>
            <p:ph type="title"/>
          </p:nvPr>
        </p:nvSpPr>
        <p:spPr bwMode="auto">
          <a:xfrm>
            <a:off x="6096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2756" name="Line 4"/>
          <p:cNvSpPr>
            <a:spLocks noChangeShapeType="1"/>
          </p:cNvSpPr>
          <p:nvPr userDrawn="1"/>
        </p:nvSpPr>
        <p:spPr bwMode="auto">
          <a:xfrm>
            <a:off x="685800" y="990600"/>
            <a:ext cx="80772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94"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548486"/>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rgbClr val="548486"/>
        </a:buClr>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50000">
              <a:schemeClr val="bg1"/>
            </a:gs>
            <a:gs pos="100000">
              <a:schemeClr val="bg1">
                <a:gamma/>
                <a:shade val="49804"/>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2" name="Group 85"/>
          <p:cNvGrpSpPr>
            <a:grpSpLocks/>
          </p:cNvGrpSpPr>
          <p:nvPr/>
        </p:nvGrpSpPr>
        <p:grpSpPr bwMode="auto">
          <a:xfrm>
            <a:off x="25400" y="14288"/>
            <a:ext cx="9021763" cy="6691312"/>
            <a:chOff x="16" y="9"/>
            <a:chExt cx="5683" cy="4215"/>
          </a:xfrm>
        </p:grpSpPr>
        <p:sp>
          <p:nvSpPr>
            <p:cNvPr id="1028" name="Rectangle 4"/>
            <p:cNvSpPr>
              <a:spLocks noChangeArrowheads="1"/>
            </p:cNvSpPr>
            <p:nvPr/>
          </p:nvSpPr>
          <p:spPr bwMode="auto">
            <a:xfrm>
              <a:off x="52" y="10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29" name="Rectangle 5"/>
            <p:cNvSpPr>
              <a:spLocks noChangeArrowheads="1"/>
            </p:cNvSpPr>
            <p:nvPr/>
          </p:nvSpPr>
          <p:spPr bwMode="auto">
            <a:xfrm>
              <a:off x="52" y="82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30" name="Rectangle 6"/>
            <p:cNvSpPr>
              <a:spLocks noChangeArrowheads="1"/>
            </p:cNvSpPr>
            <p:nvPr/>
          </p:nvSpPr>
          <p:spPr bwMode="auto">
            <a:xfrm>
              <a:off x="52" y="154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31" name="Rectangle 7"/>
            <p:cNvSpPr>
              <a:spLocks noChangeArrowheads="1"/>
            </p:cNvSpPr>
            <p:nvPr/>
          </p:nvSpPr>
          <p:spPr bwMode="auto">
            <a:xfrm>
              <a:off x="52" y="226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32" name="Rectangle 8"/>
            <p:cNvSpPr>
              <a:spLocks noChangeArrowheads="1"/>
            </p:cNvSpPr>
            <p:nvPr/>
          </p:nvSpPr>
          <p:spPr bwMode="auto">
            <a:xfrm>
              <a:off x="52" y="298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33" name="Rectangle 9"/>
            <p:cNvSpPr>
              <a:spLocks noChangeArrowheads="1"/>
            </p:cNvSpPr>
            <p:nvPr/>
          </p:nvSpPr>
          <p:spPr bwMode="auto">
            <a:xfrm>
              <a:off x="52" y="3700"/>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34" name="Rectangle 10"/>
            <p:cNvSpPr>
              <a:spLocks noChangeArrowheads="1"/>
            </p:cNvSpPr>
            <p:nvPr/>
          </p:nvSpPr>
          <p:spPr bwMode="auto">
            <a:xfrm>
              <a:off x="43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35" name="Rectangle 11"/>
            <p:cNvSpPr>
              <a:spLocks noChangeArrowheads="1"/>
            </p:cNvSpPr>
            <p:nvPr/>
          </p:nvSpPr>
          <p:spPr bwMode="auto">
            <a:xfrm>
              <a:off x="115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36" name="Rectangle 12"/>
            <p:cNvSpPr>
              <a:spLocks noChangeArrowheads="1"/>
            </p:cNvSpPr>
            <p:nvPr/>
          </p:nvSpPr>
          <p:spPr bwMode="auto">
            <a:xfrm>
              <a:off x="187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37" name="Rectangle 13"/>
            <p:cNvSpPr>
              <a:spLocks noChangeArrowheads="1"/>
            </p:cNvSpPr>
            <p:nvPr/>
          </p:nvSpPr>
          <p:spPr bwMode="auto">
            <a:xfrm>
              <a:off x="259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38" name="Rectangle 14"/>
            <p:cNvSpPr>
              <a:spLocks noChangeArrowheads="1"/>
            </p:cNvSpPr>
            <p:nvPr/>
          </p:nvSpPr>
          <p:spPr bwMode="auto">
            <a:xfrm>
              <a:off x="331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39" name="Rectangle 15"/>
            <p:cNvSpPr>
              <a:spLocks noChangeArrowheads="1"/>
            </p:cNvSpPr>
            <p:nvPr/>
          </p:nvSpPr>
          <p:spPr bwMode="auto">
            <a:xfrm>
              <a:off x="403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40" name="Rectangle 16"/>
            <p:cNvSpPr>
              <a:spLocks noChangeArrowheads="1"/>
            </p:cNvSpPr>
            <p:nvPr/>
          </p:nvSpPr>
          <p:spPr bwMode="auto">
            <a:xfrm>
              <a:off x="4751" y="98"/>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41" name="Rectangle 17"/>
            <p:cNvSpPr>
              <a:spLocks noChangeArrowheads="1"/>
            </p:cNvSpPr>
            <p:nvPr/>
          </p:nvSpPr>
          <p:spPr bwMode="auto">
            <a:xfrm>
              <a:off x="5572" y="3076"/>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42" name="Rectangle 18"/>
            <p:cNvSpPr>
              <a:spLocks noChangeArrowheads="1"/>
            </p:cNvSpPr>
            <p:nvPr/>
          </p:nvSpPr>
          <p:spPr bwMode="auto">
            <a:xfrm>
              <a:off x="5572" y="3796"/>
              <a:ext cx="88" cy="424"/>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43" name="Rectangle 19"/>
            <p:cNvSpPr>
              <a:spLocks noChangeArrowheads="1"/>
            </p:cNvSpPr>
            <p:nvPr/>
          </p:nvSpPr>
          <p:spPr bwMode="auto">
            <a:xfrm>
              <a:off x="4847" y="4130"/>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sp>
          <p:nvSpPr>
            <p:cNvPr id="1044" name="Rectangle 20"/>
            <p:cNvSpPr>
              <a:spLocks noChangeArrowheads="1"/>
            </p:cNvSpPr>
            <p:nvPr/>
          </p:nvSpPr>
          <p:spPr bwMode="auto">
            <a:xfrm>
              <a:off x="4127" y="4130"/>
              <a:ext cx="424" cy="88"/>
            </a:xfrm>
            <a:prstGeom prst="rect">
              <a:avLst/>
            </a:prstGeom>
            <a:solidFill>
              <a:schemeClr val="accent1"/>
            </a:solidFill>
            <a:ln w="12700">
              <a:solidFill>
                <a:schemeClr val="accent2"/>
              </a:solidFill>
              <a:miter lim="800000"/>
              <a:headEnd/>
              <a:tailEnd/>
            </a:ln>
            <a:effectLst>
              <a:outerShdw dist="107763" dir="2700000" algn="ctr" rotWithShape="0">
                <a:schemeClr val="bg2"/>
              </a:outerShdw>
            </a:effectLst>
          </p:spPr>
          <p:txBody>
            <a:bodyPr wrap="none" anchor="ctr"/>
            <a:lstStyle/>
            <a:p>
              <a:pPr eaLnBrk="1" fontAlgn="auto" hangingPunct="1">
                <a:spcBef>
                  <a:spcPts val="0"/>
                </a:spcBef>
                <a:spcAft>
                  <a:spcPts val="0"/>
                </a:spcAft>
                <a:defRPr/>
              </a:pPr>
              <a:endParaRPr lang="en-US" sz="1800">
                <a:solidFill>
                  <a:srgbClr val="C0FEF9"/>
                </a:solidFill>
                <a:latin typeface="Book Antiqua"/>
              </a:endParaRPr>
            </a:p>
          </p:txBody>
        </p:sp>
        <p:grpSp>
          <p:nvGrpSpPr>
            <p:cNvPr id="3" name="Group 24"/>
            <p:cNvGrpSpPr>
              <a:grpSpLocks/>
            </p:cNvGrpSpPr>
            <p:nvPr/>
          </p:nvGrpSpPr>
          <p:grpSpPr bwMode="auto">
            <a:xfrm>
              <a:off x="24" y="2009"/>
              <a:ext cx="179" cy="167"/>
              <a:chOff x="24" y="2009"/>
              <a:chExt cx="179" cy="167"/>
            </a:xfrm>
          </p:grpSpPr>
          <p:sp>
            <p:nvSpPr>
              <p:cNvPr id="1045" name="Freeform 21"/>
              <p:cNvSpPr>
                <a:spLocks/>
              </p:cNvSpPr>
              <p:nvPr/>
            </p:nvSpPr>
            <p:spPr bwMode="auto">
              <a:xfrm>
                <a:off x="83" y="200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46" name="Freeform 22"/>
              <p:cNvSpPr>
                <a:spLocks/>
              </p:cNvSpPr>
              <p:nvPr/>
            </p:nvSpPr>
            <p:spPr bwMode="auto">
              <a:xfrm>
                <a:off x="126" y="209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47" name="Freeform 23"/>
              <p:cNvSpPr>
                <a:spLocks/>
              </p:cNvSpPr>
              <p:nvPr/>
            </p:nvSpPr>
            <p:spPr bwMode="auto">
              <a:xfrm>
                <a:off x="24" y="209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4" name="Group 28"/>
            <p:cNvGrpSpPr>
              <a:grpSpLocks/>
            </p:cNvGrpSpPr>
            <p:nvPr/>
          </p:nvGrpSpPr>
          <p:grpSpPr bwMode="auto">
            <a:xfrm>
              <a:off x="16" y="1297"/>
              <a:ext cx="179" cy="167"/>
              <a:chOff x="16" y="1297"/>
              <a:chExt cx="179" cy="167"/>
            </a:xfrm>
          </p:grpSpPr>
          <p:sp>
            <p:nvSpPr>
              <p:cNvPr id="1049" name="Freeform 25"/>
              <p:cNvSpPr>
                <a:spLocks/>
              </p:cNvSpPr>
              <p:nvPr/>
            </p:nvSpPr>
            <p:spPr bwMode="auto">
              <a:xfrm>
                <a:off x="75" y="129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50" name="Freeform 26"/>
              <p:cNvSpPr>
                <a:spLocks/>
              </p:cNvSpPr>
              <p:nvPr/>
            </p:nvSpPr>
            <p:spPr bwMode="auto">
              <a:xfrm>
                <a:off x="118" y="137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51" name="Freeform 27"/>
              <p:cNvSpPr>
                <a:spLocks/>
              </p:cNvSpPr>
              <p:nvPr/>
            </p:nvSpPr>
            <p:spPr bwMode="auto">
              <a:xfrm>
                <a:off x="16" y="138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5" name="Group 32"/>
            <p:cNvGrpSpPr>
              <a:grpSpLocks/>
            </p:cNvGrpSpPr>
            <p:nvPr/>
          </p:nvGrpSpPr>
          <p:grpSpPr bwMode="auto">
            <a:xfrm>
              <a:off x="24" y="2741"/>
              <a:ext cx="179" cy="167"/>
              <a:chOff x="24" y="2741"/>
              <a:chExt cx="179" cy="167"/>
            </a:xfrm>
          </p:grpSpPr>
          <p:sp>
            <p:nvSpPr>
              <p:cNvPr id="1053" name="Freeform 29"/>
              <p:cNvSpPr>
                <a:spLocks/>
              </p:cNvSpPr>
              <p:nvPr/>
            </p:nvSpPr>
            <p:spPr bwMode="auto">
              <a:xfrm>
                <a:off x="83" y="2741"/>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54" name="Freeform 30"/>
              <p:cNvSpPr>
                <a:spLocks/>
              </p:cNvSpPr>
              <p:nvPr/>
            </p:nvSpPr>
            <p:spPr bwMode="auto">
              <a:xfrm>
                <a:off x="126" y="2822"/>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55" name="Freeform 31"/>
              <p:cNvSpPr>
                <a:spLocks/>
              </p:cNvSpPr>
              <p:nvPr/>
            </p:nvSpPr>
            <p:spPr bwMode="auto">
              <a:xfrm>
                <a:off x="24" y="2824"/>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6" name="Group 36"/>
            <p:cNvGrpSpPr>
              <a:grpSpLocks/>
            </p:cNvGrpSpPr>
            <p:nvPr/>
          </p:nvGrpSpPr>
          <p:grpSpPr bwMode="auto">
            <a:xfrm>
              <a:off x="24" y="3457"/>
              <a:ext cx="179" cy="167"/>
              <a:chOff x="24" y="3457"/>
              <a:chExt cx="179" cy="167"/>
            </a:xfrm>
          </p:grpSpPr>
          <p:sp>
            <p:nvSpPr>
              <p:cNvPr id="1057" name="Freeform 33"/>
              <p:cNvSpPr>
                <a:spLocks/>
              </p:cNvSpPr>
              <p:nvPr/>
            </p:nvSpPr>
            <p:spPr bwMode="auto">
              <a:xfrm>
                <a:off x="83" y="345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58" name="Freeform 34"/>
              <p:cNvSpPr>
                <a:spLocks/>
              </p:cNvSpPr>
              <p:nvPr/>
            </p:nvSpPr>
            <p:spPr bwMode="auto">
              <a:xfrm>
                <a:off x="126" y="353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59" name="Freeform 35"/>
              <p:cNvSpPr>
                <a:spLocks/>
              </p:cNvSpPr>
              <p:nvPr/>
            </p:nvSpPr>
            <p:spPr bwMode="auto">
              <a:xfrm>
                <a:off x="24" y="354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7" name="Group 40"/>
            <p:cNvGrpSpPr>
              <a:grpSpLocks/>
            </p:cNvGrpSpPr>
            <p:nvPr/>
          </p:nvGrpSpPr>
          <p:grpSpPr bwMode="auto">
            <a:xfrm>
              <a:off x="24" y="577"/>
              <a:ext cx="179" cy="167"/>
              <a:chOff x="24" y="577"/>
              <a:chExt cx="179" cy="167"/>
            </a:xfrm>
          </p:grpSpPr>
          <p:sp>
            <p:nvSpPr>
              <p:cNvPr id="1061" name="Freeform 37"/>
              <p:cNvSpPr>
                <a:spLocks/>
              </p:cNvSpPr>
              <p:nvPr/>
            </p:nvSpPr>
            <p:spPr bwMode="auto">
              <a:xfrm>
                <a:off x="83" y="57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62" name="Freeform 38"/>
              <p:cNvSpPr>
                <a:spLocks/>
              </p:cNvSpPr>
              <p:nvPr/>
            </p:nvSpPr>
            <p:spPr bwMode="auto">
              <a:xfrm>
                <a:off x="126" y="65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63" name="Freeform 39"/>
              <p:cNvSpPr>
                <a:spLocks/>
              </p:cNvSpPr>
              <p:nvPr/>
            </p:nvSpPr>
            <p:spPr bwMode="auto">
              <a:xfrm>
                <a:off x="24" y="66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8" name="Group 44"/>
            <p:cNvGrpSpPr>
              <a:grpSpLocks/>
            </p:cNvGrpSpPr>
            <p:nvPr/>
          </p:nvGrpSpPr>
          <p:grpSpPr bwMode="auto">
            <a:xfrm>
              <a:off x="192" y="33"/>
              <a:ext cx="179" cy="167"/>
              <a:chOff x="192" y="33"/>
              <a:chExt cx="179" cy="167"/>
            </a:xfrm>
          </p:grpSpPr>
          <p:sp>
            <p:nvSpPr>
              <p:cNvPr id="1065" name="Freeform 41"/>
              <p:cNvSpPr>
                <a:spLocks/>
              </p:cNvSpPr>
              <p:nvPr/>
            </p:nvSpPr>
            <p:spPr bwMode="auto">
              <a:xfrm>
                <a:off x="251" y="33"/>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66" name="Freeform 42"/>
              <p:cNvSpPr>
                <a:spLocks/>
              </p:cNvSpPr>
              <p:nvPr/>
            </p:nvSpPr>
            <p:spPr bwMode="auto">
              <a:xfrm>
                <a:off x="294" y="114"/>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67" name="Freeform 43"/>
              <p:cNvSpPr>
                <a:spLocks/>
              </p:cNvSpPr>
              <p:nvPr/>
            </p:nvSpPr>
            <p:spPr bwMode="auto">
              <a:xfrm>
                <a:off x="192" y="116"/>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9" name="Group 48"/>
            <p:cNvGrpSpPr>
              <a:grpSpLocks/>
            </p:cNvGrpSpPr>
            <p:nvPr/>
          </p:nvGrpSpPr>
          <p:grpSpPr bwMode="auto">
            <a:xfrm>
              <a:off x="912" y="25"/>
              <a:ext cx="179" cy="167"/>
              <a:chOff x="912" y="25"/>
              <a:chExt cx="179" cy="167"/>
            </a:xfrm>
          </p:grpSpPr>
          <p:sp>
            <p:nvSpPr>
              <p:cNvPr id="1069" name="Freeform 45"/>
              <p:cNvSpPr>
                <a:spLocks/>
              </p:cNvSpPr>
              <p:nvPr/>
            </p:nvSpPr>
            <p:spPr bwMode="auto">
              <a:xfrm>
                <a:off x="971" y="25"/>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70" name="Freeform 46"/>
              <p:cNvSpPr>
                <a:spLocks/>
              </p:cNvSpPr>
              <p:nvPr/>
            </p:nvSpPr>
            <p:spPr bwMode="auto">
              <a:xfrm>
                <a:off x="1014" y="106"/>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71" name="Freeform 47"/>
              <p:cNvSpPr>
                <a:spLocks/>
              </p:cNvSpPr>
              <p:nvPr/>
            </p:nvSpPr>
            <p:spPr bwMode="auto">
              <a:xfrm>
                <a:off x="912" y="108"/>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10" name="Group 52"/>
            <p:cNvGrpSpPr>
              <a:grpSpLocks/>
            </p:cNvGrpSpPr>
            <p:nvPr/>
          </p:nvGrpSpPr>
          <p:grpSpPr bwMode="auto">
            <a:xfrm>
              <a:off x="1632" y="17"/>
              <a:ext cx="179" cy="167"/>
              <a:chOff x="1632" y="17"/>
              <a:chExt cx="179" cy="167"/>
            </a:xfrm>
          </p:grpSpPr>
          <p:sp>
            <p:nvSpPr>
              <p:cNvPr id="1073" name="Freeform 49"/>
              <p:cNvSpPr>
                <a:spLocks/>
              </p:cNvSpPr>
              <p:nvPr/>
            </p:nvSpPr>
            <p:spPr bwMode="auto">
              <a:xfrm>
                <a:off x="1691" y="1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74" name="Freeform 50"/>
              <p:cNvSpPr>
                <a:spLocks/>
              </p:cNvSpPr>
              <p:nvPr/>
            </p:nvSpPr>
            <p:spPr bwMode="auto">
              <a:xfrm>
                <a:off x="1734" y="9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75" name="Freeform 51"/>
              <p:cNvSpPr>
                <a:spLocks/>
              </p:cNvSpPr>
              <p:nvPr/>
            </p:nvSpPr>
            <p:spPr bwMode="auto">
              <a:xfrm>
                <a:off x="1632" y="10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11" name="Group 56"/>
            <p:cNvGrpSpPr>
              <a:grpSpLocks/>
            </p:cNvGrpSpPr>
            <p:nvPr/>
          </p:nvGrpSpPr>
          <p:grpSpPr bwMode="auto">
            <a:xfrm>
              <a:off x="2368" y="25"/>
              <a:ext cx="179" cy="167"/>
              <a:chOff x="2368" y="25"/>
              <a:chExt cx="179" cy="167"/>
            </a:xfrm>
          </p:grpSpPr>
          <p:sp>
            <p:nvSpPr>
              <p:cNvPr id="1077" name="Freeform 53"/>
              <p:cNvSpPr>
                <a:spLocks/>
              </p:cNvSpPr>
              <p:nvPr/>
            </p:nvSpPr>
            <p:spPr bwMode="auto">
              <a:xfrm>
                <a:off x="2427" y="25"/>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78" name="Freeform 54"/>
              <p:cNvSpPr>
                <a:spLocks/>
              </p:cNvSpPr>
              <p:nvPr/>
            </p:nvSpPr>
            <p:spPr bwMode="auto">
              <a:xfrm>
                <a:off x="2470" y="106"/>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79" name="Freeform 55"/>
              <p:cNvSpPr>
                <a:spLocks/>
              </p:cNvSpPr>
              <p:nvPr/>
            </p:nvSpPr>
            <p:spPr bwMode="auto">
              <a:xfrm>
                <a:off x="2368" y="108"/>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12" name="Group 60"/>
            <p:cNvGrpSpPr>
              <a:grpSpLocks/>
            </p:cNvGrpSpPr>
            <p:nvPr/>
          </p:nvGrpSpPr>
          <p:grpSpPr bwMode="auto">
            <a:xfrm>
              <a:off x="3072" y="9"/>
              <a:ext cx="179" cy="167"/>
              <a:chOff x="3072" y="9"/>
              <a:chExt cx="179" cy="167"/>
            </a:xfrm>
          </p:grpSpPr>
          <p:sp>
            <p:nvSpPr>
              <p:cNvPr id="1081" name="Freeform 57"/>
              <p:cNvSpPr>
                <a:spLocks/>
              </p:cNvSpPr>
              <p:nvPr/>
            </p:nvSpPr>
            <p:spPr bwMode="auto">
              <a:xfrm>
                <a:off x="3131" y="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82" name="Freeform 58"/>
              <p:cNvSpPr>
                <a:spLocks/>
              </p:cNvSpPr>
              <p:nvPr/>
            </p:nvSpPr>
            <p:spPr bwMode="auto">
              <a:xfrm>
                <a:off x="3174" y="9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83" name="Freeform 59"/>
              <p:cNvSpPr>
                <a:spLocks/>
              </p:cNvSpPr>
              <p:nvPr/>
            </p:nvSpPr>
            <p:spPr bwMode="auto">
              <a:xfrm>
                <a:off x="3072" y="9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13" name="Group 64"/>
            <p:cNvGrpSpPr>
              <a:grpSpLocks/>
            </p:cNvGrpSpPr>
            <p:nvPr/>
          </p:nvGrpSpPr>
          <p:grpSpPr bwMode="auto">
            <a:xfrm>
              <a:off x="3792" y="9"/>
              <a:ext cx="179" cy="167"/>
              <a:chOff x="3792" y="9"/>
              <a:chExt cx="179" cy="167"/>
            </a:xfrm>
          </p:grpSpPr>
          <p:sp>
            <p:nvSpPr>
              <p:cNvPr id="1085" name="Freeform 61"/>
              <p:cNvSpPr>
                <a:spLocks/>
              </p:cNvSpPr>
              <p:nvPr/>
            </p:nvSpPr>
            <p:spPr bwMode="auto">
              <a:xfrm>
                <a:off x="3851" y="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86" name="Freeform 62"/>
              <p:cNvSpPr>
                <a:spLocks/>
              </p:cNvSpPr>
              <p:nvPr/>
            </p:nvSpPr>
            <p:spPr bwMode="auto">
              <a:xfrm>
                <a:off x="3894" y="9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87" name="Freeform 63"/>
              <p:cNvSpPr>
                <a:spLocks/>
              </p:cNvSpPr>
              <p:nvPr/>
            </p:nvSpPr>
            <p:spPr bwMode="auto">
              <a:xfrm>
                <a:off x="3792" y="9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14" name="Group 68"/>
            <p:cNvGrpSpPr>
              <a:grpSpLocks/>
            </p:cNvGrpSpPr>
            <p:nvPr/>
          </p:nvGrpSpPr>
          <p:grpSpPr bwMode="auto">
            <a:xfrm>
              <a:off x="4520" y="9"/>
              <a:ext cx="179" cy="167"/>
              <a:chOff x="4520" y="9"/>
              <a:chExt cx="179" cy="167"/>
            </a:xfrm>
          </p:grpSpPr>
          <p:sp>
            <p:nvSpPr>
              <p:cNvPr id="1089" name="Freeform 65"/>
              <p:cNvSpPr>
                <a:spLocks/>
              </p:cNvSpPr>
              <p:nvPr/>
            </p:nvSpPr>
            <p:spPr bwMode="auto">
              <a:xfrm>
                <a:off x="4579" y="9"/>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90" name="Freeform 66"/>
              <p:cNvSpPr>
                <a:spLocks/>
              </p:cNvSpPr>
              <p:nvPr/>
            </p:nvSpPr>
            <p:spPr bwMode="auto">
              <a:xfrm>
                <a:off x="4622" y="90"/>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91" name="Freeform 67"/>
              <p:cNvSpPr>
                <a:spLocks/>
              </p:cNvSpPr>
              <p:nvPr/>
            </p:nvSpPr>
            <p:spPr bwMode="auto">
              <a:xfrm>
                <a:off x="4520" y="92"/>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15" name="Group 72"/>
            <p:cNvGrpSpPr>
              <a:grpSpLocks/>
            </p:cNvGrpSpPr>
            <p:nvPr/>
          </p:nvGrpSpPr>
          <p:grpSpPr bwMode="auto">
            <a:xfrm>
              <a:off x="5320" y="4041"/>
              <a:ext cx="179" cy="167"/>
              <a:chOff x="5320" y="4041"/>
              <a:chExt cx="179" cy="167"/>
            </a:xfrm>
          </p:grpSpPr>
          <p:sp>
            <p:nvSpPr>
              <p:cNvPr id="1093" name="Freeform 69"/>
              <p:cNvSpPr>
                <a:spLocks/>
              </p:cNvSpPr>
              <p:nvPr/>
            </p:nvSpPr>
            <p:spPr bwMode="auto">
              <a:xfrm>
                <a:off x="5379" y="4041"/>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94" name="Freeform 70"/>
              <p:cNvSpPr>
                <a:spLocks/>
              </p:cNvSpPr>
              <p:nvPr/>
            </p:nvSpPr>
            <p:spPr bwMode="auto">
              <a:xfrm>
                <a:off x="5422" y="4122"/>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95" name="Freeform 71"/>
              <p:cNvSpPr>
                <a:spLocks/>
              </p:cNvSpPr>
              <p:nvPr/>
            </p:nvSpPr>
            <p:spPr bwMode="auto">
              <a:xfrm>
                <a:off x="5320" y="4124"/>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16" name="Group 76"/>
            <p:cNvGrpSpPr>
              <a:grpSpLocks/>
            </p:cNvGrpSpPr>
            <p:nvPr/>
          </p:nvGrpSpPr>
          <p:grpSpPr bwMode="auto">
            <a:xfrm>
              <a:off x="4608" y="4057"/>
              <a:ext cx="179" cy="167"/>
              <a:chOff x="4608" y="4057"/>
              <a:chExt cx="179" cy="167"/>
            </a:xfrm>
          </p:grpSpPr>
          <p:sp>
            <p:nvSpPr>
              <p:cNvPr id="1097" name="Freeform 73"/>
              <p:cNvSpPr>
                <a:spLocks/>
              </p:cNvSpPr>
              <p:nvPr/>
            </p:nvSpPr>
            <p:spPr bwMode="auto">
              <a:xfrm>
                <a:off x="4667" y="4057"/>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98" name="Freeform 74"/>
              <p:cNvSpPr>
                <a:spLocks/>
              </p:cNvSpPr>
              <p:nvPr/>
            </p:nvSpPr>
            <p:spPr bwMode="auto">
              <a:xfrm>
                <a:off x="4710" y="4138"/>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099" name="Freeform 75"/>
              <p:cNvSpPr>
                <a:spLocks/>
              </p:cNvSpPr>
              <p:nvPr/>
            </p:nvSpPr>
            <p:spPr bwMode="auto">
              <a:xfrm>
                <a:off x="4608" y="4140"/>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107763"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17" name="Group 80"/>
            <p:cNvGrpSpPr>
              <a:grpSpLocks/>
            </p:cNvGrpSpPr>
            <p:nvPr/>
          </p:nvGrpSpPr>
          <p:grpSpPr bwMode="auto">
            <a:xfrm>
              <a:off x="5520" y="3545"/>
              <a:ext cx="179" cy="167"/>
              <a:chOff x="5520" y="3545"/>
              <a:chExt cx="179" cy="167"/>
            </a:xfrm>
          </p:grpSpPr>
          <p:sp>
            <p:nvSpPr>
              <p:cNvPr id="1101" name="Freeform 77"/>
              <p:cNvSpPr>
                <a:spLocks/>
              </p:cNvSpPr>
              <p:nvPr/>
            </p:nvSpPr>
            <p:spPr bwMode="auto">
              <a:xfrm>
                <a:off x="5579" y="3545"/>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102" name="Freeform 78"/>
              <p:cNvSpPr>
                <a:spLocks/>
              </p:cNvSpPr>
              <p:nvPr/>
            </p:nvSpPr>
            <p:spPr bwMode="auto">
              <a:xfrm>
                <a:off x="5622" y="3626"/>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103" name="Freeform 79"/>
              <p:cNvSpPr>
                <a:spLocks/>
              </p:cNvSpPr>
              <p:nvPr/>
            </p:nvSpPr>
            <p:spPr bwMode="auto">
              <a:xfrm>
                <a:off x="5520" y="3628"/>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nvGrpSpPr>
            <p:cNvPr id="18" name="Group 84"/>
            <p:cNvGrpSpPr>
              <a:grpSpLocks/>
            </p:cNvGrpSpPr>
            <p:nvPr/>
          </p:nvGrpSpPr>
          <p:grpSpPr bwMode="auto">
            <a:xfrm>
              <a:off x="5504" y="2833"/>
              <a:ext cx="179" cy="167"/>
              <a:chOff x="5504" y="2833"/>
              <a:chExt cx="179" cy="167"/>
            </a:xfrm>
          </p:grpSpPr>
          <p:sp>
            <p:nvSpPr>
              <p:cNvPr id="1105" name="Freeform 81"/>
              <p:cNvSpPr>
                <a:spLocks/>
              </p:cNvSpPr>
              <p:nvPr/>
            </p:nvSpPr>
            <p:spPr bwMode="auto">
              <a:xfrm>
                <a:off x="5563" y="2833"/>
                <a:ext cx="61" cy="101"/>
              </a:xfrm>
              <a:custGeom>
                <a:avLst/>
                <a:gdLst/>
                <a:ahLst/>
                <a:cxnLst>
                  <a:cxn ang="0">
                    <a:pos x="28" y="0"/>
                  </a:cxn>
                  <a:cxn ang="0">
                    <a:pos x="0" y="31"/>
                  </a:cxn>
                  <a:cxn ang="0">
                    <a:pos x="0" y="71"/>
                  </a:cxn>
                  <a:cxn ang="0">
                    <a:pos x="27" y="100"/>
                  </a:cxn>
                  <a:cxn ang="0">
                    <a:pos x="60" y="73"/>
                  </a:cxn>
                  <a:cxn ang="0">
                    <a:pos x="60" y="30"/>
                  </a:cxn>
                  <a:cxn ang="0">
                    <a:pos x="28" y="0"/>
                  </a:cxn>
                </a:cxnLst>
                <a:rect l="0" t="0" r="r" b="b"/>
                <a:pathLst>
                  <a:path w="61" h="101">
                    <a:moveTo>
                      <a:pt x="28" y="0"/>
                    </a:moveTo>
                    <a:lnTo>
                      <a:pt x="0" y="31"/>
                    </a:lnTo>
                    <a:lnTo>
                      <a:pt x="0" y="71"/>
                    </a:lnTo>
                    <a:lnTo>
                      <a:pt x="27" y="100"/>
                    </a:lnTo>
                    <a:lnTo>
                      <a:pt x="60" y="73"/>
                    </a:lnTo>
                    <a:lnTo>
                      <a:pt x="60" y="30"/>
                    </a:lnTo>
                    <a:lnTo>
                      <a:pt x="28"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106" name="Freeform 82"/>
              <p:cNvSpPr>
                <a:spLocks/>
              </p:cNvSpPr>
              <p:nvPr/>
            </p:nvSpPr>
            <p:spPr bwMode="auto">
              <a:xfrm>
                <a:off x="5606" y="2914"/>
                <a:ext cx="77" cy="81"/>
              </a:xfrm>
              <a:custGeom>
                <a:avLst/>
                <a:gdLst/>
                <a:ahLst/>
                <a:cxnLst>
                  <a:cxn ang="0">
                    <a:pos x="69" y="0"/>
                  </a:cxn>
                  <a:cxn ang="0">
                    <a:pos x="29" y="8"/>
                  </a:cxn>
                  <a:cxn ang="0">
                    <a:pos x="4" y="39"/>
                  </a:cxn>
                  <a:cxn ang="0">
                    <a:pos x="0" y="80"/>
                  </a:cxn>
                  <a:cxn ang="0">
                    <a:pos x="50" y="76"/>
                  </a:cxn>
                  <a:cxn ang="0">
                    <a:pos x="76" y="43"/>
                  </a:cxn>
                  <a:cxn ang="0">
                    <a:pos x="69" y="0"/>
                  </a:cxn>
                </a:cxnLst>
                <a:rect l="0" t="0" r="r" b="b"/>
                <a:pathLst>
                  <a:path w="77" h="81">
                    <a:moveTo>
                      <a:pt x="69" y="0"/>
                    </a:moveTo>
                    <a:lnTo>
                      <a:pt x="29" y="8"/>
                    </a:lnTo>
                    <a:lnTo>
                      <a:pt x="4" y="39"/>
                    </a:lnTo>
                    <a:lnTo>
                      <a:pt x="0" y="80"/>
                    </a:lnTo>
                    <a:lnTo>
                      <a:pt x="50" y="76"/>
                    </a:lnTo>
                    <a:lnTo>
                      <a:pt x="76" y="43"/>
                    </a:lnTo>
                    <a:lnTo>
                      <a:pt x="69"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sp>
            <p:nvSpPr>
              <p:cNvPr id="1107" name="Freeform 83"/>
              <p:cNvSpPr>
                <a:spLocks/>
              </p:cNvSpPr>
              <p:nvPr/>
            </p:nvSpPr>
            <p:spPr bwMode="auto">
              <a:xfrm>
                <a:off x="5504" y="2916"/>
                <a:ext cx="84" cy="84"/>
              </a:xfrm>
              <a:custGeom>
                <a:avLst/>
                <a:gdLst/>
                <a:ahLst/>
                <a:cxnLst>
                  <a:cxn ang="0">
                    <a:pos x="6" y="0"/>
                  </a:cxn>
                  <a:cxn ang="0">
                    <a:pos x="47" y="8"/>
                  </a:cxn>
                  <a:cxn ang="0">
                    <a:pos x="71" y="40"/>
                  </a:cxn>
                  <a:cxn ang="0">
                    <a:pos x="83" y="83"/>
                  </a:cxn>
                  <a:cxn ang="0">
                    <a:pos x="26" y="77"/>
                  </a:cxn>
                  <a:cxn ang="0">
                    <a:pos x="0" y="43"/>
                  </a:cxn>
                  <a:cxn ang="0">
                    <a:pos x="6" y="0"/>
                  </a:cxn>
                </a:cxnLst>
                <a:rect l="0" t="0" r="r" b="b"/>
                <a:pathLst>
                  <a:path w="84" h="84">
                    <a:moveTo>
                      <a:pt x="6" y="0"/>
                    </a:moveTo>
                    <a:lnTo>
                      <a:pt x="47" y="8"/>
                    </a:lnTo>
                    <a:lnTo>
                      <a:pt x="71" y="40"/>
                    </a:lnTo>
                    <a:lnTo>
                      <a:pt x="83" y="83"/>
                    </a:lnTo>
                    <a:lnTo>
                      <a:pt x="26" y="77"/>
                    </a:lnTo>
                    <a:lnTo>
                      <a:pt x="0" y="43"/>
                    </a:lnTo>
                    <a:lnTo>
                      <a:pt x="6" y="0"/>
                    </a:lnTo>
                  </a:path>
                </a:pathLst>
              </a:custGeom>
              <a:solidFill>
                <a:schemeClr val="accent1"/>
              </a:solidFill>
              <a:ln w="12700" cap="rnd" cmpd="sng">
                <a:solidFill>
                  <a:schemeClr val="accent2"/>
                </a:solidFill>
                <a:prstDash val="solid"/>
                <a:round/>
                <a:headEnd type="none" w="med" len="med"/>
                <a:tailEnd type="none" w="med" len="med"/>
              </a:ln>
              <a:effectLst>
                <a:outerShdw dist="71842" dir="2700000" algn="ctr" rotWithShape="0">
                  <a:schemeClr val="bg2"/>
                </a:outerShdw>
              </a:effectLst>
            </p:spPr>
            <p:txBody>
              <a:bodyPr/>
              <a:lstStyle/>
              <a:p>
                <a:pPr eaLnBrk="1" fontAlgn="auto" hangingPunct="1">
                  <a:spcBef>
                    <a:spcPts val="0"/>
                  </a:spcBef>
                  <a:spcAft>
                    <a:spcPts val="0"/>
                  </a:spcAft>
                  <a:defRPr/>
                </a:pPr>
                <a:endParaRPr lang="en-US" sz="1800">
                  <a:solidFill>
                    <a:srgbClr val="C0FEF9"/>
                  </a:solidFill>
                  <a:latin typeface="Book Antiqua"/>
                </a:endParaRPr>
              </a:p>
            </p:txBody>
          </p:sp>
        </p:grpSp>
      </p:grpSp>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4400" u="sng">
          <a:solidFill>
            <a:schemeClr val="tx2"/>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524000"/>
          </a:xfrm>
          <a:prstGeom prst="rect">
            <a:avLst/>
          </a:prstGeom>
          <a:solidFill>
            <a:srgbClr val="6EA9A9"/>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57028" name="Rectangle 4"/>
          <p:cNvSpPr>
            <a:spLocks noChangeArrowheads="1"/>
          </p:cNvSpPr>
          <p:nvPr/>
        </p:nvSpPr>
        <p:spPr bwMode="auto">
          <a:xfrm>
            <a:off x="0" y="1466850"/>
            <a:ext cx="152400" cy="895350"/>
          </a:xfrm>
          <a:prstGeom prst="rect">
            <a:avLst/>
          </a:prstGeom>
          <a:solidFill>
            <a:srgbClr val="C1B753"/>
          </a:solidFill>
          <a:ln w="9525">
            <a:noFill/>
            <a:miter lim="800000"/>
            <a:headEnd/>
            <a:tailEnd/>
          </a:ln>
          <a:effectLst/>
        </p:spPr>
        <p:txBody>
          <a:bodyPr wrap="none" anchor="ctr"/>
          <a:lstStyle/>
          <a:p>
            <a:pPr eaLnBrk="1" fontAlgn="auto" hangingPunct="1">
              <a:spcBef>
                <a:spcPts val="0"/>
              </a:spcBef>
              <a:spcAft>
                <a:spcPts val="0"/>
              </a:spcAft>
              <a:defRPr/>
            </a:pPr>
            <a:endParaRPr lang="en-US" sz="1800">
              <a:solidFill>
                <a:srgbClr val="000000"/>
              </a:solidFill>
              <a:latin typeface="Arial"/>
            </a:endParaRPr>
          </a:p>
        </p:txBody>
      </p:sp>
      <p:sp>
        <p:nvSpPr>
          <p:cNvPr id="257029" name="Rectangle 5"/>
          <p:cNvSpPr>
            <a:spLocks noChangeArrowheads="1"/>
          </p:cNvSpPr>
          <p:nvPr/>
        </p:nvSpPr>
        <p:spPr bwMode="auto">
          <a:xfrm>
            <a:off x="0" y="2381250"/>
            <a:ext cx="152400" cy="895350"/>
          </a:xfrm>
          <a:prstGeom prst="rect">
            <a:avLst/>
          </a:prstGeom>
          <a:solidFill>
            <a:srgbClr val="C4792D"/>
          </a:solidFill>
          <a:ln w="9525">
            <a:noFill/>
            <a:miter lim="800000"/>
            <a:headEnd/>
            <a:tailEnd/>
          </a:ln>
          <a:effectLst/>
        </p:spPr>
        <p:txBody>
          <a:bodyPr wrap="none" anchor="ctr"/>
          <a:lstStyle/>
          <a:p>
            <a:pPr eaLnBrk="1" fontAlgn="auto" hangingPunct="1">
              <a:spcBef>
                <a:spcPts val="0"/>
              </a:spcBef>
              <a:spcAft>
                <a:spcPts val="0"/>
              </a:spcAft>
              <a:defRPr/>
            </a:pPr>
            <a:endParaRPr lang="en-US" sz="1800">
              <a:solidFill>
                <a:srgbClr val="000000"/>
              </a:solidFill>
              <a:latin typeface="Arial"/>
            </a:endParaRPr>
          </a:p>
        </p:txBody>
      </p:sp>
      <p:sp>
        <p:nvSpPr>
          <p:cNvPr id="257030" name="Rectangle 6"/>
          <p:cNvSpPr>
            <a:spLocks noChangeArrowheads="1"/>
          </p:cNvSpPr>
          <p:nvPr/>
        </p:nvSpPr>
        <p:spPr bwMode="auto">
          <a:xfrm>
            <a:off x="0" y="3295650"/>
            <a:ext cx="152400" cy="895350"/>
          </a:xfrm>
          <a:prstGeom prst="rect">
            <a:avLst/>
          </a:prstGeom>
          <a:solidFill>
            <a:srgbClr val="E6B921"/>
          </a:solidFill>
          <a:ln w="9525">
            <a:noFill/>
            <a:miter lim="800000"/>
            <a:headEnd/>
            <a:tailEnd/>
          </a:ln>
          <a:effectLst/>
        </p:spPr>
        <p:txBody>
          <a:bodyPr wrap="none" anchor="ctr"/>
          <a:lstStyle/>
          <a:p>
            <a:pPr eaLnBrk="1" fontAlgn="auto" hangingPunct="1">
              <a:spcBef>
                <a:spcPts val="0"/>
              </a:spcBef>
              <a:spcAft>
                <a:spcPts val="0"/>
              </a:spcAft>
              <a:defRPr/>
            </a:pPr>
            <a:endParaRPr lang="en-US" sz="1800">
              <a:solidFill>
                <a:srgbClr val="000000"/>
              </a:solidFill>
              <a:latin typeface="Arial"/>
            </a:endParaRPr>
          </a:p>
        </p:txBody>
      </p:sp>
      <p:sp>
        <p:nvSpPr>
          <p:cNvPr id="257031" name="Rectangle 7"/>
          <p:cNvSpPr>
            <a:spLocks noChangeArrowheads="1"/>
          </p:cNvSpPr>
          <p:nvPr/>
        </p:nvSpPr>
        <p:spPr bwMode="auto">
          <a:xfrm>
            <a:off x="0" y="4210050"/>
            <a:ext cx="152400" cy="895350"/>
          </a:xfrm>
          <a:prstGeom prst="rect">
            <a:avLst/>
          </a:prstGeom>
          <a:solidFill>
            <a:srgbClr val="C1B753"/>
          </a:solidFill>
          <a:ln w="9525">
            <a:noFill/>
            <a:miter lim="800000"/>
            <a:headEnd/>
            <a:tailEnd/>
          </a:ln>
          <a:effectLst/>
        </p:spPr>
        <p:txBody>
          <a:bodyPr wrap="none" anchor="ctr"/>
          <a:lstStyle/>
          <a:p>
            <a:pPr eaLnBrk="1" fontAlgn="auto" hangingPunct="1">
              <a:spcBef>
                <a:spcPts val="0"/>
              </a:spcBef>
              <a:spcAft>
                <a:spcPts val="0"/>
              </a:spcAft>
              <a:defRPr/>
            </a:pPr>
            <a:endParaRPr lang="en-US" sz="1800">
              <a:solidFill>
                <a:srgbClr val="000000"/>
              </a:solidFill>
              <a:latin typeface="Arial"/>
            </a:endParaRPr>
          </a:p>
        </p:txBody>
      </p:sp>
      <p:sp>
        <p:nvSpPr>
          <p:cNvPr id="257032" name="Rectangle 8"/>
          <p:cNvSpPr>
            <a:spLocks noChangeArrowheads="1"/>
          </p:cNvSpPr>
          <p:nvPr/>
        </p:nvSpPr>
        <p:spPr bwMode="auto">
          <a:xfrm>
            <a:off x="0" y="5124450"/>
            <a:ext cx="152400" cy="895350"/>
          </a:xfrm>
          <a:prstGeom prst="rect">
            <a:avLst/>
          </a:prstGeom>
          <a:solidFill>
            <a:srgbClr val="C4792D"/>
          </a:solidFill>
          <a:ln w="9525">
            <a:noFill/>
            <a:miter lim="800000"/>
            <a:headEnd/>
            <a:tailEnd/>
          </a:ln>
          <a:effectLst/>
        </p:spPr>
        <p:txBody>
          <a:bodyPr wrap="none" anchor="ctr"/>
          <a:lstStyle/>
          <a:p>
            <a:pPr eaLnBrk="1" fontAlgn="auto" hangingPunct="1">
              <a:spcBef>
                <a:spcPts val="0"/>
              </a:spcBef>
              <a:spcAft>
                <a:spcPts val="0"/>
              </a:spcAft>
              <a:defRPr/>
            </a:pPr>
            <a:endParaRPr lang="en-US" sz="1800">
              <a:solidFill>
                <a:srgbClr val="000000"/>
              </a:solidFill>
              <a:latin typeface="Arial"/>
            </a:endParaRPr>
          </a:p>
        </p:txBody>
      </p:sp>
      <p:sp>
        <p:nvSpPr>
          <p:cNvPr id="257033" name="Rectangle 9"/>
          <p:cNvSpPr>
            <a:spLocks noChangeArrowheads="1"/>
          </p:cNvSpPr>
          <p:nvPr/>
        </p:nvSpPr>
        <p:spPr bwMode="auto">
          <a:xfrm>
            <a:off x="0" y="6038850"/>
            <a:ext cx="152400" cy="895350"/>
          </a:xfrm>
          <a:prstGeom prst="rect">
            <a:avLst/>
          </a:prstGeom>
          <a:solidFill>
            <a:srgbClr val="E6B921"/>
          </a:solidFill>
          <a:ln w="9525">
            <a:noFill/>
            <a:miter lim="800000"/>
            <a:headEnd/>
            <a:tailEnd/>
          </a:ln>
          <a:effectLst/>
        </p:spPr>
        <p:txBody>
          <a:bodyPr wrap="none" anchor="ctr"/>
          <a:lstStyle/>
          <a:p>
            <a:pPr eaLnBrk="1" fontAlgn="auto" hangingPunct="1">
              <a:spcBef>
                <a:spcPts val="0"/>
              </a:spcBef>
              <a:spcAft>
                <a:spcPts val="0"/>
              </a:spcAft>
              <a:defRPr/>
            </a:pPr>
            <a:endParaRPr lang="en-US" sz="1800">
              <a:solidFill>
                <a:srgbClr val="000000"/>
              </a:solidFill>
              <a:latin typeface="Arial"/>
            </a:endParaRPr>
          </a:p>
        </p:txBody>
      </p:sp>
      <p:sp>
        <p:nvSpPr>
          <p:cNvPr id="257034" name="Text Box 10"/>
          <p:cNvSpPr txBox="1">
            <a:spLocks noChangeArrowheads="1"/>
          </p:cNvSpPr>
          <p:nvPr/>
        </p:nvSpPr>
        <p:spPr bwMode="auto">
          <a:xfrm>
            <a:off x="8274050" y="6357938"/>
            <a:ext cx="641350" cy="274637"/>
          </a:xfrm>
          <a:prstGeom prst="rect">
            <a:avLst/>
          </a:prstGeom>
          <a:noFill/>
          <a:ln w="9525">
            <a:noFill/>
            <a:miter lim="800000"/>
            <a:headEnd/>
            <a:tailEnd/>
          </a:ln>
          <a:effectLst/>
        </p:spPr>
        <p:txBody>
          <a:bodyPr>
            <a:spAutoFit/>
          </a:bodyPr>
          <a:lstStyle/>
          <a:p>
            <a:pPr algn="r" eaLnBrk="1" fontAlgn="auto" hangingPunct="1">
              <a:spcBef>
                <a:spcPts val="0"/>
              </a:spcBef>
              <a:spcAft>
                <a:spcPts val="0"/>
              </a:spcAft>
              <a:defRPr/>
            </a:pPr>
            <a:r>
              <a:rPr lang="en-US" sz="1200" b="1">
                <a:solidFill>
                  <a:srgbClr val="000000"/>
                </a:solidFill>
                <a:latin typeface="Arial"/>
              </a:rPr>
              <a:t>13-</a:t>
            </a:r>
            <a:fld id="{DDE37A43-DF83-4723-BF03-7CECE06611B3}" type="slidenum">
              <a:rPr lang="en-US" sz="1200" b="1">
                <a:solidFill>
                  <a:srgbClr val="000000"/>
                </a:solidFill>
                <a:latin typeface="Arial"/>
              </a:rPr>
              <a:pPr algn="r" eaLnBrk="1" fontAlgn="auto" hangingPunct="1">
                <a:spcBef>
                  <a:spcPts val="0"/>
                </a:spcBef>
                <a:spcAft>
                  <a:spcPts val="0"/>
                </a:spcAft>
                <a:defRPr/>
              </a:pPr>
              <a:t>‹#›</a:t>
            </a:fld>
            <a:endParaRPr lang="en-US" sz="1200" b="1">
              <a:solidFill>
                <a:srgbClr val="000000"/>
              </a:solidFill>
              <a:latin typeface="Arial"/>
            </a:endParaRPr>
          </a:p>
        </p:txBody>
      </p:sp>
      <p:sp>
        <p:nvSpPr>
          <p:cNvPr id="257035" name="Line 11"/>
          <p:cNvSpPr>
            <a:spLocks noChangeShapeType="1"/>
          </p:cNvSpPr>
          <p:nvPr userDrawn="1"/>
        </p:nvSpPr>
        <p:spPr bwMode="auto">
          <a:xfrm>
            <a:off x="685800" y="990600"/>
            <a:ext cx="8077200" cy="0"/>
          </a:xfrm>
          <a:prstGeom prst="line">
            <a:avLst/>
          </a:prstGeom>
          <a:noFill/>
          <a:ln w="9525">
            <a:solidFill>
              <a:schemeClr val="tx1"/>
            </a:solidFill>
            <a:round/>
            <a:headEnd/>
            <a:tailEnd/>
          </a:ln>
          <a:effectLst/>
        </p:spPr>
        <p:txBody>
          <a:bodyPr/>
          <a:lstStyle/>
          <a:p>
            <a:pPr eaLnBrk="1" fontAlgn="auto" hangingPunct="1">
              <a:spcBef>
                <a:spcPts val="0"/>
              </a:spcBef>
              <a:spcAft>
                <a:spcPts val="0"/>
              </a:spcAft>
              <a:defRPr/>
            </a:pPr>
            <a:endParaRPr lang="en-US" sz="180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34" charset="0"/>
        </a:defRPr>
      </a:lvl2pPr>
      <a:lvl3pPr algn="ctr" rtl="0" eaLnBrk="0" fontAlgn="base" hangingPunct="0">
        <a:spcBef>
          <a:spcPct val="0"/>
        </a:spcBef>
        <a:spcAft>
          <a:spcPct val="0"/>
        </a:spcAft>
        <a:defRPr sz="4400">
          <a:solidFill>
            <a:schemeClr val="bg1"/>
          </a:solidFill>
          <a:latin typeface="Arial" pitchFamily="34" charset="0"/>
        </a:defRPr>
      </a:lvl3pPr>
      <a:lvl4pPr algn="ctr" rtl="0" eaLnBrk="0" fontAlgn="base" hangingPunct="0">
        <a:spcBef>
          <a:spcPct val="0"/>
        </a:spcBef>
        <a:spcAft>
          <a:spcPct val="0"/>
        </a:spcAft>
        <a:defRPr sz="4400">
          <a:solidFill>
            <a:schemeClr val="bg1"/>
          </a:solidFill>
          <a:latin typeface="Arial" pitchFamily="34" charset="0"/>
        </a:defRPr>
      </a:lvl4pPr>
      <a:lvl5pPr algn="ctr" rtl="0" eaLnBrk="0" fontAlgn="base" hangingPunct="0">
        <a:spcBef>
          <a:spcPct val="0"/>
        </a:spcBef>
        <a:spcAft>
          <a:spcPct val="0"/>
        </a:spcAft>
        <a:defRPr sz="4400">
          <a:solidFill>
            <a:schemeClr val="bg1"/>
          </a:solidFill>
          <a:latin typeface="Arial" pitchFamily="34"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lr>
          <a:srgbClr val="C1B75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4792D"/>
        </a:buClr>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E6B921"/>
        </a:buClr>
        <a:buChar char="•"/>
        <a:defRPr sz="2400">
          <a:solidFill>
            <a:schemeClr val="tx1"/>
          </a:solidFill>
          <a:latin typeface="+mn-lt"/>
        </a:defRPr>
      </a:lvl3pPr>
      <a:lvl4pPr marL="1600200" indent="-228600" algn="l" rtl="0" eaLnBrk="0" fontAlgn="base" hangingPunct="0">
        <a:spcBef>
          <a:spcPct val="20000"/>
        </a:spcBef>
        <a:spcAft>
          <a:spcPct val="0"/>
        </a:spcAft>
        <a:buClr>
          <a:srgbClr val="C1B753"/>
        </a:buClr>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C4792D"/>
        </a:buClr>
        <a:buFont typeface="Arial" pitchFamily="34" charset="0"/>
        <a:buChar char="»"/>
        <a:defRPr sz="2000">
          <a:solidFill>
            <a:schemeClr val="tx1"/>
          </a:solidFill>
          <a:latin typeface="+mn-lt"/>
        </a:defRPr>
      </a:lvl5pPr>
      <a:lvl6pPr marL="25146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6pPr>
      <a:lvl7pPr marL="29718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7pPr>
      <a:lvl8pPr marL="34290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8pPr>
      <a:lvl9pPr marL="3886200" indent="-228600" algn="l" rtl="0" fontAlgn="base">
        <a:spcBef>
          <a:spcPct val="20000"/>
        </a:spcBef>
        <a:spcAft>
          <a:spcPct val="0"/>
        </a:spcAft>
        <a:buClr>
          <a:srgbClr val="C4792D"/>
        </a:buClr>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0" y="0"/>
            <a:ext cx="8478838" cy="6173788"/>
            <a:chOff x="0" y="0"/>
            <a:chExt cx="5341" cy="3889"/>
          </a:xfrm>
        </p:grpSpPr>
        <p:sp>
          <p:nvSpPr>
            <p:cNvPr id="1026" name="Freeform 2"/>
            <p:cNvSpPr>
              <a:spLocks/>
            </p:cNvSpPr>
            <p:nvPr/>
          </p:nvSpPr>
          <p:spPr bwMode="auto">
            <a:xfrm>
              <a:off x="0" y="0"/>
              <a:ext cx="3863" cy="3889"/>
            </a:xfrm>
            <a:custGeom>
              <a:avLst/>
              <a:gdLst/>
              <a:ahLst/>
              <a:cxnLst>
                <a:cxn ang="0">
                  <a:pos x="3862" y="3418"/>
                </a:cxn>
                <a:cxn ang="0">
                  <a:pos x="457" y="0"/>
                </a:cxn>
                <a:cxn ang="0">
                  <a:pos x="0" y="0"/>
                </a:cxn>
                <a:cxn ang="0">
                  <a:pos x="0" y="481"/>
                </a:cxn>
                <a:cxn ang="0">
                  <a:pos x="3394" y="3888"/>
                </a:cxn>
                <a:cxn ang="0">
                  <a:pos x="3862" y="3418"/>
                </a:cxn>
              </a:cxnLst>
              <a:rect l="0" t="0" r="r" b="b"/>
              <a:pathLst>
                <a:path w="3863" h="3889">
                  <a:moveTo>
                    <a:pt x="3862" y="3418"/>
                  </a:moveTo>
                  <a:lnTo>
                    <a:pt x="457" y="0"/>
                  </a:lnTo>
                  <a:lnTo>
                    <a:pt x="0" y="0"/>
                  </a:lnTo>
                  <a:lnTo>
                    <a:pt x="0" y="481"/>
                  </a:lnTo>
                  <a:lnTo>
                    <a:pt x="3394" y="3888"/>
                  </a:lnTo>
                  <a:lnTo>
                    <a:pt x="3862" y="3418"/>
                  </a:lnTo>
                </a:path>
              </a:pathLst>
            </a:custGeom>
            <a:solidFill>
              <a:srgbClr val="264CBC"/>
            </a:solidFill>
            <a:ln w="12700" cap="rnd"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1027" name="Freeform 3"/>
            <p:cNvSpPr>
              <a:spLocks/>
            </p:cNvSpPr>
            <p:nvPr/>
          </p:nvSpPr>
          <p:spPr bwMode="auto">
            <a:xfrm>
              <a:off x="860" y="0"/>
              <a:ext cx="3394" cy="3223"/>
            </a:xfrm>
            <a:custGeom>
              <a:avLst/>
              <a:gdLst/>
              <a:ahLst/>
              <a:cxnLst>
                <a:cxn ang="0">
                  <a:pos x="370" y="0"/>
                </a:cxn>
                <a:cxn ang="0">
                  <a:pos x="3393" y="3036"/>
                </a:cxn>
                <a:cxn ang="0">
                  <a:pos x="3208" y="3222"/>
                </a:cxn>
                <a:cxn ang="0">
                  <a:pos x="0" y="0"/>
                </a:cxn>
                <a:cxn ang="0">
                  <a:pos x="370" y="0"/>
                </a:cxn>
              </a:cxnLst>
              <a:rect l="0" t="0" r="r" b="b"/>
              <a:pathLst>
                <a:path w="3394" h="3223">
                  <a:moveTo>
                    <a:pt x="370" y="0"/>
                  </a:moveTo>
                  <a:lnTo>
                    <a:pt x="3393" y="3036"/>
                  </a:lnTo>
                  <a:lnTo>
                    <a:pt x="3208" y="3222"/>
                  </a:lnTo>
                  <a:lnTo>
                    <a:pt x="0" y="0"/>
                  </a:lnTo>
                  <a:lnTo>
                    <a:pt x="370" y="0"/>
                  </a:lnTo>
                </a:path>
              </a:pathLst>
            </a:custGeom>
            <a:solidFill>
              <a:srgbClr val="264CBC"/>
            </a:solidFill>
            <a:ln w="12700" cap="rnd"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1028" name="Freeform 4"/>
            <p:cNvSpPr>
              <a:spLocks/>
            </p:cNvSpPr>
            <p:nvPr/>
          </p:nvSpPr>
          <p:spPr bwMode="auto">
            <a:xfrm>
              <a:off x="2187" y="0"/>
              <a:ext cx="2859" cy="2556"/>
            </a:xfrm>
            <a:custGeom>
              <a:avLst/>
              <a:gdLst/>
              <a:ahLst/>
              <a:cxnLst>
                <a:cxn ang="0">
                  <a:pos x="630" y="0"/>
                </a:cxn>
                <a:cxn ang="0">
                  <a:pos x="2858" y="2238"/>
                </a:cxn>
                <a:cxn ang="0">
                  <a:pos x="2543" y="2555"/>
                </a:cxn>
                <a:cxn ang="0">
                  <a:pos x="0" y="0"/>
                </a:cxn>
                <a:cxn ang="0">
                  <a:pos x="630" y="0"/>
                </a:cxn>
              </a:cxnLst>
              <a:rect l="0" t="0" r="r" b="b"/>
              <a:pathLst>
                <a:path w="2859" h="2556">
                  <a:moveTo>
                    <a:pt x="630" y="0"/>
                  </a:moveTo>
                  <a:lnTo>
                    <a:pt x="2858" y="2238"/>
                  </a:lnTo>
                  <a:lnTo>
                    <a:pt x="2543" y="2555"/>
                  </a:lnTo>
                  <a:lnTo>
                    <a:pt x="0" y="0"/>
                  </a:lnTo>
                  <a:lnTo>
                    <a:pt x="630" y="0"/>
                  </a:lnTo>
                </a:path>
              </a:pathLst>
            </a:custGeom>
            <a:solidFill>
              <a:srgbClr val="264CBC"/>
            </a:solidFill>
            <a:ln w="12700" cap="rnd"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1029" name="Freeform 5"/>
            <p:cNvSpPr>
              <a:spLocks/>
            </p:cNvSpPr>
            <p:nvPr/>
          </p:nvSpPr>
          <p:spPr bwMode="auto">
            <a:xfrm>
              <a:off x="3055" y="0"/>
              <a:ext cx="2286" cy="2121"/>
            </a:xfrm>
            <a:custGeom>
              <a:avLst/>
              <a:gdLst/>
              <a:ahLst/>
              <a:cxnLst>
                <a:cxn ang="0">
                  <a:pos x="0" y="0"/>
                </a:cxn>
                <a:cxn ang="0">
                  <a:pos x="2111" y="2120"/>
                </a:cxn>
                <a:cxn ang="0">
                  <a:pos x="2285" y="1945"/>
                </a:cxn>
                <a:cxn ang="0">
                  <a:pos x="348" y="0"/>
                </a:cxn>
                <a:cxn ang="0">
                  <a:pos x="0" y="0"/>
                </a:cxn>
              </a:cxnLst>
              <a:rect l="0" t="0" r="r" b="b"/>
              <a:pathLst>
                <a:path w="2286" h="2121">
                  <a:moveTo>
                    <a:pt x="0" y="0"/>
                  </a:moveTo>
                  <a:lnTo>
                    <a:pt x="2111" y="2120"/>
                  </a:lnTo>
                  <a:lnTo>
                    <a:pt x="2285" y="1945"/>
                  </a:lnTo>
                  <a:lnTo>
                    <a:pt x="348" y="0"/>
                  </a:lnTo>
                  <a:lnTo>
                    <a:pt x="0" y="0"/>
                  </a:lnTo>
                </a:path>
              </a:pathLst>
            </a:custGeom>
            <a:solidFill>
              <a:srgbClr val="264CBC"/>
            </a:solidFill>
            <a:ln w="12700" cap="rnd" cmpd="sng">
              <a:noFill/>
              <a:prstDash val="solid"/>
              <a:round/>
              <a:headEnd type="none" w="med" len="med"/>
              <a:tailEnd type="none" w="med" len="med"/>
            </a:ln>
            <a:effectLst/>
          </p:spPr>
          <p:txBody>
            <a:bodyPr/>
            <a:lstStyle/>
            <a:p>
              <a:pPr>
                <a:defRPr/>
              </a:pPr>
              <a:endParaRPr lang="en-US">
                <a:solidFill>
                  <a:srgbClr val="FFFFFF"/>
                </a:solidFill>
              </a:endParaRPr>
            </a:p>
          </p:txBody>
        </p:sp>
      </p:grpSp>
      <p:sp>
        <p:nvSpPr>
          <p:cNvPr id="1031" name="Rectangle 7"/>
          <p:cNvSpPr>
            <a:spLocks noGrp="1" noChangeArrowheads="1"/>
          </p:cNvSpPr>
          <p:nvPr>
            <p:ph type="title"/>
          </p:nvPr>
        </p:nvSpPr>
        <p:spPr bwMode="auto">
          <a:xfrm>
            <a:off x="685800" y="228600"/>
            <a:ext cx="7772400" cy="12192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32" name="Rectangle 8"/>
          <p:cNvSpPr>
            <a:spLocks noGrp="1" noChangeArrowheads="1"/>
          </p:cNvSpPr>
          <p:nvPr>
            <p:ph type="body" idx="1"/>
          </p:nvPr>
        </p:nvSpPr>
        <p:spPr bwMode="auto">
          <a:xfrm>
            <a:off x="685800" y="1828800"/>
            <a:ext cx="77724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63000"/>
        <a:buFont typeface="Monotype Sort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fontAlgn="auto">
              <a:spcBef>
                <a:spcPts val="0"/>
              </a:spcBef>
              <a:spcAft>
                <a:spcPts val="0"/>
              </a:spcAft>
            </a:pPr>
            <a:fld id="{5EEC718E-5854-2847-B78C-BFF5EC188F66}" type="datetimeFigureOut">
              <a:rPr lang="en-US" smtClean="0">
                <a:solidFill>
                  <a:prstClr val="black">
                    <a:tint val="75000"/>
                  </a:prstClr>
                </a:solidFill>
                <a:latin typeface="Calibri"/>
              </a:rPr>
              <a:pPr defTabSz="342900" fontAlgn="auto">
                <a:spcBef>
                  <a:spcPts val="0"/>
                </a:spcBef>
                <a:spcAft>
                  <a:spcPts val="0"/>
                </a:spcAft>
              </a:pPr>
              <a:t>7/9/2020</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fontAlgn="auto">
              <a:spcBef>
                <a:spcPts val="0"/>
              </a:spcBef>
              <a:spcAft>
                <a:spcPts val="0"/>
              </a:spcAft>
            </a:pPr>
            <a:fld id="{52C71162-BDC9-BE4B-AE81-ADEB7471E36D}" type="slidenum">
              <a:rPr lang="en-US" smtClean="0">
                <a:solidFill>
                  <a:prstClr val="black">
                    <a:tint val="75000"/>
                  </a:prstClr>
                </a:solidFill>
                <a:latin typeface="Calibri"/>
              </a:rPr>
              <a:pPr defTabSz="3429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188273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10.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customXml" Target="../ink/ink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themeOverride" Target="../theme/themeOverride14.xml"/><Relationship Id="rId5" Type="http://schemas.openxmlformats.org/officeDocument/2006/relationships/image" Target="../media/image15.wmf"/><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22.wmf"/><Relationship Id="rId3" Type="http://schemas.openxmlformats.org/officeDocument/2006/relationships/notesSlide" Target="../notesSlides/notesSlide6.xml"/><Relationship Id="rId7" Type="http://schemas.openxmlformats.org/officeDocument/2006/relationships/image" Target="../media/image19.wmf"/><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20.w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3.wmf"/><Relationship Id="rId1" Type="http://schemas.openxmlformats.org/officeDocument/2006/relationships/slideLayout" Target="../slideLayouts/slideLayout17.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38.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5.wmf"/><Relationship Id="rId18" Type="http://schemas.openxmlformats.org/officeDocument/2006/relationships/image" Target="../media/image40.wmf"/><Relationship Id="rId3" Type="http://schemas.openxmlformats.org/officeDocument/2006/relationships/notesSlide" Target="../notesSlides/notesSlide11.xml"/><Relationship Id="rId21" Type="http://schemas.openxmlformats.org/officeDocument/2006/relationships/image" Target="../media/image43.wmf"/><Relationship Id="rId7" Type="http://schemas.openxmlformats.org/officeDocument/2006/relationships/image" Target="../media/image29.wmf"/><Relationship Id="rId12" Type="http://schemas.openxmlformats.org/officeDocument/2006/relationships/image" Target="../media/image34.wmf"/><Relationship Id="rId17" Type="http://schemas.openxmlformats.org/officeDocument/2006/relationships/image" Target="../media/image39.wmf"/><Relationship Id="rId2" Type="http://schemas.openxmlformats.org/officeDocument/2006/relationships/slideLayout" Target="../slideLayouts/slideLayout29.xml"/><Relationship Id="rId16" Type="http://schemas.openxmlformats.org/officeDocument/2006/relationships/image" Target="../media/image38.wmf"/><Relationship Id="rId20" Type="http://schemas.openxmlformats.org/officeDocument/2006/relationships/image" Target="../media/image42.wmf"/><Relationship Id="rId1" Type="http://schemas.openxmlformats.org/officeDocument/2006/relationships/themeOverride" Target="../theme/themeOverride16.xml"/><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5" Type="http://schemas.openxmlformats.org/officeDocument/2006/relationships/image" Target="../media/image37.wmf"/><Relationship Id="rId10" Type="http://schemas.openxmlformats.org/officeDocument/2006/relationships/image" Target="../media/image32.wmf"/><Relationship Id="rId19" Type="http://schemas.openxmlformats.org/officeDocument/2006/relationships/image" Target="../media/image41.wmf"/><Relationship Id="rId4" Type="http://schemas.openxmlformats.org/officeDocument/2006/relationships/image" Target="../media/image26.wmf"/><Relationship Id="rId9" Type="http://schemas.openxmlformats.org/officeDocument/2006/relationships/image" Target="../media/image31.wmf"/><Relationship Id="rId14" Type="http://schemas.openxmlformats.org/officeDocument/2006/relationships/image" Target="../media/image36.wmf"/></Relationships>
</file>

<file path=ppt/slides/_rels/slide39.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image" Target="../media/image35.wmf"/><Relationship Id="rId18" Type="http://schemas.openxmlformats.org/officeDocument/2006/relationships/image" Target="../media/image40.wmf"/><Relationship Id="rId3" Type="http://schemas.openxmlformats.org/officeDocument/2006/relationships/notesSlide" Target="../notesSlides/notesSlide12.xml"/><Relationship Id="rId21" Type="http://schemas.openxmlformats.org/officeDocument/2006/relationships/image" Target="../media/image43.wmf"/><Relationship Id="rId7" Type="http://schemas.openxmlformats.org/officeDocument/2006/relationships/image" Target="../media/image29.wmf"/><Relationship Id="rId12" Type="http://schemas.openxmlformats.org/officeDocument/2006/relationships/image" Target="../media/image34.wmf"/><Relationship Id="rId17" Type="http://schemas.openxmlformats.org/officeDocument/2006/relationships/image" Target="../media/image39.wmf"/><Relationship Id="rId2" Type="http://schemas.openxmlformats.org/officeDocument/2006/relationships/slideLayout" Target="../slideLayouts/slideLayout29.xml"/><Relationship Id="rId16" Type="http://schemas.openxmlformats.org/officeDocument/2006/relationships/image" Target="../media/image38.wmf"/><Relationship Id="rId20" Type="http://schemas.openxmlformats.org/officeDocument/2006/relationships/image" Target="../media/image42.wmf"/><Relationship Id="rId1" Type="http://schemas.openxmlformats.org/officeDocument/2006/relationships/themeOverride" Target="../theme/themeOverride17.xml"/><Relationship Id="rId6" Type="http://schemas.openxmlformats.org/officeDocument/2006/relationships/image" Target="../media/image28.wmf"/><Relationship Id="rId11" Type="http://schemas.openxmlformats.org/officeDocument/2006/relationships/image" Target="../media/image33.wmf"/><Relationship Id="rId5" Type="http://schemas.openxmlformats.org/officeDocument/2006/relationships/image" Target="../media/image27.wmf"/><Relationship Id="rId15" Type="http://schemas.openxmlformats.org/officeDocument/2006/relationships/image" Target="../media/image37.wmf"/><Relationship Id="rId10" Type="http://schemas.openxmlformats.org/officeDocument/2006/relationships/image" Target="../media/image32.wmf"/><Relationship Id="rId19" Type="http://schemas.openxmlformats.org/officeDocument/2006/relationships/image" Target="../media/image41.wmf"/><Relationship Id="rId4" Type="http://schemas.openxmlformats.org/officeDocument/2006/relationships/image" Target="../media/image26.wmf"/><Relationship Id="rId9" Type="http://schemas.openxmlformats.org/officeDocument/2006/relationships/image" Target="../media/image31.wmf"/><Relationship Id="rId14" Type="http://schemas.openxmlformats.org/officeDocument/2006/relationships/image" Target="../media/image36.wmf"/></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5.wmf"/><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8.xml"/></Relationships>
</file>

<file path=ppt/slides/_rels/slide42.xml.rels><?xml version="1.0" encoding="UTF-8" standalone="yes"?>
<Relationships xmlns="http://schemas.openxmlformats.org/package/2006/relationships"><Relationship Id="rId3" Type="http://schemas.openxmlformats.org/officeDocument/2006/relationships/hyperlink" Target="http://www.survey.netcraft.com/" TargetMode="External"/><Relationship Id="rId2" Type="http://schemas.openxmlformats.org/officeDocument/2006/relationships/slideLayout" Target="../slideLayouts/slideLayout24.xml"/><Relationship Id="rId1" Type="http://schemas.openxmlformats.org/officeDocument/2006/relationships/themeOverride" Target="../theme/themeOverr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45.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5.xml"/><Relationship Id="rId7" Type="http://schemas.openxmlformats.org/officeDocument/2006/relationships/image" Target="../media/image47.wmf"/><Relationship Id="rId2" Type="http://schemas.openxmlformats.org/officeDocument/2006/relationships/slideLayout" Target="../slideLayouts/slideLayout46.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46.wmf"/><Relationship Id="rId4" Type="http://schemas.openxmlformats.org/officeDocument/2006/relationships/oleObject" Target="../embeddings/oleObject6.bin"/><Relationship Id="rId9" Type="http://schemas.openxmlformats.org/officeDocument/2006/relationships/image" Target="../media/image48.w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themeOverride" Target="../theme/themeOverride4.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1.xml"/><Relationship Id="rId1" Type="http://schemas.openxmlformats.org/officeDocument/2006/relationships/vmlDrawing" Target="../drawings/vmlDrawing3.vml"/><Relationship Id="rId4" Type="http://schemas.openxmlformats.org/officeDocument/2006/relationships/image" Target="../media/image50.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447800" y="1219200"/>
            <a:ext cx="5867400" cy="4006596"/>
          </a:xfrm>
        </p:spPr>
        <p:txBody>
          <a:bodyPr>
            <a:normAutofit/>
          </a:bodyPr>
          <a:lstStyle/>
          <a:p>
            <a:pPr algn="l"/>
            <a:r>
              <a:rPr lang="en-US" sz="3600" dirty="0">
                <a:solidFill>
                  <a:srgbClr val="C8102E"/>
                </a:solidFill>
                <a:latin typeface="Times New Roman MT Std"/>
                <a:cs typeface="Times New Roman MT Std"/>
              </a:rPr>
              <a:t>OMIS 351</a:t>
            </a:r>
            <a:br>
              <a:rPr lang="en-US" sz="3600" dirty="0">
                <a:solidFill>
                  <a:srgbClr val="C8102E"/>
                </a:solidFill>
                <a:latin typeface="Times New Roman MT Std"/>
                <a:cs typeface="Times New Roman MT Std"/>
              </a:rPr>
            </a:br>
            <a:r>
              <a:rPr lang="en-US" sz="3600" dirty="0">
                <a:latin typeface="Times New Roman MT Std"/>
                <a:cs typeface="Times New Roman MT Std"/>
              </a:rPr>
              <a:t>Unit </a:t>
            </a:r>
            <a:r>
              <a:rPr lang="en-US" sz="3600" dirty="0" smtClean="0">
                <a:latin typeface="Times New Roman MT Std"/>
                <a:cs typeface="Times New Roman MT Std"/>
              </a:rPr>
              <a:t>4 </a:t>
            </a:r>
            <a:r>
              <a:rPr lang="en-US" sz="3600" dirty="0">
                <a:latin typeface="Times New Roman MT Std"/>
                <a:cs typeface="Times New Roman MT Std"/>
              </a:rPr>
              <a:t>(of 7)</a:t>
            </a:r>
            <a:br>
              <a:rPr lang="en-US" sz="3600" dirty="0">
                <a:latin typeface="Times New Roman MT Std"/>
                <a:cs typeface="Times New Roman MT Std"/>
              </a:rPr>
            </a:br>
            <a:r>
              <a:rPr lang="en-US" sz="3600" dirty="0">
                <a:solidFill>
                  <a:srgbClr val="C8102E"/>
                </a:solidFill>
                <a:latin typeface="Times New Roman MT Std"/>
                <a:cs typeface="Times New Roman MT Std"/>
              </a:rPr>
              <a:t>IT Foundations II – Telecommunications and The Internet (and securing it all)</a:t>
            </a:r>
            <a:endParaRPr lang="en-US" sz="3600" dirty="0">
              <a:solidFill>
                <a:srgbClr val="C8102E"/>
              </a:solidFill>
              <a:latin typeface="Arial"/>
              <a:cs typeface="Arial"/>
            </a:endParaRPr>
          </a:p>
        </p:txBody>
      </p:sp>
    </p:spTree>
    <p:extLst>
      <p:ext uri="{BB962C8B-B14F-4D97-AF65-F5344CB8AC3E}">
        <p14:creationId xmlns:p14="http://schemas.microsoft.com/office/powerpoint/2010/main" val="84014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376363" y="3254375"/>
            <a:ext cx="855662" cy="714375"/>
          </a:xfrm>
          <a:prstGeom prst="rect">
            <a:avLst/>
          </a:prstGeom>
          <a:noFill/>
          <a:ln w="9525">
            <a:solidFill>
              <a:srgbClr val="000000"/>
            </a:solidFill>
            <a:miter lim="800000"/>
            <a:headEnd/>
            <a:tailEnd/>
          </a:ln>
        </p:spPr>
        <p:txBody>
          <a:bodyPr/>
          <a:lstStyle/>
          <a:p>
            <a:endParaRPr lang="en-US"/>
          </a:p>
        </p:txBody>
      </p:sp>
      <p:sp>
        <p:nvSpPr>
          <p:cNvPr id="15363" name="Rectangle 3"/>
          <p:cNvSpPr>
            <a:spLocks noChangeArrowheads="1"/>
          </p:cNvSpPr>
          <p:nvPr/>
        </p:nvSpPr>
        <p:spPr bwMode="auto">
          <a:xfrm>
            <a:off x="1233488" y="2970213"/>
            <a:ext cx="1096962" cy="315912"/>
          </a:xfrm>
          <a:prstGeom prst="rect">
            <a:avLst/>
          </a:prstGeom>
          <a:noFill/>
          <a:ln w="9525">
            <a:noFill/>
            <a:miter lim="800000"/>
            <a:headEnd/>
            <a:tailEnd/>
          </a:ln>
        </p:spPr>
        <p:txBody>
          <a:bodyPr/>
          <a:lstStyle/>
          <a:p>
            <a:endParaRPr lang="en-US"/>
          </a:p>
        </p:txBody>
      </p:sp>
      <p:sp>
        <p:nvSpPr>
          <p:cNvPr id="15364" name="Rectangle 4"/>
          <p:cNvSpPr>
            <a:spLocks noChangeArrowheads="1"/>
          </p:cNvSpPr>
          <p:nvPr/>
        </p:nvSpPr>
        <p:spPr bwMode="auto">
          <a:xfrm>
            <a:off x="1319213"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A</a:t>
            </a:r>
            <a:endParaRPr lang="en-US"/>
          </a:p>
        </p:txBody>
      </p:sp>
      <p:sp>
        <p:nvSpPr>
          <p:cNvPr id="15365" name="Rectangle 5"/>
          <p:cNvSpPr>
            <a:spLocks noChangeArrowheads="1"/>
          </p:cNvSpPr>
          <p:nvPr/>
        </p:nvSpPr>
        <p:spPr bwMode="auto">
          <a:xfrm>
            <a:off x="4298950" y="973138"/>
            <a:ext cx="857250" cy="714375"/>
          </a:xfrm>
          <a:prstGeom prst="rect">
            <a:avLst/>
          </a:prstGeom>
          <a:noFill/>
          <a:ln w="9525">
            <a:solidFill>
              <a:srgbClr val="000000"/>
            </a:solidFill>
            <a:miter lim="800000"/>
            <a:headEnd/>
            <a:tailEnd/>
          </a:ln>
        </p:spPr>
        <p:txBody>
          <a:bodyPr/>
          <a:lstStyle/>
          <a:p>
            <a:endParaRPr lang="en-US"/>
          </a:p>
        </p:txBody>
      </p:sp>
      <p:sp>
        <p:nvSpPr>
          <p:cNvPr id="15366" name="Rectangle 6"/>
          <p:cNvSpPr>
            <a:spLocks noChangeArrowheads="1"/>
          </p:cNvSpPr>
          <p:nvPr/>
        </p:nvSpPr>
        <p:spPr bwMode="auto">
          <a:xfrm>
            <a:off x="4156075" y="688975"/>
            <a:ext cx="1087438" cy="315913"/>
          </a:xfrm>
          <a:prstGeom prst="rect">
            <a:avLst/>
          </a:prstGeom>
          <a:noFill/>
          <a:ln w="9525">
            <a:noFill/>
            <a:miter lim="800000"/>
            <a:headEnd/>
            <a:tailEnd/>
          </a:ln>
        </p:spPr>
        <p:txBody>
          <a:bodyPr/>
          <a:lstStyle/>
          <a:p>
            <a:endParaRPr lang="en-US"/>
          </a:p>
        </p:txBody>
      </p:sp>
      <p:sp>
        <p:nvSpPr>
          <p:cNvPr id="15367" name="Rectangle 7"/>
          <p:cNvSpPr>
            <a:spLocks noChangeArrowheads="1"/>
          </p:cNvSpPr>
          <p:nvPr/>
        </p:nvSpPr>
        <p:spPr bwMode="auto">
          <a:xfrm>
            <a:off x="4241800" y="746125"/>
            <a:ext cx="982663" cy="261938"/>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B</a:t>
            </a:r>
            <a:endParaRPr lang="en-US"/>
          </a:p>
        </p:txBody>
      </p:sp>
      <p:sp>
        <p:nvSpPr>
          <p:cNvPr id="15368" name="Rectangle 8"/>
          <p:cNvSpPr>
            <a:spLocks noChangeArrowheads="1"/>
          </p:cNvSpPr>
          <p:nvPr/>
        </p:nvSpPr>
        <p:spPr bwMode="auto">
          <a:xfrm>
            <a:off x="7578725" y="3254375"/>
            <a:ext cx="855663" cy="714375"/>
          </a:xfrm>
          <a:prstGeom prst="rect">
            <a:avLst/>
          </a:prstGeom>
          <a:noFill/>
          <a:ln w="9525">
            <a:solidFill>
              <a:srgbClr val="000000"/>
            </a:solidFill>
            <a:miter lim="800000"/>
            <a:headEnd/>
            <a:tailEnd/>
          </a:ln>
        </p:spPr>
        <p:txBody>
          <a:bodyPr/>
          <a:lstStyle/>
          <a:p>
            <a:endParaRPr lang="en-US"/>
          </a:p>
        </p:txBody>
      </p:sp>
      <p:sp>
        <p:nvSpPr>
          <p:cNvPr id="15369" name="Rectangle 9"/>
          <p:cNvSpPr>
            <a:spLocks noChangeArrowheads="1"/>
          </p:cNvSpPr>
          <p:nvPr/>
        </p:nvSpPr>
        <p:spPr bwMode="auto">
          <a:xfrm>
            <a:off x="7435850" y="2970213"/>
            <a:ext cx="1096963" cy="315912"/>
          </a:xfrm>
          <a:prstGeom prst="rect">
            <a:avLst/>
          </a:prstGeom>
          <a:noFill/>
          <a:ln w="9525">
            <a:noFill/>
            <a:miter lim="800000"/>
            <a:headEnd/>
            <a:tailEnd/>
          </a:ln>
        </p:spPr>
        <p:txBody>
          <a:bodyPr/>
          <a:lstStyle/>
          <a:p>
            <a:endParaRPr lang="en-US"/>
          </a:p>
        </p:txBody>
      </p:sp>
      <p:sp>
        <p:nvSpPr>
          <p:cNvPr id="15370" name="Rectangle 10"/>
          <p:cNvSpPr>
            <a:spLocks noChangeArrowheads="1"/>
          </p:cNvSpPr>
          <p:nvPr/>
        </p:nvSpPr>
        <p:spPr bwMode="auto">
          <a:xfrm>
            <a:off x="7521575"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D</a:t>
            </a:r>
            <a:endParaRPr lang="en-US"/>
          </a:p>
        </p:txBody>
      </p:sp>
      <p:sp>
        <p:nvSpPr>
          <p:cNvPr id="15371" name="Rectangle 11"/>
          <p:cNvSpPr>
            <a:spLocks noChangeArrowheads="1"/>
          </p:cNvSpPr>
          <p:nvPr/>
        </p:nvSpPr>
        <p:spPr bwMode="auto">
          <a:xfrm>
            <a:off x="4441825" y="5464175"/>
            <a:ext cx="855663" cy="714375"/>
          </a:xfrm>
          <a:prstGeom prst="rect">
            <a:avLst/>
          </a:prstGeom>
          <a:noFill/>
          <a:ln w="9525">
            <a:solidFill>
              <a:srgbClr val="000000"/>
            </a:solidFill>
            <a:miter lim="800000"/>
            <a:headEnd/>
            <a:tailEnd/>
          </a:ln>
        </p:spPr>
        <p:txBody>
          <a:bodyPr/>
          <a:lstStyle/>
          <a:p>
            <a:endParaRPr lang="en-US"/>
          </a:p>
        </p:txBody>
      </p:sp>
      <p:sp>
        <p:nvSpPr>
          <p:cNvPr id="15372" name="Rectangle 12"/>
          <p:cNvSpPr>
            <a:spLocks noChangeArrowheads="1"/>
          </p:cNvSpPr>
          <p:nvPr/>
        </p:nvSpPr>
        <p:spPr bwMode="auto">
          <a:xfrm>
            <a:off x="4298950" y="5180013"/>
            <a:ext cx="1087438" cy="315912"/>
          </a:xfrm>
          <a:prstGeom prst="rect">
            <a:avLst/>
          </a:prstGeom>
          <a:noFill/>
          <a:ln w="9525">
            <a:noFill/>
            <a:miter lim="800000"/>
            <a:headEnd/>
            <a:tailEnd/>
          </a:ln>
        </p:spPr>
        <p:txBody>
          <a:bodyPr/>
          <a:lstStyle/>
          <a:p>
            <a:endParaRPr lang="en-US"/>
          </a:p>
        </p:txBody>
      </p:sp>
      <p:sp>
        <p:nvSpPr>
          <p:cNvPr id="15373" name="Rectangle 13"/>
          <p:cNvSpPr>
            <a:spLocks noChangeArrowheads="1"/>
          </p:cNvSpPr>
          <p:nvPr/>
        </p:nvSpPr>
        <p:spPr bwMode="auto">
          <a:xfrm>
            <a:off x="4384675" y="5237163"/>
            <a:ext cx="982663"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C</a:t>
            </a:r>
            <a:endParaRPr lang="en-US"/>
          </a:p>
        </p:txBody>
      </p:sp>
      <p:sp>
        <p:nvSpPr>
          <p:cNvPr id="15374" name="Rectangle 14"/>
          <p:cNvSpPr>
            <a:spLocks noChangeArrowheads="1"/>
          </p:cNvSpPr>
          <p:nvPr/>
        </p:nvSpPr>
        <p:spPr bwMode="auto">
          <a:xfrm>
            <a:off x="1589088" y="3468688"/>
            <a:ext cx="430212" cy="358775"/>
          </a:xfrm>
          <a:prstGeom prst="rect">
            <a:avLst/>
          </a:prstGeom>
          <a:noFill/>
          <a:ln w="9525">
            <a:solidFill>
              <a:srgbClr val="000000"/>
            </a:solidFill>
            <a:miter lim="800000"/>
            <a:headEnd/>
            <a:tailEnd/>
          </a:ln>
        </p:spPr>
        <p:txBody>
          <a:bodyPr/>
          <a:lstStyle/>
          <a:p>
            <a:endParaRPr lang="en-US"/>
          </a:p>
        </p:txBody>
      </p:sp>
      <p:sp>
        <p:nvSpPr>
          <p:cNvPr id="15375" name="Rectangle 15"/>
          <p:cNvSpPr>
            <a:spLocks noChangeArrowheads="1"/>
          </p:cNvSpPr>
          <p:nvPr/>
        </p:nvSpPr>
        <p:spPr bwMode="auto">
          <a:xfrm>
            <a:off x="1589088" y="3468688"/>
            <a:ext cx="414337" cy="287337"/>
          </a:xfrm>
          <a:prstGeom prst="rect">
            <a:avLst/>
          </a:prstGeom>
          <a:noFill/>
          <a:ln w="9525">
            <a:noFill/>
            <a:miter lim="800000"/>
            <a:headEnd/>
            <a:tailEnd/>
          </a:ln>
        </p:spPr>
        <p:txBody>
          <a:bodyPr/>
          <a:lstStyle/>
          <a:p>
            <a:endParaRPr lang="en-US"/>
          </a:p>
        </p:txBody>
      </p:sp>
      <p:sp>
        <p:nvSpPr>
          <p:cNvPr id="15376" name="Rectangle 16"/>
          <p:cNvSpPr>
            <a:spLocks noChangeArrowheads="1"/>
          </p:cNvSpPr>
          <p:nvPr/>
        </p:nvSpPr>
        <p:spPr bwMode="auto">
          <a:xfrm>
            <a:off x="1676400" y="3522663"/>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a:t>
            </a:r>
            <a:endParaRPr lang="en-US"/>
          </a:p>
        </p:txBody>
      </p:sp>
      <p:sp>
        <p:nvSpPr>
          <p:cNvPr id="15377" name="Rectangle 17"/>
          <p:cNvSpPr>
            <a:spLocks noChangeArrowheads="1"/>
          </p:cNvSpPr>
          <p:nvPr/>
        </p:nvSpPr>
        <p:spPr bwMode="auto">
          <a:xfrm>
            <a:off x="4513263" y="1258888"/>
            <a:ext cx="428625" cy="358775"/>
          </a:xfrm>
          <a:prstGeom prst="rect">
            <a:avLst/>
          </a:prstGeom>
          <a:noFill/>
          <a:ln w="9525">
            <a:solidFill>
              <a:srgbClr val="000000"/>
            </a:solidFill>
            <a:miter lim="800000"/>
            <a:headEnd/>
            <a:tailEnd/>
          </a:ln>
        </p:spPr>
        <p:txBody>
          <a:bodyPr/>
          <a:lstStyle/>
          <a:p>
            <a:endParaRPr lang="en-US"/>
          </a:p>
        </p:txBody>
      </p:sp>
      <p:sp>
        <p:nvSpPr>
          <p:cNvPr id="15378" name="Rectangle 18"/>
          <p:cNvSpPr>
            <a:spLocks noChangeArrowheads="1"/>
          </p:cNvSpPr>
          <p:nvPr/>
        </p:nvSpPr>
        <p:spPr bwMode="auto">
          <a:xfrm>
            <a:off x="4513263" y="1258888"/>
            <a:ext cx="414337" cy="287337"/>
          </a:xfrm>
          <a:prstGeom prst="rect">
            <a:avLst/>
          </a:prstGeom>
          <a:noFill/>
          <a:ln w="9525">
            <a:noFill/>
            <a:miter lim="800000"/>
            <a:headEnd/>
            <a:tailEnd/>
          </a:ln>
        </p:spPr>
        <p:txBody>
          <a:bodyPr/>
          <a:lstStyle/>
          <a:p>
            <a:endParaRPr lang="en-US"/>
          </a:p>
        </p:txBody>
      </p:sp>
      <p:sp>
        <p:nvSpPr>
          <p:cNvPr id="15379" name="Rectangle 19"/>
          <p:cNvSpPr>
            <a:spLocks noChangeArrowheads="1"/>
          </p:cNvSpPr>
          <p:nvPr/>
        </p:nvSpPr>
        <p:spPr bwMode="auto">
          <a:xfrm>
            <a:off x="4598988" y="131286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W9</a:t>
            </a:r>
            <a:endParaRPr lang="en-US"/>
          </a:p>
        </p:txBody>
      </p:sp>
      <p:sp>
        <p:nvSpPr>
          <p:cNvPr id="15380" name="Rectangle 20"/>
          <p:cNvSpPr>
            <a:spLocks noChangeArrowheads="1"/>
          </p:cNvSpPr>
          <p:nvPr/>
        </p:nvSpPr>
        <p:spPr bwMode="auto">
          <a:xfrm>
            <a:off x="7578725" y="3468688"/>
            <a:ext cx="428625" cy="358775"/>
          </a:xfrm>
          <a:prstGeom prst="rect">
            <a:avLst/>
          </a:prstGeom>
          <a:noFill/>
          <a:ln w="9525">
            <a:solidFill>
              <a:srgbClr val="000000"/>
            </a:solidFill>
            <a:miter lim="800000"/>
            <a:headEnd/>
            <a:tailEnd/>
          </a:ln>
        </p:spPr>
        <p:txBody>
          <a:bodyPr/>
          <a:lstStyle/>
          <a:p>
            <a:endParaRPr lang="en-US"/>
          </a:p>
        </p:txBody>
      </p:sp>
      <p:sp>
        <p:nvSpPr>
          <p:cNvPr id="15381" name="Rectangle 21"/>
          <p:cNvSpPr>
            <a:spLocks noChangeArrowheads="1"/>
          </p:cNvSpPr>
          <p:nvPr/>
        </p:nvSpPr>
        <p:spPr bwMode="auto">
          <a:xfrm>
            <a:off x="7578725" y="3468688"/>
            <a:ext cx="496888" cy="287337"/>
          </a:xfrm>
          <a:prstGeom prst="rect">
            <a:avLst/>
          </a:prstGeom>
          <a:noFill/>
          <a:ln w="9525">
            <a:noFill/>
            <a:miter lim="800000"/>
            <a:headEnd/>
            <a:tailEnd/>
          </a:ln>
        </p:spPr>
        <p:txBody>
          <a:bodyPr/>
          <a:lstStyle/>
          <a:p>
            <a:endParaRPr lang="en-US"/>
          </a:p>
        </p:txBody>
      </p:sp>
      <p:sp>
        <p:nvSpPr>
          <p:cNvPr id="15382" name="Rectangle 22"/>
          <p:cNvSpPr>
            <a:spLocks noChangeArrowheads="1"/>
          </p:cNvSpPr>
          <p:nvPr/>
        </p:nvSpPr>
        <p:spPr bwMode="auto">
          <a:xfrm>
            <a:off x="7664450"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W12</a:t>
            </a:r>
            <a:endParaRPr lang="en-US"/>
          </a:p>
        </p:txBody>
      </p:sp>
      <p:sp>
        <p:nvSpPr>
          <p:cNvPr id="15383" name="Rectangle 23"/>
          <p:cNvSpPr>
            <a:spLocks noChangeArrowheads="1"/>
          </p:cNvSpPr>
          <p:nvPr/>
        </p:nvSpPr>
        <p:spPr bwMode="auto">
          <a:xfrm>
            <a:off x="4654550" y="5464175"/>
            <a:ext cx="430213" cy="358775"/>
          </a:xfrm>
          <a:prstGeom prst="rect">
            <a:avLst/>
          </a:prstGeom>
          <a:noFill/>
          <a:ln w="9525">
            <a:solidFill>
              <a:srgbClr val="000000"/>
            </a:solidFill>
            <a:miter lim="800000"/>
            <a:headEnd/>
            <a:tailEnd/>
          </a:ln>
        </p:spPr>
        <p:txBody>
          <a:bodyPr/>
          <a:lstStyle/>
          <a:p>
            <a:endParaRPr lang="en-US"/>
          </a:p>
        </p:txBody>
      </p:sp>
      <p:sp>
        <p:nvSpPr>
          <p:cNvPr id="15384" name="Rectangle 24"/>
          <p:cNvSpPr>
            <a:spLocks noChangeArrowheads="1"/>
          </p:cNvSpPr>
          <p:nvPr/>
        </p:nvSpPr>
        <p:spPr bwMode="auto">
          <a:xfrm>
            <a:off x="4654550" y="5464175"/>
            <a:ext cx="498475" cy="287338"/>
          </a:xfrm>
          <a:prstGeom prst="rect">
            <a:avLst/>
          </a:prstGeom>
          <a:noFill/>
          <a:ln w="9525">
            <a:noFill/>
            <a:miter lim="800000"/>
            <a:headEnd/>
            <a:tailEnd/>
          </a:ln>
        </p:spPr>
        <p:txBody>
          <a:bodyPr/>
          <a:lstStyle/>
          <a:p>
            <a:endParaRPr lang="en-US"/>
          </a:p>
        </p:txBody>
      </p:sp>
      <p:sp>
        <p:nvSpPr>
          <p:cNvPr id="15385" name="Rectangle 25"/>
          <p:cNvSpPr>
            <a:spLocks noChangeArrowheads="1"/>
          </p:cNvSpPr>
          <p:nvPr/>
        </p:nvSpPr>
        <p:spPr bwMode="auto">
          <a:xfrm>
            <a:off x="4741863" y="5519738"/>
            <a:ext cx="4175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W10</a:t>
            </a:r>
            <a:endParaRPr lang="en-US"/>
          </a:p>
        </p:txBody>
      </p:sp>
      <p:sp>
        <p:nvSpPr>
          <p:cNvPr id="15386" name="Rectangle 26"/>
          <p:cNvSpPr>
            <a:spLocks noChangeArrowheads="1"/>
          </p:cNvSpPr>
          <p:nvPr/>
        </p:nvSpPr>
        <p:spPr bwMode="auto">
          <a:xfrm>
            <a:off x="2730500" y="3397250"/>
            <a:ext cx="428625" cy="358775"/>
          </a:xfrm>
          <a:prstGeom prst="rect">
            <a:avLst/>
          </a:prstGeom>
          <a:noFill/>
          <a:ln w="9525">
            <a:solidFill>
              <a:srgbClr val="000000"/>
            </a:solidFill>
            <a:miter lim="800000"/>
            <a:headEnd/>
            <a:tailEnd/>
          </a:ln>
        </p:spPr>
        <p:txBody>
          <a:bodyPr/>
          <a:lstStyle/>
          <a:p>
            <a:endParaRPr lang="en-US"/>
          </a:p>
        </p:txBody>
      </p:sp>
      <p:sp>
        <p:nvSpPr>
          <p:cNvPr id="15387" name="Rectangle 27"/>
          <p:cNvSpPr>
            <a:spLocks noChangeArrowheads="1"/>
          </p:cNvSpPr>
          <p:nvPr/>
        </p:nvSpPr>
        <p:spPr bwMode="auto">
          <a:xfrm>
            <a:off x="2730500" y="3397250"/>
            <a:ext cx="414338" cy="287338"/>
          </a:xfrm>
          <a:prstGeom prst="rect">
            <a:avLst/>
          </a:prstGeom>
          <a:noFill/>
          <a:ln w="9525">
            <a:noFill/>
            <a:miter lim="800000"/>
            <a:headEnd/>
            <a:tailEnd/>
          </a:ln>
        </p:spPr>
        <p:txBody>
          <a:bodyPr/>
          <a:lstStyle/>
          <a:p>
            <a:endParaRPr lang="en-US"/>
          </a:p>
        </p:txBody>
      </p:sp>
      <p:sp>
        <p:nvSpPr>
          <p:cNvPr id="15388" name="Rectangle 28"/>
          <p:cNvSpPr>
            <a:spLocks noChangeArrowheads="1"/>
          </p:cNvSpPr>
          <p:nvPr/>
        </p:nvSpPr>
        <p:spPr bwMode="auto">
          <a:xfrm>
            <a:off x="2816225" y="345122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W2</a:t>
            </a:r>
            <a:endParaRPr lang="en-US"/>
          </a:p>
        </p:txBody>
      </p:sp>
      <p:sp>
        <p:nvSpPr>
          <p:cNvPr id="15389" name="Rectangle 29"/>
          <p:cNvSpPr>
            <a:spLocks noChangeArrowheads="1"/>
          </p:cNvSpPr>
          <p:nvPr/>
        </p:nvSpPr>
        <p:spPr bwMode="auto">
          <a:xfrm>
            <a:off x="6794500" y="3468688"/>
            <a:ext cx="428625" cy="358775"/>
          </a:xfrm>
          <a:prstGeom prst="rect">
            <a:avLst/>
          </a:prstGeom>
          <a:noFill/>
          <a:ln w="9525">
            <a:solidFill>
              <a:srgbClr val="000000"/>
            </a:solidFill>
            <a:miter lim="800000"/>
            <a:headEnd/>
            <a:tailEnd/>
          </a:ln>
        </p:spPr>
        <p:txBody>
          <a:bodyPr/>
          <a:lstStyle/>
          <a:p>
            <a:endParaRPr lang="en-US"/>
          </a:p>
        </p:txBody>
      </p:sp>
      <p:sp>
        <p:nvSpPr>
          <p:cNvPr id="15390" name="Rectangle 30"/>
          <p:cNvSpPr>
            <a:spLocks noChangeArrowheads="1"/>
          </p:cNvSpPr>
          <p:nvPr/>
        </p:nvSpPr>
        <p:spPr bwMode="auto">
          <a:xfrm>
            <a:off x="6794500" y="3468688"/>
            <a:ext cx="496888" cy="287337"/>
          </a:xfrm>
          <a:prstGeom prst="rect">
            <a:avLst/>
          </a:prstGeom>
          <a:noFill/>
          <a:ln w="9525">
            <a:noFill/>
            <a:miter lim="800000"/>
            <a:headEnd/>
            <a:tailEnd/>
          </a:ln>
        </p:spPr>
        <p:txBody>
          <a:bodyPr/>
          <a:lstStyle/>
          <a:p>
            <a:endParaRPr lang="en-US"/>
          </a:p>
        </p:txBody>
      </p:sp>
      <p:sp>
        <p:nvSpPr>
          <p:cNvPr id="15391" name="Rectangle 31"/>
          <p:cNvSpPr>
            <a:spLocks noChangeArrowheads="1"/>
          </p:cNvSpPr>
          <p:nvPr/>
        </p:nvSpPr>
        <p:spPr bwMode="auto">
          <a:xfrm>
            <a:off x="6880225"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W11</a:t>
            </a:r>
            <a:endParaRPr lang="en-US"/>
          </a:p>
        </p:txBody>
      </p:sp>
      <p:sp>
        <p:nvSpPr>
          <p:cNvPr id="15392" name="Rectangle 32"/>
          <p:cNvSpPr>
            <a:spLocks noChangeArrowheads="1"/>
          </p:cNvSpPr>
          <p:nvPr/>
        </p:nvSpPr>
        <p:spPr bwMode="auto">
          <a:xfrm>
            <a:off x="3870325" y="2827338"/>
            <a:ext cx="430213" cy="357187"/>
          </a:xfrm>
          <a:prstGeom prst="rect">
            <a:avLst/>
          </a:prstGeom>
          <a:noFill/>
          <a:ln w="9525">
            <a:solidFill>
              <a:srgbClr val="000000"/>
            </a:solidFill>
            <a:miter lim="800000"/>
            <a:headEnd/>
            <a:tailEnd/>
          </a:ln>
        </p:spPr>
        <p:txBody>
          <a:bodyPr/>
          <a:lstStyle/>
          <a:p>
            <a:endParaRPr lang="en-US"/>
          </a:p>
        </p:txBody>
      </p:sp>
      <p:sp>
        <p:nvSpPr>
          <p:cNvPr id="15393" name="Rectangle 33"/>
          <p:cNvSpPr>
            <a:spLocks noChangeArrowheads="1"/>
          </p:cNvSpPr>
          <p:nvPr/>
        </p:nvSpPr>
        <p:spPr bwMode="auto">
          <a:xfrm>
            <a:off x="3870325" y="2827338"/>
            <a:ext cx="414338" cy="287337"/>
          </a:xfrm>
          <a:prstGeom prst="rect">
            <a:avLst/>
          </a:prstGeom>
          <a:noFill/>
          <a:ln w="9525">
            <a:noFill/>
            <a:miter lim="800000"/>
            <a:headEnd/>
            <a:tailEnd/>
          </a:ln>
        </p:spPr>
        <p:txBody>
          <a:bodyPr/>
          <a:lstStyle/>
          <a:p>
            <a:endParaRPr lang="en-US"/>
          </a:p>
        </p:txBody>
      </p:sp>
      <p:sp>
        <p:nvSpPr>
          <p:cNvPr id="15394" name="Rectangle 34"/>
          <p:cNvSpPr>
            <a:spLocks noChangeArrowheads="1"/>
          </p:cNvSpPr>
          <p:nvPr/>
        </p:nvSpPr>
        <p:spPr bwMode="auto">
          <a:xfrm>
            <a:off x="3957638" y="288131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W6</a:t>
            </a:r>
            <a:endParaRPr lang="en-US"/>
          </a:p>
        </p:txBody>
      </p:sp>
      <p:sp>
        <p:nvSpPr>
          <p:cNvPr id="15395" name="Rectangle 35"/>
          <p:cNvSpPr>
            <a:spLocks noChangeArrowheads="1"/>
          </p:cNvSpPr>
          <p:nvPr/>
        </p:nvSpPr>
        <p:spPr bwMode="auto">
          <a:xfrm>
            <a:off x="4513263" y="2257425"/>
            <a:ext cx="428625" cy="357188"/>
          </a:xfrm>
          <a:prstGeom prst="rect">
            <a:avLst/>
          </a:prstGeom>
          <a:noFill/>
          <a:ln w="9525">
            <a:solidFill>
              <a:srgbClr val="000000"/>
            </a:solidFill>
            <a:miter lim="800000"/>
            <a:headEnd/>
            <a:tailEnd/>
          </a:ln>
        </p:spPr>
        <p:txBody>
          <a:bodyPr/>
          <a:lstStyle/>
          <a:p>
            <a:endParaRPr lang="en-US"/>
          </a:p>
        </p:txBody>
      </p:sp>
      <p:sp>
        <p:nvSpPr>
          <p:cNvPr id="15396" name="Rectangle 36"/>
          <p:cNvSpPr>
            <a:spLocks noChangeArrowheads="1"/>
          </p:cNvSpPr>
          <p:nvPr/>
        </p:nvSpPr>
        <p:spPr bwMode="auto">
          <a:xfrm>
            <a:off x="4513263" y="2257425"/>
            <a:ext cx="414337" cy="285750"/>
          </a:xfrm>
          <a:prstGeom prst="rect">
            <a:avLst/>
          </a:prstGeom>
          <a:noFill/>
          <a:ln w="9525">
            <a:noFill/>
            <a:miter lim="800000"/>
            <a:headEnd/>
            <a:tailEnd/>
          </a:ln>
        </p:spPr>
        <p:txBody>
          <a:bodyPr/>
          <a:lstStyle/>
          <a:p>
            <a:endParaRPr lang="en-US"/>
          </a:p>
        </p:txBody>
      </p:sp>
      <p:sp>
        <p:nvSpPr>
          <p:cNvPr id="15397" name="Rectangle 37"/>
          <p:cNvSpPr>
            <a:spLocks noChangeArrowheads="1"/>
          </p:cNvSpPr>
          <p:nvPr/>
        </p:nvSpPr>
        <p:spPr bwMode="auto">
          <a:xfrm>
            <a:off x="4598988" y="2311400"/>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W7</a:t>
            </a:r>
            <a:endParaRPr lang="en-US"/>
          </a:p>
        </p:txBody>
      </p:sp>
      <p:sp>
        <p:nvSpPr>
          <p:cNvPr id="15398" name="Rectangle 38"/>
          <p:cNvSpPr>
            <a:spLocks noChangeArrowheads="1"/>
          </p:cNvSpPr>
          <p:nvPr/>
        </p:nvSpPr>
        <p:spPr bwMode="auto">
          <a:xfrm>
            <a:off x="4940300" y="2898775"/>
            <a:ext cx="428625" cy="357188"/>
          </a:xfrm>
          <a:prstGeom prst="rect">
            <a:avLst/>
          </a:prstGeom>
          <a:noFill/>
          <a:ln w="9525">
            <a:solidFill>
              <a:srgbClr val="000000"/>
            </a:solidFill>
            <a:miter lim="800000"/>
            <a:headEnd/>
            <a:tailEnd/>
          </a:ln>
        </p:spPr>
        <p:txBody>
          <a:bodyPr/>
          <a:lstStyle/>
          <a:p>
            <a:endParaRPr lang="en-US"/>
          </a:p>
        </p:txBody>
      </p:sp>
      <p:sp>
        <p:nvSpPr>
          <p:cNvPr id="15399" name="Rectangle 39"/>
          <p:cNvSpPr>
            <a:spLocks noChangeArrowheads="1"/>
          </p:cNvSpPr>
          <p:nvPr/>
        </p:nvSpPr>
        <p:spPr bwMode="auto">
          <a:xfrm>
            <a:off x="4940300" y="2898775"/>
            <a:ext cx="414338" cy="285750"/>
          </a:xfrm>
          <a:prstGeom prst="rect">
            <a:avLst/>
          </a:prstGeom>
          <a:noFill/>
          <a:ln w="9525">
            <a:noFill/>
            <a:miter lim="800000"/>
            <a:headEnd/>
            <a:tailEnd/>
          </a:ln>
        </p:spPr>
        <p:txBody>
          <a:bodyPr/>
          <a:lstStyle/>
          <a:p>
            <a:endParaRPr lang="en-US"/>
          </a:p>
        </p:txBody>
      </p:sp>
      <p:sp>
        <p:nvSpPr>
          <p:cNvPr id="15400" name="Rectangle 40"/>
          <p:cNvSpPr>
            <a:spLocks noChangeArrowheads="1"/>
          </p:cNvSpPr>
          <p:nvPr/>
        </p:nvSpPr>
        <p:spPr bwMode="auto">
          <a:xfrm>
            <a:off x="5026025" y="2952750"/>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W8</a:t>
            </a:r>
            <a:endParaRPr lang="en-US"/>
          </a:p>
        </p:txBody>
      </p:sp>
      <p:sp>
        <p:nvSpPr>
          <p:cNvPr id="15401" name="Rectangle 41"/>
          <p:cNvSpPr>
            <a:spLocks noChangeArrowheads="1"/>
          </p:cNvSpPr>
          <p:nvPr/>
        </p:nvSpPr>
        <p:spPr bwMode="auto">
          <a:xfrm>
            <a:off x="3586163" y="4038600"/>
            <a:ext cx="428625" cy="358775"/>
          </a:xfrm>
          <a:prstGeom prst="rect">
            <a:avLst/>
          </a:prstGeom>
          <a:noFill/>
          <a:ln w="9525">
            <a:solidFill>
              <a:srgbClr val="000000"/>
            </a:solidFill>
            <a:miter lim="800000"/>
            <a:headEnd/>
            <a:tailEnd/>
          </a:ln>
        </p:spPr>
        <p:txBody>
          <a:bodyPr/>
          <a:lstStyle/>
          <a:p>
            <a:endParaRPr lang="en-US"/>
          </a:p>
        </p:txBody>
      </p:sp>
      <p:sp>
        <p:nvSpPr>
          <p:cNvPr id="15402" name="Rectangle 42"/>
          <p:cNvSpPr>
            <a:spLocks noChangeArrowheads="1"/>
          </p:cNvSpPr>
          <p:nvPr/>
        </p:nvSpPr>
        <p:spPr bwMode="auto">
          <a:xfrm>
            <a:off x="3586163" y="4038600"/>
            <a:ext cx="414337" cy="287338"/>
          </a:xfrm>
          <a:prstGeom prst="rect">
            <a:avLst/>
          </a:prstGeom>
          <a:noFill/>
          <a:ln w="9525">
            <a:noFill/>
            <a:miter lim="800000"/>
            <a:headEnd/>
            <a:tailEnd/>
          </a:ln>
        </p:spPr>
        <p:txBody>
          <a:bodyPr/>
          <a:lstStyle/>
          <a:p>
            <a:endParaRPr lang="en-US"/>
          </a:p>
        </p:txBody>
      </p:sp>
      <p:sp>
        <p:nvSpPr>
          <p:cNvPr id="15403" name="Rectangle 43"/>
          <p:cNvSpPr>
            <a:spLocks noChangeArrowheads="1"/>
          </p:cNvSpPr>
          <p:nvPr/>
        </p:nvSpPr>
        <p:spPr bwMode="auto">
          <a:xfrm>
            <a:off x="3671888" y="4092575"/>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W3</a:t>
            </a:r>
            <a:endParaRPr lang="en-US"/>
          </a:p>
        </p:txBody>
      </p:sp>
      <p:sp>
        <p:nvSpPr>
          <p:cNvPr id="15404" name="Rectangle 44"/>
          <p:cNvSpPr>
            <a:spLocks noChangeArrowheads="1"/>
          </p:cNvSpPr>
          <p:nvPr/>
        </p:nvSpPr>
        <p:spPr bwMode="auto">
          <a:xfrm>
            <a:off x="4370388" y="4538663"/>
            <a:ext cx="428625" cy="357187"/>
          </a:xfrm>
          <a:prstGeom prst="rect">
            <a:avLst/>
          </a:prstGeom>
          <a:noFill/>
          <a:ln w="9525">
            <a:solidFill>
              <a:srgbClr val="000000"/>
            </a:solidFill>
            <a:miter lim="800000"/>
            <a:headEnd/>
            <a:tailEnd/>
          </a:ln>
        </p:spPr>
        <p:txBody>
          <a:bodyPr/>
          <a:lstStyle/>
          <a:p>
            <a:endParaRPr lang="en-US"/>
          </a:p>
        </p:txBody>
      </p:sp>
      <p:sp>
        <p:nvSpPr>
          <p:cNvPr id="15405" name="Rectangle 45"/>
          <p:cNvSpPr>
            <a:spLocks noChangeArrowheads="1"/>
          </p:cNvSpPr>
          <p:nvPr/>
        </p:nvSpPr>
        <p:spPr bwMode="auto">
          <a:xfrm>
            <a:off x="4370388" y="4538663"/>
            <a:ext cx="414337" cy="285750"/>
          </a:xfrm>
          <a:prstGeom prst="rect">
            <a:avLst/>
          </a:prstGeom>
          <a:noFill/>
          <a:ln w="9525">
            <a:noFill/>
            <a:miter lim="800000"/>
            <a:headEnd/>
            <a:tailEnd/>
          </a:ln>
        </p:spPr>
        <p:txBody>
          <a:bodyPr/>
          <a:lstStyle/>
          <a:p>
            <a:endParaRPr lang="en-US"/>
          </a:p>
        </p:txBody>
      </p:sp>
      <p:sp>
        <p:nvSpPr>
          <p:cNvPr id="15406" name="Rectangle 46"/>
          <p:cNvSpPr>
            <a:spLocks noChangeArrowheads="1"/>
          </p:cNvSpPr>
          <p:nvPr/>
        </p:nvSpPr>
        <p:spPr bwMode="auto">
          <a:xfrm>
            <a:off x="4456113" y="4592638"/>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W4</a:t>
            </a:r>
            <a:endParaRPr lang="en-US"/>
          </a:p>
        </p:txBody>
      </p:sp>
      <p:sp>
        <p:nvSpPr>
          <p:cNvPr id="15407" name="Rectangle 47"/>
          <p:cNvSpPr>
            <a:spLocks noChangeArrowheads="1"/>
          </p:cNvSpPr>
          <p:nvPr/>
        </p:nvSpPr>
        <p:spPr bwMode="auto">
          <a:xfrm>
            <a:off x="5083175" y="4038600"/>
            <a:ext cx="428625" cy="358775"/>
          </a:xfrm>
          <a:prstGeom prst="rect">
            <a:avLst/>
          </a:prstGeom>
          <a:noFill/>
          <a:ln w="9525">
            <a:solidFill>
              <a:srgbClr val="000000"/>
            </a:solidFill>
            <a:miter lim="800000"/>
            <a:headEnd/>
            <a:tailEnd/>
          </a:ln>
        </p:spPr>
        <p:txBody>
          <a:bodyPr/>
          <a:lstStyle/>
          <a:p>
            <a:endParaRPr lang="en-US"/>
          </a:p>
        </p:txBody>
      </p:sp>
      <p:sp>
        <p:nvSpPr>
          <p:cNvPr id="15408" name="Rectangle 48"/>
          <p:cNvSpPr>
            <a:spLocks noChangeArrowheads="1"/>
          </p:cNvSpPr>
          <p:nvPr/>
        </p:nvSpPr>
        <p:spPr bwMode="auto">
          <a:xfrm>
            <a:off x="5083175" y="4038600"/>
            <a:ext cx="414338" cy="287338"/>
          </a:xfrm>
          <a:prstGeom prst="rect">
            <a:avLst/>
          </a:prstGeom>
          <a:noFill/>
          <a:ln w="9525">
            <a:noFill/>
            <a:miter lim="800000"/>
            <a:headEnd/>
            <a:tailEnd/>
          </a:ln>
        </p:spPr>
        <p:txBody>
          <a:bodyPr/>
          <a:lstStyle/>
          <a:p>
            <a:endParaRPr lang="en-US"/>
          </a:p>
        </p:txBody>
      </p:sp>
      <p:sp>
        <p:nvSpPr>
          <p:cNvPr id="15409" name="Rectangle 49"/>
          <p:cNvSpPr>
            <a:spLocks noChangeArrowheads="1"/>
          </p:cNvSpPr>
          <p:nvPr/>
        </p:nvSpPr>
        <p:spPr bwMode="auto">
          <a:xfrm>
            <a:off x="5168900" y="409257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W5</a:t>
            </a:r>
            <a:endParaRPr lang="en-US"/>
          </a:p>
        </p:txBody>
      </p:sp>
      <p:sp>
        <p:nvSpPr>
          <p:cNvPr id="15410" name="Rectangle 50"/>
          <p:cNvSpPr>
            <a:spLocks noChangeArrowheads="1"/>
          </p:cNvSpPr>
          <p:nvPr/>
        </p:nvSpPr>
        <p:spPr bwMode="auto">
          <a:xfrm>
            <a:off x="2089150" y="3468688"/>
            <a:ext cx="285750" cy="287337"/>
          </a:xfrm>
          <a:prstGeom prst="rect">
            <a:avLst/>
          </a:prstGeom>
          <a:noFill/>
          <a:ln w="9525">
            <a:solidFill>
              <a:srgbClr val="000000"/>
            </a:solidFill>
            <a:miter lim="800000"/>
            <a:headEnd/>
            <a:tailEnd/>
          </a:ln>
        </p:spPr>
        <p:txBody>
          <a:bodyPr/>
          <a:lstStyle/>
          <a:p>
            <a:endParaRPr lang="en-US"/>
          </a:p>
        </p:txBody>
      </p:sp>
      <p:sp>
        <p:nvSpPr>
          <p:cNvPr id="15411" name="Rectangle 51"/>
          <p:cNvSpPr>
            <a:spLocks noChangeArrowheads="1"/>
          </p:cNvSpPr>
          <p:nvPr/>
        </p:nvSpPr>
        <p:spPr bwMode="auto">
          <a:xfrm>
            <a:off x="3157538" y="3575050"/>
            <a:ext cx="3636962" cy="71438"/>
          </a:xfrm>
          <a:prstGeom prst="rect">
            <a:avLst/>
          </a:prstGeom>
          <a:solidFill>
            <a:srgbClr val="000000"/>
          </a:solidFill>
          <a:ln w="9525">
            <a:noFill/>
            <a:miter lim="800000"/>
            <a:headEnd/>
            <a:tailEnd/>
          </a:ln>
        </p:spPr>
        <p:txBody>
          <a:bodyPr/>
          <a:lstStyle/>
          <a:p>
            <a:endParaRPr lang="en-US"/>
          </a:p>
        </p:txBody>
      </p:sp>
      <p:sp>
        <p:nvSpPr>
          <p:cNvPr id="15412" name="Rectangle 52"/>
          <p:cNvSpPr>
            <a:spLocks noChangeArrowheads="1"/>
          </p:cNvSpPr>
          <p:nvPr/>
        </p:nvSpPr>
        <p:spPr bwMode="auto">
          <a:xfrm>
            <a:off x="4084638" y="3325813"/>
            <a:ext cx="1398587" cy="287337"/>
          </a:xfrm>
          <a:prstGeom prst="rect">
            <a:avLst/>
          </a:prstGeom>
          <a:noFill/>
          <a:ln w="9525">
            <a:noFill/>
            <a:miter lim="800000"/>
            <a:headEnd/>
            <a:tailEnd/>
          </a:ln>
        </p:spPr>
        <p:txBody>
          <a:bodyPr/>
          <a:lstStyle/>
          <a:p>
            <a:endParaRPr lang="en-US"/>
          </a:p>
        </p:txBody>
      </p:sp>
      <p:sp>
        <p:nvSpPr>
          <p:cNvPr id="15413" name="Rectangle 53"/>
          <p:cNvSpPr>
            <a:spLocks noChangeArrowheads="1"/>
          </p:cNvSpPr>
          <p:nvPr/>
        </p:nvSpPr>
        <p:spPr bwMode="auto">
          <a:xfrm>
            <a:off x="4170363" y="3379788"/>
            <a:ext cx="1379537"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Internet Backbone</a:t>
            </a:r>
            <a:endParaRPr lang="en-US"/>
          </a:p>
        </p:txBody>
      </p:sp>
      <p:sp>
        <p:nvSpPr>
          <p:cNvPr id="15414" name="Line 54"/>
          <p:cNvSpPr>
            <a:spLocks noChangeShapeType="1"/>
          </p:cNvSpPr>
          <p:nvPr/>
        </p:nvSpPr>
        <p:spPr bwMode="auto">
          <a:xfrm>
            <a:off x="2373313" y="3611563"/>
            <a:ext cx="285750" cy="1587"/>
          </a:xfrm>
          <a:prstGeom prst="line">
            <a:avLst/>
          </a:prstGeom>
          <a:noFill/>
          <a:ln w="9525">
            <a:solidFill>
              <a:srgbClr val="000000"/>
            </a:solidFill>
            <a:round/>
            <a:headEnd/>
            <a:tailEnd/>
          </a:ln>
        </p:spPr>
        <p:txBody>
          <a:bodyPr/>
          <a:lstStyle/>
          <a:p>
            <a:endParaRPr lang="en-US"/>
          </a:p>
        </p:txBody>
      </p:sp>
      <p:sp>
        <p:nvSpPr>
          <p:cNvPr id="15415" name="Line 55"/>
          <p:cNvSpPr>
            <a:spLocks noChangeShapeType="1"/>
          </p:cNvSpPr>
          <p:nvPr/>
        </p:nvSpPr>
        <p:spPr bwMode="auto">
          <a:xfrm>
            <a:off x="3514725" y="3611563"/>
            <a:ext cx="214313" cy="427037"/>
          </a:xfrm>
          <a:prstGeom prst="line">
            <a:avLst/>
          </a:prstGeom>
          <a:noFill/>
          <a:ln w="9525">
            <a:solidFill>
              <a:srgbClr val="000000"/>
            </a:solidFill>
            <a:round/>
            <a:headEnd/>
            <a:tailEnd/>
          </a:ln>
        </p:spPr>
        <p:txBody>
          <a:bodyPr/>
          <a:lstStyle/>
          <a:p>
            <a:endParaRPr lang="en-US"/>
          </a:p>
        </p:txBody>
      </p:sp>
      <p:sp>
        <p:nvSpPr>
          <p:cNvPr id="15416" name="Line 56"/>
          <p:cNvSpPr>
            <a:spLocks noChangeShapeType="1"/>
          </p:cNvSpPr>
          <p:nvPr/>
        </p:nvSpPr>
        <p:spPr bwMode="auto">
          <a:xfrm>
            <a:off x="4013200" y="4181475"/>
            <a:ext cx="1069975" cy="1588"/>
          </a:xfrm>
          <a:prstGeom prst="line">
            <a:avLst/>
          </a:prstGeom>
          <a:noFill/>
          <a:ln w="9525">
            <a:solidFill>
              <a:srgbClr val="000000"/>
            </a:solidFill>
            <a:round/>
            <a:headEnd/>
            <a:tailEnd/>
          </a:ln>
        </p:spPr>
        <p:txBody>
          <a:bodyPr/>
          <a:lstStyle/>
          <a:p>
            <a:endParaRPr lang="en-US"/>
          </a:p>
        </p:txBody>
      </p:sp>
      <p:sp>
        <p:nvSpPr>
          <p:cNvPr id="15417" name="Line 57"/>
          <p:cNvSpPr>
            <a:spLocks noChangeShapeType="1"/>
          </p:cNvSpPr>
          <p:nvPr/>
        </p:nvSpPr>
        <p:spPr bwMode="auto">
          <a:xfrm>
            <a:off x="4013200" y="4395788"/>
            <a:ext cx="285750" cy="142875"/>
          </a:xfrm>
          <a:prstGeom prst="line">
            <a:avLst/>
          </a:prstGeom>
          <a:noFill/>
          <a:ln w="9525">
            <a:solidFill>
              <a:srgbClr val="000000"/>
            </a:solidFill>
            <a:round/>
            <a:headEnd/>
            <a:tailEnd/>
          </a:ln>
        </p:spPr>
        <p:txBody>
          <a:bodyPr/>
          <a:lstStyle/>
          <a:p>
            <a:endParaRPr lang="en-US"/>
          </a:p>
        </p:txBody>
      </p:sp>
      <p:sp>
        <p:nvSpPr>
          <p:cNvPr id="15418" name="Line 58"/>
          <p:cNvSpPr>
            <a:spLocks noChangeShapeType="1"/>
          </p:cNvSpPr>
          <p:nvPr/>
        </p:nvSpPr>
        <p:spPr bwMode="auto">
          <a:xfrm flipV="1">
            <a:off x="4797425" y="4395788"/>
            <a:ext cx="357188" cy="214312"/>
          </a:xfrm>
          <a:prstGeom prst="line">
            <a:avLst/>
          </a:prstGeom>
          <a:noFill/>
          <a:ln w="9525">
            <a:solidFill>
              <a:srgbClr val="000000"/>
            </a:solidFill>
            <a:round/>
            <a:headEnd/>
            <a:tailEnd/>
          </a:ln>
        </p:spPr>
        <p:txBody>
          <a:bodyPr/>
          <a:lstStyle/>
          <a:p>
            <a:endParaRPr lang="en-US"/>
          </a:p>
        </p:txBody>
      </p:sp>
      <p:sp>
        <p:nvSpPr>
          <p:cNvPr id="15419" name="Line 59"/>
          <p:cNvSpPr>
            <a:spLocks noChangeShapeType="1"/>
          </p:cNvSpPr>
          <p:nvPr/>
        </p:nvSpPr>
        <p:spPr bwMode="auto">
          <a:xfrm flipV="1">
            <a:off x="5438775" y="3611563"/>
            <a:ext cx="357188" cy="427037"/>
          </a:xfrm>
          <a:prstGeom prst="line">
            <a:avLst/>
          </a:prstGeom>
          <a:noFill/>
          <a:ln w="9525">
            <a:solidFill>
              <a:srgbClr val="000000"/>
            </a:solidFill>
            <a:round/>
            <a:headEnd/>
            <a:tailEnd/>
          </a:ln>
        </p:spPr>
        <p:txBody>
          <a:bodyPr/>
          <a:lstStyle/>
          <a:p>
            <a:endParaRPr lang="en-US"/>
          </a:p>
        </p:txBody>
      </p:sp>
      <p:sp>
        <p:nvSpPr>
          <p:cNvPr id="15420" name="Line 60"/>
          <p:cNvSpPr>
            <a:spLocks noChangeShapeType="1"/>
          </p:cNvSpPr>
          <p:nvPr/>
        </p:nvSpPr>
        <p:spPr bwMode="auto">
          <a:xfrm flipH="1">
            <a:off x="3798888" y="3182938"/>
            <a:ext cx="214312" cy="428625"/>
          </a:xfrm>
          <a:prstGeom prst="line">
            <a:avLst/>
          </a:prstGeom>
          <a:noFill/>
          <a:ln w="9525">
            <a:solidFill>
              <a:srgbClr val="000000"/>
            </a:solidFill>
            <a:round/>
            <a:headEnd/>
            <a:tailEnd/>
          </a:ln>
        </p:spPr>
        <p:txBody>
          <a:bodyPr/>
          <a:lstStyle/>
          <a:p>
            <a:endParaRPr lang="en-US"/>
          </a:p>
        </p:txBody>
      </p:sp>
      <p:sp>
        <p:nvSpPr>
          <p:cNvPr id="15421" name="Line 61"/>
          <p:cNvSpPr>
            <a:spLocks noChangeShapeType="1"/>
          </p:cNvSpPr>
          <p:nvPr/>
        </p:nvSpPr>
        <p:spPr bwMode="auto">
          <a:xfrm>
            <a:off x="5367338" y="3113088"/>
            <a:ext cx="428625" cy="498475"/>
          </a:xfrm>
          <a:prstGeom prst="line">
            <a:avLst/>
          </a:prstGeom>
          <a:noFill/>
          <a:ln w="9525">
            <a:solidFill>
              <a:srgbClr val="000000"/>
            </a:solidFill>
            <a:round/>
            <a:headEnd/>
            <a:tailEnd/>
          </a:ln>
        </p:spPr>
        <p:txBody>
          <a:bodyPr/>
          <a:lstStyle/>
          <a:p>
            <a:endParaRPr lang="en-US"/>
          </a:p>
        </p:txBody>
      </p:sp>
      <p:sp>
        <p:nvSpPr>
          <p:cNvPr id="15422" name="Line 62"/>
          <p:cNvSpPr>
            <a:spLocks noChangeShapeType="1"/>
          </p:cNvSpPr>
          <p:nvPr/>
        </p:nvSpPr>
        <p:spPr bwMode="auto">
          <a:xfrm>
            <a:off x="4298950" y="3041650"/>
            <a:ext cx="641350" cy="1588"/>
          </a:xfrm>
          <a:prstGeom prst="line">
            <a:avLst/>
          </a:prstGeom>
          <a:noFill/>
          <a:ln w="9525">
            <a:solidFill>
              <a:srgbClr val="000000"/>
            </a:solidFill>
            <a:round/>
            <a:headEnd/>
            <a:tailEnd/>
          </a:ln>
        </p:spPr>
        <p:txBody>
          <a:bodyPr/>
          <a:lstStyle/>
          <a:p>
            <a:endParaRPr lang="en-US"/>
          </a:p>
        </p:txBody>
      </p:sp>
      <p:sp>
        <p:nvSpPr>
          <p:cNvPr id="15423" name="Line 63"/>
          <p:cNvSpPr>
            <a:spLocks noChangeShapeType="1"/>
          </p:cNvSpPr>
          <p:nvPr/>
        </p:nvSpPr>
        <p:spPr bwMode="auto">
          <a:xfrm flipV="1">
            <a:off x="4084638" y="2470150"/>
            <a:ext cx="357187" cy="357188"/>
          </a:xfrm>
          <a:prstGeom prst="line">
            <a:avLst/>
          </a:prstGeom>
          <a:noFill/>
          <a:ln w="9525">
            <a:solidFill>
              <a:srgbClr val="000000"/>
            </a:solidFill>
            <a:round/>
            <a:headEnd/>
            <a:tailEnd/>
          </a:ln>
        </p:spPr>
        <p:txBody>
          <a:bodyPr/>
          <a:lstStyle/>
          <a:p>
            <a:endParaRPr lang="en-US"/>
          </a:p>
        </p:txBody>
      </p:sp>
      <p:sp>
        <p:nvSpPr>
          <p:cNvPr id="15424" name="Line 64"/>
          <p:cNvSpPr>
            <a:spLocks noChangeShapeType="1"/>
          </p:cNvSpPr>
          <p:nvPr/>
        </p:nvSpPr>
        <p:spPr bwMode="auto">
          <a:xfrm>
            <a:off x="4940300" y="2470150"/>
            <a:ext cx="214313" cy="428625"/>
          </a:xfrm>
          <a:prstGeom prst="line">
            <a:avLst/>
          </a:prstGeom>
          <a:noFill/>
          <a:ln w="9525">
            <a:solidFill>
              <a:srgbClr val="000000"/>
            </a:solidFill>
            <a:round/>
            <a:headEnd/>
            <a:tailEnd/>
          </a:ln>
        </p:spPr>
        <p:txBody>
          <a:bodyPr/>
          <a:lstStyle/>
          <a:p>
            <a:endParaRPr lang="en-US"/>
          </a:p>
        </p:txBody>
      </p:sp>
      <p:sp>
        <p:nvSpPr>
          <p:cNvPr id="15425" name="Line 65"/>
          <p:cNvSpPr>
            <a:spLocks noChangeShapeType="1"/>
          </p:cNvSpPr>
          <p:nvPr/>
        </p:nvSpPr>
        <p:spPr bwMode="auto">
          <a:xfrm>
            <a:off x="7221538" y="3611563"/>
            <a:ext cx="357187" cy="1587"/>
          </a:xfrm>
          <a:prstGeom prst="line">
            <a:avLst/>
          </a:prstGeom>
          <a:noFill/>
          <a:ln w="9525">
            <a:solidFill>
              <a:srgbClr val="000000"/>
            </a:solidFill>
            <a:round/>
            <a:headEnd/>
            <a:tailEnd/>
          </a:ln>
        </p:spPr>
        <p:txBody>
          <a:bodyPr/>
          <a:lstStyle/>
          <a:p>
            <a:endParaRPr lang="en-US"/>
          </a:p>
        </p:txBody>
      </p:sp>
      <p:sp>
        <p:nvSpPr>
          <p:cNvPr id="15426" name="Line 66"/>
          <p:cNvSpPr>
            <a:spLocks noChangeShapeType="1"/>
          </p:cNvSpPr>
          <p:nvPr/>
        </p:nvSpPr>
        <p:spPr bwMode="auto">
          <a:xfrm>
            <a:off x="4725988" y="4894263"/>
            <a:ext cx="142875" cy="569912"/>
          </a:xfrm>
          <a:prstGeom prst="line">
            <a:avLst/>
          </a:prstGeom>
          <a:noFill/>
          <a:ln w="9525">
            <a:solidFill>
              <a:srgbClr val="000000"/>
            </a:solidFill>
            <a:round/>
            <a:headEnd/>
            <a:tailEnd/>
          </a:ln>
        </p:spPr>
        <p:txBody>
          <a:bodyPr/>
          <a:lstStyle/>
          <a:p>
            <a:endParaRPr lang="en-US"/>
          </a:p>
        </p:txBody>
      </p:sp>
      <p:sp>
        <p:nvSpPr>
          <p:cNvPr id="15427" name="Line 67"/>
          <p:cNvSpPr>
            <a:spLocks noChangeShapeType="1"/>
          </p:cNvSpPr>
          <p:nvPr/>
        </p:nvSpPr>
        <p:spPr bwMode="auto">
          <a:xfrm>
            <a:off x="4725988" y="1687513"/>
            <a:ext cx="1587" cy="569912"/>
          </a:xfrm>
          <a:prstGeom prst="line">
            <a:avLst/>
          </a:prstGeom>
          <a:noFill/>
          <a:ln w="9525">
            <a:solidFill>
              <a:srgbClr val="000000"/>
            </a:solidFill>
            <a:round/>
            <a:headEnd/>
            <a:tailEnd/>
          </a:ln>
        </p:spPr>
        <p:txBody>
          <a:bodyPr/>
          <a:lstStyle/>
          <a:p>
            <a:endParaRPr lang="en-US"/>
          </a:p>
        </p:txBody>
      </p:sp>
      <p:sp>
        <p:nvSpPr>
          <p:cNvPr id="15428" name="Rectangle 68"/>
          <p:cNvSpPr>
            <a:spLocks noChangeArrowheads="1"/>
          </p:cNvSpPr>
          <p:nvPr/>
        </p:nvSpPr>
        <p:spPr bwMode="auto">
          <a:xfrm>
            <a:off x="914400" y="10668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01001</a:t>
            </a:r>
          </a:p>
        </p:txBody>
      </p:sp>
      <p:sp>
        <p:nvSpPr>
          <p:cNvPr id="15429" name="Rectangle 69"/>
          <p:cNvSpPr>
            <a:spLocks noChangeArrowheads="1"/>
          </p:cNvSpPr>
          <p:nvPr/>
        </p:nvSpPr>
        <p:spPr bwMode="auto">
          <a:xfrm>
            <a:off x="914400" y="13716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11001</a:t>
            </a:r>
          </a:p>
        </p:txBody>
      </p:sp>
      <p:sp>
        <p:nvSpPr>
          <p:cNvPr id="15430" name="Rectangle 70"/>
          <p:cNvSpPr>
            <a:spLocks noChangeArrowheads="1"/>
          </p:cNvSpPr>
          <p:nvPr/>
        </p:nvSpPr>
        <p:spPr bwMode="auto">
          <a:xfrm>
            <a:off x="914400" y="19812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11110</a:t>
            </a:r>
          </a:p>
        </p:txBody>
      </p:sp>
      <p:sp>
        <p:nvSpPr>
          <p:cNvPr id="15431" name="Rectangle 71"/>
          <p:cNvSpPr>
            <a:spLocks noChangeArrowheads="1"/>
          </p:cNvSpPr>
          <p:nvPr/>
        </p:nvSpPr>
        <p:spPr bwMode="auto">
          <a:xfrm>
            <a:off x="914400" y="16764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01011</a:t>
            </a:r>
          </a:p>
        </p:txBody>
      </p:sp>
      <p:sp>
        <p:nvSpPr>
          <p:cNvPr id="15432" name="Text Box 72"/>
          <p:cNvSpPr txBox="1">
            <a:spLocks noChangeArrowheads="1"/>
          </p:cNvSpPr>
          <p:nvPr/>
        </p:nvSpPr>
        <p:spPr bwMode="auto">
          <a:xfrm>
            <a:off x="228600" y="304800"/>
            <a:ext cx="3236913" cy="822325"/>
          </a:xfrm>
          <a:prstGeom prst="rect">
            <a:avLst/>
          </a:prstGeom>
          <a:noFill/>
          <a:ln w="9525">
            <a:noFill/>
            <a:miter lim="800000"/>
            <a:headEnd/>
            <a:tailEnd/>
          </a:ln>
        </p:spPr>
        <p:txBody>
          <a:bodyPr wrap="none">
            <a:spAutoFit/>
          </a:bodyPr>
          <a:lstStyle/>
          <a:p>
            <a:pPr eaLnBrk="1" hangingPunct="1"/>
            <a:r>
              <a:rPr lang="en-US"/>
              <a:t>E-mail from Company A</a:t>
            </a:r>
          </a:p>
          <a:p>
            <a:pPr eaLnBrk="1" hangingPunct="1"/>
            <a:r>
              <a:rPr lang="en-US"/>
              <a:t>to Company 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76363" y="3254375"/>
            <a:ext cx="855662" cy="714375"/>
          </a:xfrm>
          <a:prstGeom prst="rect">
            <a:avLst/>
          </a:prstGeom>
          <a:noFill/>
          <a:ln w="9525">
            <a:solidFill>
              <a:srgbClr val="000000"/>
            </a:solidFill>
            <a:miter lim="800000"/>
            <a:headEnd/>
            <a:tailEnd/>
          </a:ln>
        </p:spPr>
        <p:txBody>
          <a:bodyPr/>
          <a:lstStyle/>
          <a:p>
            <a:endParaRPr lang="en-US"/>
          </a:p>
        </p:txBody>
      </p:sp>
      <p:sp>
        <p:nvSpPr>
          <p:cNvPr id="16387" name="Rectangle 3"/>
          <p:cNvSpPr>
            <a:spLocks noChangeArrowheads="1"/>
          </p:cNvSpPr>
          <p:nvPr/>
        </p:nvSpPr>
        <p:spPr bwMode="auto">
          <a:xfrm>
            <a:off x="1233488" y="2970213"/>
            <a:ext cx="1096962" cy="315912"/>
          </a:xfrm>
          <a:prstGeom prst="rect">
            <a:avLst/>
          </a:prstGeom>
          <a:noFill/>
          <a:ln w="9525">
            <a:noFill/>
            <a:miter lim="800000"/>
            <a:headEnd/>
            <a:tailEnd/>
          </a:ln>
        </p:spPr>
        <p:txBody>
          <a:bodyPr/>
          <a:lstStyle/>
          <a:p>
            <a:endParaRPr lang="en-US"/>
          </a:p>
        </p:txBody>
      </p:sp>
      <p:sp>
        <p:nvSpPr>
          <p:cNvPr id="16388" name="Rectangle 4"/>
          <p:cNvSpPr>
            <a:spLocks noChangeArrowheads="1"/>
          </p:cNvSpPr>
          <p:nvPr/>
        </p:nvSpPr>
        <p:spPr bwMode="auto">
          <a:xfrm>
            <a:off x="1319213"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A</a:t>
            </a:r>
            <a:endParaRPr lang="en-US"/>
          </a:p>
        </p:txBody>
      </p:sp>
      <p:sp>
        <p:nvSpPr>
          <p:cNvPr id="16389" name="Rectangle 5"/>
          <p:cNvSpPr>
            <a:spLocks noChangeArrowheads="1"/>
          </p:cNvSpPr>
          <p:nvPr/>
        </p:nvSpPr>
        <p:spPr bwMode="auto">
          <a:xfrm>
            <a:off x="4298950" y="973138"/>
            <a:ext cx="857250" cy="714375"/>
          </a:xfrm>
          <a:prstGeom prst="rect">
            <a:avLst/>
          </a:prstGeom>
          <a:noFill/>
          <a:ln w="9525">
            <a:solidFill>
              <a:srgbClr val="000000"/>
            </a:solidFill>
            <a:miter lim="800000"/>
            <a:headEnd/>
            <a:tailEnd/>
          </a:ln>
        </p:spPr>
        <p:txBody>
          <a:bodyPr/>
          <a:lstStyle/>
          <a:p>
            <a:endParaRPr lang="en-US"/>
          </a:p>
        </p:txBody>
      </p:sp>
      <p:sp>
        <p:nvSpPr>
          <p:cNvPr id="16390" name="Rectangle 6"/>
          <p:cNvSpPr>
            <a:spLocks noChangeArrowheads="1"/>
          </p:cNvSpPr>
          <p:nvPr/>
        </p:nvSpPr>
        <p:spPr bwMode="auto">
          <a:xfrm>
            <a:off x="4156075" y="688975"/>
            <a:ext cx="1087438" cy="315913"/>
          </a:xfrm>
          <a:prstGeom prst="rect">
            <a:avLst/>
          </a:prstGeom>
          <a:noFill/>
          <a:ln w="9525">
            <a:noFill/>
            <a:miter lim="800000"/>
            <a:headEnd/>
            <a:tailEnd/>
          </a:ln>
        </p:spPr>
        <p:txBody>
          <a:bodyPr/>
          <a:lstStyle/>
          <a:p>
            <a:endParaRPr lang="en-US"/>
          </a:p>
        </p:txBody>
      </p:sp>
      <p:sp>
        <p:nvSpPr>
          <p:cNvPr id="16391" name="Rectangle 7"/>
          <p:cNvSpPr>
            <a:spLocks noChangeArrowheads="1"/>
          </p:cNvSpPr>
          <p:nvPr/>
        </p:nvSpPr>
        <p:spPr bwMode="auto">
          <a:xfrm>
            <a:off x="4241800" y="746125"/>
            <a:ext cx="982663" cy="261938"/>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B</a:t>
            </a:r>
            <a:endParaRPr lang="en-US"/>
          </a:p>
        </p:txBody>
      </p:sp>
      <p:sp>
        <p:nvSpPr>
          <p:cNvPr id="16392" name="Rectangle 8"/>
          <p:cNvSpPr>
            <a:spLocks noChangeArrowheads="1"/>
          </p:cNvSpPr>
          <p:nvPr/>
        </p:nvSpPr>
        <p:spPr bwMode="auto">
          <a:xfrm>
            <a:off x="7578725" y="3254375"/>
            <a:ext cx="855663" cy="714375"/>
          </a:xfrm>
          <a:prstGeom prst="rect">
            <a:avLst/>
          </a:prstGeom>
          <a:noFill/>
          <a:ln w="9525">
            <a:solidFill>
              <a:srgbClr val="000000"/>
            </a:solidFill>
            <a:miter lim="800000"/>
            <a:headEnd/>
            <a:tailEnd/>
          </a:ln>
        </p:spPr>
        <p:txBody>
          <a:bodyPr/>
          <a:lstStyle/>
          <a:p>
            <a:endParaRPr lang="en-US"/>
          </a:p>
        </p:txBody>
      </p:sp>
      <p:sp>
        <p:nvSpPr>
          <p:cNvPr id="16393" name="Rectangle 9"/>
          <p:cNvSpPr>
            <a:spLocks noChangeArrowheads="1"/>
          </p:cNvSpPr>
          <p:nvPr/>
        </p:nvSpPr>
        <p:spPr bwMode="auto">
          <a:xfrm>
            <a:off x="7435850" y="2970213"/>
            <a:ext cx="1096963" cy="315912"/>
          </a:xfrm>
          <a:prstGeom prst="rect">
            <a:avLst/>
          </a:prstGeom>
          <a:noFill/>
          <a:ln w="9525">
            <a:noFill/>
            <a:miter lim="800000"/>
            <a:headEnd/>
            <a:tailEnd/>
          </a:ln>
        </p:spPr>
        <p:txBody>
          <a:bodyPr/>
          <a:lstStyle/>
          <a:p>
            <a:endParaRPr lang="en-US"/>
          </a:p>
        </p:txBody>
      </p:sp>
      <p:sp>
        <p:nvSpPr>
          <p:cNvPr id="16394" name="Rectangle 10"/>
          <p:cNvSpPr>
            <a:spLocks noChangeArrowheads="1"/>
          </p:cNvSpPr>
          <p:nvPr/>
        </p:nvSpPr>
        <p:spPr bwMode="auto">
          <a:xfrm>
            <a:off x="7521575"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D</a:t>
            </a:r>
            <a:endParaRPr lang="en-US"/>
          </a:p>
        </p:txBody>
      </p:sp>
      <p:sp>
        <p:nvSpPr>
          <p:cNvPr id="16395" name="Rectangle 11"/>
          <p:cNvSpPr>
            <a:spLocks noChangeArrowheads="1"/>
          </p:cNvSpPr>
          <p:nvPr/>
        </p:nvSpPr>
        <p:spPr bwMode="auto">
          <a:xfrm>
            <a:off x="4441825" y="5464175"/>
            <a:ext cx="855663" cy="714375"/>
          </a:xfrm>
          <a:prstGeom prst="rect">
            <a:avLst/>
          </a:prstGeom>
          <a:noFill/>
          <a:ln w="9525">
            <a:solidFill>
              <a:srgbClr val="000000"/>
            </a:solidFill>
            <a:miter lim="800000"/>
            <a:headEnd/>
            <a:tailEnd/>
          </a:ln>
        </p:spPr>
        <p:txBody>
          <a:bodyPr/>
          <a:lstStyle/>
          <a:p>
            <a:endParaRPr lang="en-US"/>
          </a:p>
        </p:txBody>
      </p:sp>
      <p:sp>
        <p:nvSpPr>
          <p:cNvPr id="16396" name="Rectangle 12"/>
          <p:cNvSpPr>
            <a:spLocks noChangeArrowheads="1"/>
          </p:cNvSpPr>
          <p:nvPr/>
        </p:nvSpPr>
        <p:spPr bwMode="auto">
          <a:xfrm>
            <a:off x="4298950" y="5180013"/>
            <a:ext cx="1087438" cy="315912"/>
          </a:xfrm>
          <a:prstGeom prst="rect">
            <a:avLst/>
          </a:prstGeom>
          <a:noFill/>
          <a:ln w="9525">
            <a:noFill/>
            <a:miter lim="800000"/>
            <a:headEnd/>
            <a:tailEnd/>
          </a:ln>
        </p:spPr>
        <p:txBody>
          <a:bodyPr/>
          <a:lstStyle/>
          <a:p>
            <a:endParaRPr lang="en-US"/>
          </a:p>
        </p:txBody>
      </p:sp>
      <p:sp>
        <p:nvSpPr>
          <p:cNvPr id="16397" name="Rectangle 13"/>
          <p:cNvSpPr>
            <a:spLocks noChangeArrowheads="1"/>
          </p:cNvSpPr>
          <p:nvPr/>
        </p:nvSpPr>
        <p:spPr bwMode="auto">
          <a:xfrm>
            <a:off x="4384675" y="5237163"/>
            <a:ext cx="982663"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C</a:t>
            </a:r>
            <a:endParaRPr lang="en-US"/>
          </a:p>
        </p:txBody>
      </p:sp>
      <p:sp>
        <p:nvSpPr>
          <p:cNvPr id="16398" name="Rectangle 14"/>
          <p:cNvSpPr>
            <a:spLocks noChangeArrowheads="1"/>
          </p:cNvSpPr>
          <p:nvPr/>
        </p:nvSpPr>
        <p:spPr bwMode="auto">
          <a:xfrm>
            <a:off x="1589088" y="3468688"/>
            <a:ext cx="430212" cy="358775"/>
          </a:xfrm>
          <a:prstGeom prst="rect">
            <a:avLst/>
          </a:prstGeom>
          <a:noFill/>
          <a:ln w="9525">
            <a:solidFill>
              <a:srgbClr val="000000"/>
            </a:solidFill>
            <a:miter lim="800000"/>
            <a:headEnd/>
            <a:tailEnd/>
          </a:ln>
        </p:spPr>
        <p:txBody>
          <a:bodyPr/>
          <a:lstStyle/>
          <a:p>
            <a:endParaRPr lang="en-US"/>
          </a:p>
        </p:txBody>
      </p:sp>
      <p:sp>
        <p:nvSpPr>
          <p:cNvPr id="16399" name="Rectangle 15"/>
          <p:cNvSpPr>
            <a:spLocks noChangeArrowheads="1"/>
          </p:cNvSpPr>
          <p:nvPr/>
        </p:nvSpPr>
        <p:spPr bwMode="auto">
          <a:xfrm>
            <a:off x="1589088" y="3468688"/>
            <a:ext cx="414337" cy="287337"/>
          </a:xfrm>
          <a:prstGeom prst="rect">
            <a:avLst/>
          </a:prstGeom>
          <a:noFill/>
          <a:ln w="9525">
            <a:noFill/>
            <a:miter lim="800000"/>
            <a:headEnd/>
            <a:tailEnd/>
          </a:ln>
        </p:spPr>
        <p:txBody>
          <a:bodyPr/>
          <a:lstStyle/>
          <a:p>
            <a:endParaRPr lang="en-US"/>
          </a:p>
        </p:txBody>
      </p:sp>
      <p:sp>
        <p:nvSpPr>
          <p:cNvPr id="16400" name="Rectangle 16"/>
          <p:cNvSpPr>
            <a:spLocks noChangeArrowheads="1"/>
          </p:cNvSpPr>
          <p:nvPr/>
        </p:nvSpPr>
        <p:spPr bwMode="auto">
          <a:xfrm>
            <a:off x="1676400" y="3522663"/>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a:t>
            </a:r>
            <a:endParaRPr lang="en-US"/>
          </a:p>
        </p:txBody>
      </p:sp>
      <p:sp>
        <p:nvSpPr>
          <p:cNvPr id="16401" name="Rectangle 17"/>
          <p:cNvSpPr>
            <a:spLocks noChangeArrowheads="1"/>
          </p:cNvSpPr>
          <p:nvPr/>
        </p:nvSpPr>
        <p:spPr bwMode="auto">
          <a:xfrm>
            <a:off x="4513263" y="1258888"/>
            <a:ext cx="428625" cy="358775"/>
          </a:xfrm>
          <a:prstGeom prst="rect">
            <a:avLst/>
          </a:prstGeom>
          <a:noFill/>
          <a:ln w="9525">
            <a:solidFill>
              <a:srgbClr val="000000"/>
            </a:solidFill>
            <a:miter lim="800000"/>
            <a:headEnd/>
            <a:tailEnd/>
          </a:ln>
        </p:spPr>
        <p:txBody>
          <a:bodyPr/>
          <a:lstStyle/>
          <a:p>
            <a:endParaRPr lang="en-US"/>
          </a:p>
        </p:txBody>
      </p:sp>
      <p:sp>
        <p:nvSpPr>
          <p:cNvPr id="16402" name="Rectangle 18"/>
          <p:cNvSpPr>
            <a:spLocks noChangeArrowheads="1"/>
          </p:cNvSpPr>
          <p:nvPr/>
        </p:nvSpPr>
        <p:spPr bwMode="auto">
          <a:xfrm>
            <a:off x="4513263" y="1258888"/>
            <a:ext cx="414337" cy="287337"/>
          </a:xfrm>
          <a:prstGeom prst="rect">
            <a:avLst/>
          </a:prstGeom>
          <a:noFill/>
          <a:ln w="9525">
            <a:noFill/>
            <a:miter lim="800000"/>
            <a:headEnd/>
            <a:tailEnd/>
          </a:ln>
        </p:spPr>
        <p:txBody>
          <a:bodyPr/>
          <a:lstStyle/>
          <a:p>
            <a:endParaRPr lang="en-US"/>
          </a:p>
        </p:txBody>
      </p:sp>
      <p:sp>
        <p:nvSpPr>
          <p:cNvPr id="16403" name="Rectangle 19"/>
          <p:cNvSpPr>
            <a:spLocks noChangeArrowheads="1"/>
          </p:cNvSpPr>
          <p:nvPr/>
        </p:nvSpPr>
        <p:spPr bwMode="auto">
          <a:xfrm>
            <a:off x="4598988" y="131286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W9</a:t>
            </a:r>
            <a:endParaRPr lang="en-US"/>
          </a:p>
        </p:txBody>
      </p:sp>
      <p:sp>
        <p:nvSpPr>
          <p:cNvPr id="16404" name="Rectangle 20"/>
          <p:cNvSpPr>
            <a:spLocks noChangeArrowheads="1"/>
          </p:cNvSpPr>
          <p:nvPr/>
        </p:nvSpPr>
        <p:spPr bwMode="auto">
          <a:xfrm>
            <a:off x="7578725" y="3468688"/>
            <a:ext cx="428625" cy="358775"/>
          </a:xfrm>
          <a:prstGeom prst="rect">
            <a:avLst/>
          </a:prstGeom>
          <a:noFill/>
          <a:ln w="9525">
            <a:solidFill>
              <a:srgbClr val="000000"/>
            </a:solidFill>
            <a:miter lim="800000"/>
            <a:headEnd/>
            <a:tailEnd/>
          </a:ln>
        </p:spPr>
        <p:txBody>
          <a:bodyPr/>
          <a:lstStyle/>
          <a:p>
            <a:endParaRPr lang="en-US"/>
          </a:p>
        </p:txBody>
      </p:sp>
      <p:sp>
        <p:nvSpPr>
          <p:cNvPr id="16405" name="Rectangle 21"/>
          <p:cNvSpPr>
            <a:spLocks noChangeArrowheads="1"/>
          </p:cNvSpPr>
          <p:nvPr/>
        </p:nvSpPr>
        <p:spPr bwMode="auto">
          <a:xfrm>
            <a:off x="7578725" y="3468688"/>
            <a:ext cx="496888" cy="287337"/>
          </a:xfrm>
          <a:prstGeom prst="rect">
            <a:avLst/>
          </a:prstGeom>
          <a:noFill/>
          <a:ln w="9525">
            <a:noFill/>
            <a:miter lim="800000"/>
            <a:headEnd/>
            <a:tailEnd/>
          </a:ln>
        </p:spPr>
        <p:txBody>
          <a:bodyPr/>
          <a:lstStyle/>
          <a:p>
            <a:endParaRPr lang="en-US"/>
          </a:p>
        </p:txBody>
      </p:sp>
      <p:sp>
        <p:nvSpPr>
          <p:cNvPr id="16406" name="Rectangle 22"/>
          <p:cNvSpPr>
            <a:spLocks noChangeArrowheads="1"/>
          </p:cNvSpPr>
          <p:nvPr/>
        </p:nvSpPr>
        <p:spPr bwMode="auto">
          <a:xfrm>
            <a:off x="7664450"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W12</a:t>
            </a:r>
            <a:endParaRPr lang="en-US"/>
          </a:p>
        </p:txBody>
      </p:sp>
      <p:sp>
        <p:nvSpPr>
          <p:cNvPr id="16407" name="Rectangle 23"/>
          <p:cNvSpPr>
            <a:spLocks noChangeArrowheads="1"/>
          </p:cNvSpPr>
          <p:nvPr/>
        </p:nvSpPr>
        <p:spPr bwMode="auto">
          <a:xfrm>
            <a:off x="4654550" y="5464175"/>
            <a:ext cx="430213" cy="358775"/>
          </a:xfrm>
          <a:prstGeom prst="rect">
            <a:avLst/>
          </a:prstGeom>
          <a:noFill/>
          <a:ln w="9525">
            <a:solidFill>
              <a:srgbClr val="000000"/>
            </a:solidFill>
            <a:miter lim="800000"/>
            <a:headEnd/>
            <a:tailEnd/>
          </a:ln>
        </p:spPr>
        <p:txBody>
          <a:bodyPr/>
          <a:lstStyle/>
          <a:p>
            <a:endParaRPr lang="en-US"/>
          </a:p>
        </p:txBody>
      </p:sp>
      <p:sp>
        <p:nvSpPr>
          <p:cNvPr id="16408" name="Rectangle 24"/>
          <p:cNvSpPr>
            <a:spLocks noChangeArrowheads="1"/>
          </p:cNvSpPr>
          <p:nvPr/>
        </p:nvSpPr>
        <p:spPr bwMode="auto">
          <a:xfrm>
            <a:off x="4654550" y="5464175"/>
            <a:ext cx="498475" cy="287338"/>
          </a:xfrm>
          <a:prstGeom prst="rect">
            <a:avLst/>
          </a:prstGeom>
          <a:noFill/>
          <a:ln w="9525">
            <a:noFill/>
            <a:miter lim="800000"/>
            <a:headEnd/>
            <a:tailEnd/>
          </a:ln>
        </p:spPr>
        <p:txBody>
          <a:bodyPr/>
          <a:lstStyle/>
          <a:p>
            <a:endParaRPr lang="en-US"/>
          </a:p>
        </p:txBody>
      </p:sp>
      <p:sp>
        <p:nvSpPr>
          <p:cNvPr id="16409" name="Rectangle 25"/>
          <p:cNvSpPr>
            <a:spLocks noChangeArrowheads="1"/>
          </p:cNvSpPr>
          <p:nvPr/>
        </p:nvSpPr>
        <p:spPr bwMode="auto">
          <a:xfrm>
            <a:off x="4741863" y="5519738"/>
            <a:ext cx="4175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W10</a:t>
            </a:r>
            <a:endParaRPr lang="en-US"/>
          </a:p>
        </p:txBody>
      </p:sp>
      <p:sp>
        <p:nvSpPr>
          <p:cNvPr id="16410" name="Rectangle 26"/>
          <p:cNvSpPr>
            <a:spLocks noChangeArrowheads="1"/>
          </p:cNvSpPr>
          <p:nvPr/>
        </p:nvSpPr>
        <p:spPr bwMode="auto">
          <a:xfrm>
            <a:off x="2730500" y="3397250"/>
            <a:ext cx="428625" cy="358775"/>
          </a:xfrm>
          <a:prstGeom prst="rect">
            <a:avLst/>
          </a:prstGeom>
          <a:noFill/>
          <a:ln w="9525">
            <a:solidFill>
              <a:srgbClr val="000000"/>
            </a:solidFill>
            <a:miter lim="800000"/>
            <a:headEnd/>
            <a:tailEnd/>
          </a:ln>
        </p:spPr>
        <p:txBody>
          <a:bodyPr/>
          <a:lstStyle/>
          <a:p>
            <a:endParaRPr lang="en-US"/>
          </a:p>
        </p:txBody>
      </p:sp>
      <p:sp>
        <p:nvSpPr>
          <p:cNvPr id="16411" name="Rectangle 27"/>
          <p:cNvSpPr>
            <a:spLocks noChangeArrowheads="1"/>
          </p:cNvSpPr>
          <p:nvPr/>
        </p:nvSpPr>
        <p:spPr bwMode="auto">
          <a:xfrm>
            <a:off x="2730500" y="3397250"/>
            <a:ext cx="414338" cy="287338"/>
          </a:xfrm>
          <a:prstGeom prst="rect">
            <a:avLst/>
          </a:prstGeom>
          <a:noFill/>
          <a:ln w="9525">
            <a:noFill/>
            <a:miter lim="800000"/>
            <a:headEnd/>
            <a:tailEnd/>
          </a:ln>
        </p:spPr>
        <p:txBody>
          <a:bodyPr/>
          <a:lstStyle/>
          <a:p>
            <a:endParaRPr lang="en-US"/>
          </a:p>
        </p:txBody>
      </p:sp>
      <p:sp>
        <p:nvSpPr>
          <p:cNvPr id="16412" name="Rectangle 28"/>
          <p:cNvSpPr>
            <a:spLocks noChangeArrowheads="1"/>
          </p:cNvSpPr>
          <p:nvPr/>
        </p:nvSpPr>
        <p:spPr bwMode="auto">
          <a:xfrm>
            <a:off x="2816225" y="345122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W2</a:t>
            </a:r>
            <a:endParaRPr lang="en-US"/>
          </a:p>
        </p:txBody>
      </p:sp>
      <p:sp>
        <p:nvSpPr>
          <p:cNvPr id="16413" name="Rectangle 29"/>
          <p:cNvSpPr>
            <a:spLocks noChangeArrowheads="1"/>
          </p:cNvSpPr>
          <p:nvPr/>
        </p:nvSpPr>
        <p:spPr bwMode="auto">
          <a:xfrm>
            <a:off x="6794500" y="3468688"/>
            <a:ext cx="428625" cy="358775"/>
          </a:xfrm>
          <a:prstGeom prst="rect">
            <a:avLst/>
          </a:prstGeom>
          <a:noFill/>
          <a:ln w="9525">
            <a:solidFill>
              <a:srgbClr val="000000"/>
            </a:solidFill>
            <a:miter lim="800000"/>
            <a:headEnd/>
            <a:tailEnd/>
          </a:ln>
        </p:spPr>
        <p:txBody>
          <a:bodyPr/>
          <a:lstStyle/>
          <a:p>
            <a:endParaRPr lang="en-US"/>
          </a:p>
        </p:txBody>
      </p:sp>
      <p:sp>
        <p:nvSpPr>
          <p:cNvPr id="16414" name="Rectangle 30"/>
          <p:cNvSpPr>
            <a:spLocks noChangeArrowheads="1"/>
          </p:cNvSpPr>
          <p:nvPr/>
        </p:nvSpPr>
        <p:spPr bwMode="auto">
          <a:xfrm>
            <a:off x="6794500" y="3468688"/>
            <a:ext cx="496888" cy="287337"/>
          </a:xfrm>
          <a:prstGeom prst="rect">
            <a:avLst/>
          </a:prstGeom>
          <a:noFill/>
          <a:ln w="9525">
            <a:noFill/>
            <a:miter lim="800000"/>
            <a:headEnd/>
            <a:tailEnd/>
          </a:ln>
        </p:spPr>
        <p:txBody>
          <a:bodyPr/>
          <a:lstStyle/>
          <a:p>
            <a:endParaRPr lang="en-US"/>
          </a:p>
        </p:txBody>
      </p:sp>
      <p:sp>
        <p:nvSpPr>
          <p:cNvPr id="16415" name="Rectangle 31"/>
          <p:cNvSpPr>
            <a:spLocks noChangeArrowheads="1"/>
          </p:cNvSpPr>
          <p:nvPr/>
        </p:nvSpPr>
        <p:spPr bwMode="auto">
          <a:xfrm>
            <a:off x="6880225"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W11</a:t>
            </a:r>
            <a:endParaRPr lang="en-US"/>
          </a:p>
        </p:txBody>
      </p:sp>
      <p:sp>
        <p:nvSpPr>
          <p:cNvPr id="16416" name="Rectangle 32"/>
          <p:cNvSpPr>
            <a:spLocks noChangeArrowheads="1"/>
          </p:cNvSpPr>
          <p:nvPr/>
        </p:nvSpPr>
        <p:spPr bwMode="auto">
          <a:xfrm>
            <a:off x="3870325" y="2827338"/>
            <a:ext cx="430213" cy="357187"/>
          </a:xfrm>
          <a:prstGeom prst="rect">
            <a:avLst/>
          </a:prstGeom>
          <a:noFill/>
          <a:ln w="9525">
            <a:solidFill>
              <a:srgbClr val="000000"/>
            </a:solidFill>
            <a:miter lim="800000"/>
            <a:headEnd/>
            <a:tailEnd/>
          </a:ln>
        </p:spPr>
        <p:txBody>
          <a:bodyPr/>
          <a:lstStyle/>
          <a:p>
            <a:endParaRPr lang="en-US"/>
          </a:p>
        </p:txBody>
      </p:sp>
      <p:sp>
        <p:nvSpPr>
          <p:cNvPr id="16417" name="Rectangle 33"/>
          <p:cNvSpPr>
            <a:spLocks noChangeArrowheads="1"/>
          </p:cNvSpPr>
          <p:nvPr/>
        </p:nvSpPr>
        <p:spPr bwMode="auto">
          <a:xfrm>
            <a:off x="3870325" y="2827338"/>
            <a:ext cx="414338" cy="287337"/>
          </a:xfrm>
          <a:prstGeom prst="rect">
            <a:avLst/>
          </a:prstGeom>
          <a:noFill/>
          <a:ln w="9525">
            <a:noFill/>
            <a:miter lim="800000"/>
            <a:headEnd/>
            <a:tailEnd/>
          </a:ln>
        </p:spPr>
        <p:txBody>
          <a:bodyPr/>
          <a:lstStyle/>
          <a:p>
            <a:endParaRPr lang="en-US"/>
          </a:p>
        </p:txBody>
      </p:sp>
      <p:sp>
        <p:nvSpPr>
          <p:cNvPr id="16418" name="Rectangle 34"/>
          <p:cNvSpPr>
            <a:spLocks noChangeArrowheads="1"/>
          </p:cNvSpPr>
          <p:nvPr/>
        </p:nvSpPr>
        <p:spPr bwMode="auto">
          <a:xfrm>
            <a:off x="3957638" y="288131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W6</a:t>
            </a:r>
            <a:endParaRPr lang="en-US"/>
          </a:p>
        </p:txBody>
      </p:sp>
      <p:sp>
        <p:nvSpPr>
          <p:cNvPr id="16419" name="Rectangle 35"/>
          <p:cNvSpPr>
            <a:spLocks noChangeArrowheads="1"/>
          </p:cNvSpPr>
          <p:nvPr/>
        </p:nvSpPr>
        <p:spPr bwMode="auto">
          <a:xfrm>
            <a:off x="4513263" y="2257425"/>
            <a:ext cx="428625" cy="357188"/>
          </a:xfrm>
          <a:prstGeom prst="rect">
            <a:avLst/>
          </a:prstGeom>
          <a:noFill/>
          <a:ln w="9525">
            <a:solidFill>
              <a:srgbClr val="000000"/>
            </a:solidFill>
            <a:miter lim="800000"/>
            <a:headEnd/>
            <a:tailEnd/>
          </a:ln>
        </p:spPr>
        <p:txBody>
          <a:bodyPr/>
          <a:lstStyle/>
          <a:p>
            <a:endParaRPr lang="en-US"/>
          </a:p>
        </p:txBody>
      </p:sp>
      <p:sp>
        <p:nvSpPr>
          <p:cNvPr id="16420" name="Rectangle 36"/>
          <p:cNvSpPr>
            <a:spLocks noChangeArrowheads="1"/>
          </p:cNvSpPr>
          <p:nvPr/>
        </p:nvSpPr>
        <p:spPr bwMode="auto">
          <a:xfrm>
            <a:off x="4513263" y="2257425"/>
            <a:ext cx="414337" cy="285750"/>
          </a:xfrm>
          <a:prstGeom prst="rect">
            <a:avLst/>
          </a:prstGeom>
          <a:noFill/>
          <a:ln w="9525">
            <a:noFill/>
            <a:miter lim="800000"/>
            <a:headEnd/>
            <a:tailEnd/>
          </a:ln>
        </p:spPr>
        <p:txBody>
          <a:bodyPr/>
          <a:lstStyle/>
          <a:p>
            <a:endParaRPr lang="en-US"/>
          </a:p>
        </p:txBody>
      </p:sp>
      <p:sp>
        <p:nvSpPr>
          <p:cNvPr id="16421" name="Rectangle 37"/>
          <p:cNvSpPr>
            <a:spLocks noChangeArrowheads="1"/>
          </p:cNvSpPr>
          <p:nvPr/>
        </p:nvSpPr>
        <p:spPr bwMode="auto">
          <a:xfrm>
            <a:off x="4598988" y="2311400"/>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W7</a:t>
            </a:r>
            <a:endParaRPr lang="en-US"/>
          </a:p>
        </p:txBody>
      </p:sp>
      <p:sp>
        <p:nvSpPr>
          <p:cNvPr id="16422" name="Rectangle 38"/>
          <p:cNvSpPr>
            <a:spLocks noChangeArrowheads="1"/>
          </p:cNvSpPr>
          <p:nvPr/>
        </p:nvSpPr>
        <p:spPr bwMode="auto">
          <a:xfrm>
            <a:off x="4940300" y="2898775"/>
            <a:ext cx="428625" cy="357188"/>
          </a:xfrm>
          <a:prstGeom prst="rect">
            <a:avLst/>
          </a:prstGeom>
          <a:noFill/>
          <a:ln w="9525">
            <a:solidFill>
              <a:srgbClr val="000000"/>
            </a:solidFill>
            <a:miter lim="800000"/>
            <a:headEnd/>
            <a:tailEnd/>
          </a:ln>
        </p:spPr>
        <p:txBody>
          <a:bodyPr/>
          <a:lstStyle/>
          <a:p>
            <a:endParaRPr lang="en-US"/>
          </a:p>
        </p:txBody>
      </p:sp>
      <p:sp>
        <p:nvSpPr>
          <p:cNvPr id="16423" name="Rectangle 39"/>
          <p:cNvSpPr>
            <a:spLocks noChangeArrowheads="1"/>
          </p:cNvSpPr>
          <p:nvPr/>
        </p:nvSpPr>
        <p:spPr bwMode="auto">
          <a:xfrm>
            <a:off x="4940300" y="2898775"/>
            <a:ext cx="414338" cy="285750"/>
          </a:xfrm>
          <a:prstGeom prst="rect">
            <a:avLst/>
          </a:prstGeom>
          <a:noFill/>
          <a:ln w="9525">
            <a:noFill/>
            <a:miter lim="800000"/>
            <a:headEnd/>
            <a:tailEnd/>
          </a:ln>
        </p:spPr>
        <p:txBody>
          <a:bodyPr/>
          <a:lstStyle/>
          <a:p>
            <a:endParaRPr lang="en-US"/>
          </a:p>
        </p:txBody>
      </p:sp>
      <p:sp>
        <p:nvSpPr>
          <p:cNvPr id="16424" name="Rectangle 40"/>
          <p:cNvSpPr>
            <a:spLocks noChangeArrowheads="1"/>
          </p:cNvSpPr>
          <p:nvPr/>
        </p:nvSpPr>
        <p:spPr bwMode="auto">
          <a:xfrm>
            <a:off x="5026025" y="2952750"/>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W8</a:t>
            </a:r>
            <a:endParaRPr lang="en-US"/>
          </a:p>
        </p:txBody>
      </p:sp>
      <p:sp>
        <p:nvSpPr>
          <p:cNvPr id="16425" name="Rectangle 41"/>
          <p:cNvSpPr>
            <a:spLocks noChangeArrowheads="1"/>
          </p:cNvSpPr>
          <p:nvPr/>
        </p:nvSpPr>
        <p:spPr bwMode="auto">
          <a:xfrm>
            <a:off x="3586163" y="4038600"/>
            <a:ext cx="428625" cy="358775"/>
          </a:xfrm>
          <a:prstGeom prst="rect">
            <a:avLst/>
          </a:prstGeom>
          <a:noFill/>
          <a:ln w="9525">
            <a:solidFill>
              <a:srgbClr val="000000"/>
            </a:solidFill>
            <a:miter lim="800000"/>
            <a:headEnd/>
            <a:tailEnd/>
          </a:ln>
        </p:spPr>
        <p:txBody>
          <a:bodyPr/>
          <a:lstStyle/>
          <a:p>
            <a:endParaRPr lang="en-US"/>
          </a:p>
        </p:txBody>
      </p:sp>
      <p:sp>
        <p:nvSpPr>
          <p:cNvPr id="16426" name="Rectangle 42"/>
          <p:cNvSpPr>
            <a:spLocks noChangeArrowheads="1"/>
          </p:cNvSpPr>
          <p:nvPr/>
        </p:nvSpPr>
        <p:spPr bwMode="auto">
          <a:xfrm>
            <a:off x="3586163" y="4038600"/>
            <a:ext cx="414337" cy="287338"/>
          </a:xfrm>
          <a:prstGeom prst="rect">
            <a:avLst/>
          </a:prstGeom>
          <a:noFill/>
          <a:ln w="9525">
            <a:noFill/>
            <a:miter lim="800000"/>
            <a:headEnd/>
            <a:tailEnd/>
          </a:ln>
        </p:spPr>
        <p:txBody>
          <a:bodyPr/>
          <a:lstStyle/>
          <a:p>
            <a:endParaRPr lang="en-US"/>
          </a:p>
        </p:txBody>
      </p:sp>
      <p:sp>
        <p:nvSpPr>
          <p:cNvPr id="16427" name="Rectangle 43"/>
          <p:cNvSpPr>
            <a:spLocks noChangeArrowheads="1"/>
          </p:cNvSpPr>
          <p:nvPr/>
        </p:nvSpPr>
        <p:spPr bwMode="auto">
          <a:xfrm>
            <a:off x="3671888" y="4092575"/>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W3</a:t>
            </a:r>
            <a:endParaRPr lang="en-US"/>
          </a:p>
        </p:txBody>
      </p:sp>
      <p:sp>
        <p:nvSpPr>
          <p:cNvPr id="16428" name="Rectangle 44"/>
          <p:cNvSpPr>
            <a:spLocks noChangeArrowheads="1"/>
          </p:cNvSpPr>
          <p:nvPr/>
        </p:nvSpPr>
        <p:spPr bwMode="auto">
          <a:xfrm>
            <a:off x="4370388" y="4538663"/>
            <a:ext cx="428625" cy="357187"/>
          </a:xfrm>
          <a:prstGeom prst="rect">
            <a:avLst/>
          </a:prstGeom>
          <a:noFill/>
          <a:ln w="9525">
            <a:solidFill>
              <a:srgbClr val="000000"/>
            </a:solidFill>
            <a:miter lim="800000"/>
            <a:headEnd/>
            <a:tailEnd/>
          </a:ln>
        </p:spPr>
        <p:txBody>
          <a:bodyPr/>
          <a:lstStyle/>
          <a:p>
            <a:endParaRPr lang="en-US"/>
          </a:p>
        </p:txBody>
      </p:sp>
      <p:sp>
        <p:nvSpPr>
          <p:cNvPr id="16429" name="Rectangle 45"/>
          <p:cNvSpPr>
            <a:spLocks noChangeArrowheads="1"/>
          </p:cNvSpPr>
          <p:nvPr/>
        </p:nvSpPr>
        <p:spPr bwMode="auto">
          <a:xfrm>
            <a:off x="4370388" y="4538663"/>
            <a:ext cx="414337" cy="285750"/>
          </a:xfrm>
          <a:prstGeom prst="rect">
            <a:avLst/>
          </a:prstGeom>
          <a:noFill/>
          <a:ln w="9525">
            <a:noFill/>
            <a:miter lim="800000"/>
            <a:headEnd/>
            <a:tailEnd/>
          </a:ln>
        </p:spPr>
        <p:txBody>
          <a:bodyPr/>
          <a:lstStyle/>
          <a:p>
            <a:endParaRPr lang="en-US"/>
          </a:p>
        </p:txBody>
      </p:sp>
      <p:sp>
        <p:nvSpPr>
          <p:cNvPr id="16430" name="Rectangle 46"/>
          <p:cNvSpPr>
            <a:spLocks noChangeArrowheads="1"/>
          </p:cNvSpPr>
          <p:nvPr/>
        </p:nvSpPr>
        <p:spPr bwMode="auto">
          <a:xfrm>
            <a:off x="4456113" y="4592638"/>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W4</a:t>
            </a:r>
            <a:endParaRPr lang="en-US"/>
          </a:p>
        </p:txBody>
      </p:sp>
      <p:sp>
        <p:nvSpPr>
          <p:cNvPr id="16431" name="Rectangle 47"/>
          <p:cNvSpPr>
            <a:spLocks noChangeArrowheads="1"/>
          </p:cNvSpPr>
          <p:nvPr/>
        </p:nvSpPr>
        <p:spPr bwMode="auto">
          <a:xfrm>
            <a:off x="5083175" y="4038600"/>
            <a:ext cx="428625" cy="358775"/>
          </a:xfrm>
          <a:prstGeom prst="rect">
            <a:avLst/>
          </a:prstGeom>
          <a:noFill/>
          <a:ln w="9525">
            <a:solidFill>
              <a:srgbClr val="000000"/>
            </a:solidFill>
            <a:miter lim="800000"/>
            <a:headEnd/>
            <a:tailEnd/>
          </a:ln>
        </p:spPr>
        <p:txBody>
          <a:bodyPr/>
          <a:lstStyle/>
          <a:p>
            <a:endParaRPr lang="en-US"/>
          </a:p>
        </p:txBody>
      </p:sp>
      <p:sp>
        <p:nvSpPr>
          <p:cNvPr id="16432" name="Rectangle 48"/>
          <p:cNvSpPr>
            <a:spLocks noChangeArrowheads="1"/>
          </p:cNvSpPr>
          <p:nvPr/>
        </p:nvSpPr>
        <p:spPr bwMode="auto">
          <a:xfrm>
            <a:off x="5083175" y="4038600"/>
            <a:ext cx="414338" cy="287338"/>
          </a:xfrm>
          <a:prstGeom prst="rect">
            <a:avLst/>
          </a:prstGeom>
          <a:noFill/>
          <a:ln w="9525">
            <a:noFill/>
            <a:miter lim="800000"/>
            <a:headEnd/>
            <a:tailEnd/>
          </a:ln>
        </p:spPr>
        <p:txBody>
          <a:bodyPr/>
          <a:lstStyle/>
          <a:p>
            <a:endParaRPr lang="en-US"/>
          </a:p>
        </p:txBody>
      </p:sp>
      <p:sp>
        <p:nvSpPr>
          <p:cNvPr id="16433" name="Rectangle 49"/>
          <p:cNvSpPr>
            <a:spLocks noChangeArrowheads="1"/>
          </p:cNvSpPr>
          <p:nvPr/>
        </p:nvSpPr>
        <p:spPr bwMode="auto">
          <a:xfrm>
            <a:off x="5168900" y="409257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W5</a:t>
            </a:r>
            <a:endParaRPr lang="en-US"/>
          </a:p>
        </p:txBody>
      </p:sp>
      <p:sp>
        <p:nvSpPr>
          <p:cNvPr id="16434" name="Rectangle 50"/>
          <p:cNvSpPr>
            <a:spLocks noChangeArrowheads="1"/>
          </p:cNvSpPr>
          <p:nvPr/>
        </p:nvSpPr>
        <p:spPr bwMode="auto">
          <a:xfrm>
            <a:off x="2089150" y="3468688"/>
            <a:ext cx="285750" cy="287337"/>
          </a:xfrm>
          <a:prstGeom prst="rect">
            <a:avLst/>
          </a:prstGeom>
          <a:noFill/>
          <a:ln w="9525">
            <a:solidFill>
              <a:srgbClr val="000000"/>
            </a:solidFill>
            <a:miter lim="800000"/>
            <a:headEnd/>
            <a:tailEnd/>
          </a:ln>
        </p:spPr>
        <p:txBody>
          <a:bodyPr/>
          <a:lstStyle/>
          <a:p>
            <a:endParaRPr lang="en-US"/>
          </a:p>
        </p:txBody>
      </p:sp>
      <p:sp>
        <p:nvSpPr>
          <p:cNvPr id="16435" name="Rectangle 51"/>
          <p:cNvSpPr>
            <a:spLocks noChangeArrowheads="1"/>
          </p:cNvSpPr>
          <p:nvPr/>
        </p:nvSpPr>
        <p:spPr bwMode="auto">
          <a:xfrm>
            <a:off x="3157538" y="3575050"/>
            <a:ext cx="3636962" cy="71438"/>
          </a:xfrm>
          <a:prstGeom prst="rect">
            <a:avLst/>
          </a:prstGeom>
          <a:solidFill>
            <a:srgbClr val="000000"/>
          </a:solidFill>
          <a:ln w="9525">
            <a:noFill/>
            <a:miter lim="800000"/>
            <a:headEnd/>
            <a:tailEnd/>
          </a:ln>
        </p:spPr>
        <p:txBody>
          <a:bodyPr/>
          <a:lstStyle/>
          <a:p>
            <a:endParaRPr lang="en-US"/>
          </a:p>
        </p:txBody>
      </p:sp>
      <p:sp>
        <p:nvSpPr>
          <p:cNvPr id="16436" name="Rectangle 52"/>
          <p:cNvSpPr>
            <a:spLocks noChangeArrowheads="1"/>
          </p:cNvSpPr>
          <p:nvPr/>
        </p:nvSpPr>
        <p:spPr bwMode="auto">
          <a:xfrm>
            <a:off x="4084638" y="3325813"/>
            <a:ext cx="1398587" cy="287337"/>
          </a:xfrm>
          <a:prstGeom prst="rect">
            <a:avLst/>
          </a:prstGeom>
          <a:noFill/>
          <a:ln w="9525">
            <a:noFill/>
            <a:miter lim="800000"/>
            <a:headEnd/>
            <a:tailEnd/>
          </a:ln>
        </p:spPr>
        <p:txBody>
          <a:bodyPr/>
          <a:lstStyle/>
          <a:p>
            <a:endParaRPr lang="en-US"/>
          </a:p>
        </p:txBody>
      </p:sp>
      <p:sp>
        <p:nvSpPr>
          <p:cNvPr id="16437" name="Rectangle 53"/>
          <p:cNvSpPr>
            <a:spLocks noChangeArrowheads="1"/>
          </p:cNvSpPr>
          <p:nvPr/>
        </p:nvSpPr>
        <p:spPr bwMode="auto">
          <a:xfrm>
            <a:off x="4170363" y="3379788"/>
            <a:ext cx="1379537"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Internet Backbone</a:t>
            </a:r>
            <a:endParaRPr lang="en-US"/>
          </a:p>
        </p:txBody>
      </p:sp>
      <p:sp>
        <p:nvSpPr>
          <p:cNvPr id="16438" name="Line 54"/>
          <p:cNvSpPr>
            <a:spLocks noChangeShapeType="1"/>
          </p:cNvSpPr>
          <p:nvPr/>
        </p:nvSpPr>
        <p:spPr bwMode="auto">
          <a:xfrm>
            <a:off x="2373313" y="3611563"/>
            <a:ext cx="285750" cy="1587"/>
          </a:xfrm>
          <a:prstGeom prst="line">
            <a:avLst/>
          </a:prstGeom>
          <a:noFill/>
          <a:ln w="9525">
            <a:solidFill>
              <a:srgbClr val="000000"/>
            </a:solidFill>
            <a:round/>
            <a:headEnd/>
            <a:tailEnd/>
          </a:ln>
        </p:spPr>
        <p:txBody>
          <a:bodyPr/>
          <a:lstStyle/>
          <a:p>
            <a:endParaRPr lang="en-US"/>
          </a:p>
        </p:txBody>
      </p:sp>
      <p:sp>
        <p:nvSpPr>
          <p:cNvPr id="16439" name="Line 55"/>
          <p:cNvSpPr>
            <a:spLocks noChangeShapeType="1"/>
          </p:cNvSpPr>
          <p:nvPr/>
        </p:nvSpPr>
        <p:spPr bwMode="auto">
          <a:xfrm>
            <a:off x="3514725" y="3611563"/>
            <a:ext cx="214313" cy="427037"/>
          </a:xfrm>
          <a:prstGeom prst="line">
            <a:avLst/>
          </a:prstGeom>
          <a:noFill/>
          <a:ln w="9525">
            <a:solidFill>
              <a:srgbClr val="000000"/>
            </a:solidFill>
            <a:round/>
            <a:headEnd/>
            <a:tailEnd/>
          </a:ln>
        </p:spPr>
        <p:txBody>
          <a:bodyPr/>
          <a:lstStyle/>
          <a:p>
            <a:endParaRPr lang="en-US"/>
          </a:p>
        </p:txBody>
      </p:sp>
      <p:sp>
        <p:nvSpPr>
          <p:cNvPr id="16440" name="Line 56"/>
          <p:cNvSpPr>
            <a:spLocks noChangeShapeType="1"/>
          </p:cNvSpPr>
          <p:nvPr/>
        </p:nvSpPr>
        <p:spPr bwMode="auto">
          <a:xfrm>
            <a:off x="4013200" y="4181475"/>
            <a:ext cx="1069975" cy="1588"/>
          </a:xfrm>
          <a:prstGeom prst="line">
            <a:avLst/>
          </a:prstGeom>
          <a:noFill/>
          <a:ln w="9525">
            <a:solidFill>
              <a:srgbClr val="000000"/>
            </a:solidFill>
            <a:round/>
            <a:headEnd/>
            <a:tailEnd/>
          </a:ln>
        </p:spPr>
        <p:txBody>
          <a:bodyPr/>
          <a:lstStyle/>
          <a:p>
            <a:endParaRPr lang="en-US"/>
          </a:p>
        </p:txBody>
      </p:sp>
      <p:sp>
        <p:nvSpPr>
          <p:cNvPr id="16441" name="Line 57"/>
          <p:cNvSpPr>
            <a:spLocks noChangeShapeType="1"/>
          </p:cNvSpPr>
          <p:nvPr/>
        </p:nvSpPr>
        <p:spPr bwMode="auto">
          <a:xfrm>
            <a:off x="4013200" y="4395788"/>
            <a:ext cx="285750" cy="142875"/>
          </a:xfrm>
          <a:prstGeom prst="line">
            <a:avLst/>
          </a:prstGeom>
          <a:noFill/>
          <a:ln w="9525">
            <a:solidFill>
              <a:srgbClr val="000000"/>
            </a:solidFill>
            <a:round/>
            <a:headEnd/>
            <a:tailEnd/>
          </a:ln>
        </p:spPr>
        <p:txBody>
          <a:bodyPr/>
          <a:lstStyle/>
          <a:p>
            <a:endParaRPr lang="en-US"/>
          </a:p>
        </p:txBody>
      </p:sp>
      <p:sp>
        <p:nvSpPr>
          <p:cNvPr id="16442" name="Line 58"/>
          <p:cNvSpPr>
            <a:spLocks noChangeShapeType="1"/>
          </p:cNvSpPr>
          <p:nvPr/>
        </p:nvSpPr>
        <p:spPr bwMode="auto">
          <a:xfrm flipV="1">
            <a:off x="4797425" y="4395788"/>
            <a:ext cx="357188" cy="214312"/>
          </a:xfrm>
          <a:prstGeom prst="line">
            <a:avLst/>
          </a:prstGeom>
          <a:noFill/>
          <a:ln w="9525">
            <a:solidFill>
              <a:srgbClr val="000000"/>
            </a:solidFill>
            <a:round/>
            <a:headEnd/>
            <a:tailEnd/>
          </a:ln>
        </p:spPr>
        <p:txBody>
          <a:bodyPr/>
          <a:lstStyle/>
          <a:p>
            <a:endParaRPr lang="en-US"/>
          </a:p>
        </p:txBody>
      </p:sp>
      <p:sp>
        <p:nvSpPr>
          <p:cNvPr id="16443" name="Line 59"/>
          <p:cNvSpPr>
            <a:spLocks noChangeShapeType="1"/>
          </p:cNvSpPr>
          <p:nvPr/>
        </p:nvSpPr>
        <p:spPr bwMode="auto">
          <a:xfrm flipV="1">
            <a:off x="5438775" y="3611563"/>
            <a:ext cx="357188" cy="427037"/>
          </a:xfrm>
          <a:prstGeom prst="line">
            <a:avLst/>
          </a:prstGeom>
          <a:noFill/>
          <a:ln w="9525">
            <a:solidFill>
              <a:srgbClr val="000000"/>
            </a:solidFill>
            <a:round/>
            <a:headEnd/>
            <a:tailEnd/>
          </a:ln>
        </p:spPr>
        <p:txBody>
          <a:bodyPr/>
          <a:lstStyle/>
          <a:p>
            <a:endParaRPr lang="en-US"/>
          </a:p>
        </p:txBody>
      </p:sp>
      <p:sp>
        <p:nvSpPr>
          <p:cNvPr id="16444" name="Line 60"/>
          <p:cNvSpPr>
            <a:spLocks noChangeShapeType="1"/>
          </p:cNvSpPr>
          <p:nvPr/>
        </p:nvSpPr>
        <p:spPr bwMode="auto">
          <a:xfrm flipH="1">
            <a:off x="3798888" y="3182938"/>
            <a:ext cx="214312" cy="428625"/>
          </a:xfrm>
          <a:prstGeom prst="line">
            <a:avLst/>
          </a:prstGeom>
          <a:noFill/>
          <a:ln w="9525">
            <a:solidFill>
              <a:srgbClr val="000000"/>
            </a:solidFill>
            <a:round/>
            <a:headEnd/>
            <a:tailEnd/>
          </a:ln>
        </p:spPr>
        <p:txBody>
          <a:bodyPr/>
          <a:lstStyle/>
          <a:p>
            <a:endParaRPr lang="en-US"/>
          </a:p>
        </p:txBody>
      </p:sp>
      <p:sp>
        <p:nvSpPr>
          <p:cNvPr id="16445" name="Line 61"/>
          <p:cNvSpPr>
            <a:spLocks noChangeShapeType="1"/>
          </p:cNvSpPr>
          <p:nvPr/>
        </p:nvSpPr>
        <p:spPr bwMode="auto">
          <a:xfrm>
            <a:off x="5367338" y="3113088"/>
            <a:ext cx="428625" cy="498475"/>
          </a:xfrm>
          <a:prstGeom prst="line">
            <a:avLst/>
          </a:prstGeom>
          <a:noFill/>
          <a:ln w="9525">
            <a:solidFill>
              <a:srgbClr val="000000"/>
            </a:solidFill>
            <a:round/>
            <a:headEnd/>
            <a:tailEnd/>
          </a:ln>
        </p:spPr>
        <p:txBody>
          <a:bodyPr/>
          <a:lstStyle/>
          <a:p>
            <a:endParaRPr lang="en-US"/>
          </a:p>
        </p:txBody>
      </p:sp>
      <p:sp>
        <p:nvSpPr>
          <p:cNvPr id="16446" name="Line 62"/>
          <p:cNvSpPr>
            <a:spLocks noChangeShapeType="1"/>
          </p:cNvSpPr>
          <p:nvPr/>
        </p:nvSpPr>
        <p:spPr bwMode="auto">
          <a:xfrm>
            <a:off x="4298950" y="3041650"/>
            <a:ext cx="641350" cy="1588"/>
          </a:xfrm>
          <a:prstGeom prst="line">
            <a:avLst/>
          </a:prstGeom>
          <a:noFill/>
          <a:ln w="9525">
            <a:solidFill>
              <a:srgbClr val="000000"/>
            </a:solidFill>
            <a:round/>
            <a:headEnd/>
            <a:tailEnd/>
          </a:ln>
        </p:spPr>
        <p:txBody>
          <a:bodyPr/>
          <a:lstStyle/>
          <a:p>
            <a:endParaRPr lang="en-US"/>
          </a:p>
        </p:txBody>
      </p:sp>
      <p:sp>
        <p:nvSpPr>
          <p:cNvPr id="16447" name="Line 63"/>
          <p:cNvSpPr>
            <a:spLocks noChangeShapeType="1"/>
          </p:cNvSpPr>
          <p:nvPr/>
        </p:nvSpPr>
        <p:spPr bwMode="auto">
          <a:xfrm flipV="1">
            <a:off x="4084638" y="2470150"/>
            <a:ext cx="357187" cy="357188"/>
          </a:xfrm>
          <a:prstGeom prst="line">
            <a:avLst/>
          </a:prstGeom>
          <a:noFill/>
          <a:ln w="9525">
            <a:solidFill>
              <a:srgbClr val="000000"/>
            </a:solidFill>
            <a:round/>
            <a:headEnd/>
            <a:tailEnd/>
          </a:ln>
        </p:spPr>
        <p:txBody>
          <a:bodyPr/>
          <a:lstStyle/>
          <a:p>
            <a:endParaRPr lang="en-US"/>
          </a:p>
        </p:txBody>
      </p:sp>
      <p:sp>
        <p:nvSpPr>
          <p:cNvPr id="16448" name="Line 64"/>
          <p:cNvSpPr>
            <a:spLocks noChangeShapeType="1"/>
          </p:cNvSpPr>
          <p:nvPr/>
        </p:nvSpPr>
        <p:spPr bwMode="auto">
          <a:xfrm>
            <a:off x="4940300" y="2470150"/>
            <a:ext cx="214313" cy="428625"/>
          </a:xfrm>
          <a:prstGeom prst="line">
            <a:avLst/>
          </a:prstGeom>
          <a:noFill/>
          <a:ln w="9525">
            <a:solidFill>
              <a:srgbClr val="000000"/>
            </a:solidFill>
            <a:round/>
            <a:headEnd/>
            <a:tailEnd/>
          </a:ln>
        </p:spPr>
        <p:txBody>
          <a:bodyPr/>
          <a:lstStyle/>
          <a:p>
            <a:endParaRPr lang="en-US"/>
          </a:p>
        </p:txBody>
      </p:sp>
      <p:sp>
        <p:nvSpPr>
          <p:cNvPr id="16449" name="Line 65"/>
          <p:cNvSpPr>
            <a:spLocks noChangeShapeType="1"/>
          </p:cNvSpPr>
          <p:nvPr/>
        </p:nvSpPr>
        <p:spPr bwMode="auto">
          <a:xfrm>
            <a:off x="7221538" y="3611563"/>
            <a:ext cx="357187" cy="1587"/>
          </a:xfrm>
          <a:prstGeom prst="line">
            <a:avLst/>
          </a:prstGeom>
          <a:noFill/>
          <a:ln w="9525">
            <a:solidFill>
              <a:srgbClr val="000000"/>
            </a:solidFill>
            <a:round/>
            <a:headEnd/>
            <a:tailEnd/>
          </a:ln>
        </p:spPr>
        <p:txBody>
          <a:bodyPr/>
          <a:lstStyle/>
          <a:p>
            <a:endParaRPr lang="en-US"/>
          </a:p>
        </p:txBody>
      </p:sp>
      <p:sp>
        <p:nvSpPr>
          <p:cNvPr id="16450" name="Line 66"/>
          <p:cNvSpPr>
            <a:spLocks noChangeShapeType="1"/>
          </p:cNvSpPr>
          <p:nvPr/>
        </p:nvSpPr>
        <p:spPr bwMode="auto">
          <a:xfrm>
            <a:off x="4725988" y="4894263"/>
            <a:ext cx="142875" cy="569912"/>
          </a:xfrm>
          <a:prstGeom prst="line">
            <a:avLst/>
          </a:prstGeom>
          <a:noFill/>
          <a:ln w="9525">
            <a:solidFill>
              <a:srgbClr val="000000"/>
            </a:solidFill>
            <a:round/>
            <a:headEnd/>
            <a:tailEnd/>
          </a:ln>
        </p:spPr>
        <p:txBody>
          <a:bodyPr/>
          <a:lstStyle/>
          <a:p>
            <a:endParaRPr lang="en-US"/>
          </a:p>
        </p:txBody>
      </p:sp>
      <p:sp>
        <p:nvSpPr>
          <p:cNvPr id="16451" name="Line 67"/>
          <p:cNvSpPr>
            <a:spLocks noChangeShapeType="1"/>
          </p:cNvSpPr>
          <p:nvPr/>
        </p:nvSpPr>
        <p:spPr bwMode="auto">
          <a:xfrm>
            <a:off x="4725988" y="1687513"/>
            <a:ext cx="1587" cy="569912"/>
          </a:xfrm>
          <a:prstGeom prst="line">
            <a:avLst/>
          </a:prstGeom>
          <a:noFill/>
          <a:ln w="9525">
            <a:solidFill>
              <a:srgbClr val="000000"/>
            </a:solidFill>
            <a:round/>
            <a:headEnd/>
            <a:tailEnd/>
          </a:ln>
        </p:spPr>
        <p:txBody>
          <a:bodyPr/>
          <a:lstStyle/>
          <a:p>
            <a:endParaRPr lang="en-US"/>
          </a:p>
        </p:txBody>
      </p:sp>
      <p:sp>
        <p:nvSpPr>
          <p:cNvPr id="16452" name="Rectangle 68"/>
          <p:cNvSpPr>
            <a:spLocks noChangeArrowheads="1"/>
          </p:cNvSpPr>
          <p:nvPr/>
        </p:nvSpPr>
        <p:spPr bwMode="auto">
          <a:xfrm>
            <a:off x="1295400" y="29718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01001</a:t>
            </a:r>
          </a:p>
        </p:txBody>
      </p:sp>
      <p:sp>
        <p:nvSpPr>
          <p:cNvPr id="16453" name="Rectangle 69"/>
          <p:cNvSpPr>
            <a:spLocks noChangeArrowheads="1"/>
          </p:cNvSpPr>
          <p:nvPr/>
        </p:nvSpPr>
        <p:spPr bwMode="auto">
          <a:xfrm>
            <a:off x="1295400" y="32766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11001</a:t>
            </a:r>
          </a:p>
        </p:txBody>
      </p:sp>
      <p:sp>
        <p:nvSpPr>
          <p:cNvPr id="16454" name="Rectangle 70"/>
          <p:cNvSpPr>
            <a:spLocks noChangeArrowheads="1"/>
          </p:cNvSpPr>
          <p:nvPr/>
        </p:nvSpPr>
        <p:spPr bwMode="auto">
          <a:xfrm>
            <a:off x="1295400" y="38862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11110</a:t>
            </a:r>
          </a:p>
        </p:txBody>
      </p:sp>
      <p:sp>
        <p:nvSpPr>
          <p:cNvPr id="16455" name="Rectangle 71"/>
          <p:cNvSpPr>
            <a:spLocks noChangeArrowheads="1"/>
          </p:cNvSpPr>
          <p:nvPr/>
        </p:nvSpPr>
        <p:spPr bwMode="auto">
          <a:xfrm>
            <a:off x="1295400" y="35814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01011</a:t>
            </a:r>
          </a:p>
        </p:txBody>
      </p:sp>
      <p:sp>
        <p:nvSpPr>
          <p:cNvPr id="16456" name="Text Box 72"/>
          <p:cNvSpPr txBox="1">
            <a:spLocks noChangeArrowheads="1"/>
          </p:cNvSpPr>
          <p:nvPr/>
        </p:nvSpPr>
        <p:spPr bwMode="auto">
          <a:xfrm>
            <a:off x="228600" y="304800"/>
            <a:ext cx="3236913" cy="822325"/>
          </a:xfrm>
          <a:prstGeom prst="rect">
            <a:avLst/>
          </a:prstGeom>
          <a:noFill/>
          <a:ln w="9525">
            <a:noFill/>
            <a:miter lim="800000"/>
            <a:headEnd/>
            <a:tailEnd/>
          </a:ln>
        </p:spPr>
        <p:txBody>
          <a:bodyPr wrap="none">
            <a:spAutoFit/>
          </a:bodyPr>
          <a:lstStyle/>
          <a:p>
            <a:pPr eaLnBrk="1" hangingPunct="1"/>
            <a:r>
              <a:rPr lang="en-US"/>
              <a:t>E-mail from Company A</a:t>
            </a:r>
          </a:p>
          <a:p>
            <a:pPr eaLnBrk="1" hangingPunct="1"/>
            <a:r>
              <a:rPr lang="en-US"/>
              <a:t>to Company D:</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76363" y="3254375"/>
            <a:ext cx="855662" cy="714375"/>
          </a:xfrm>
          <a:prstGeom prst="rect">
            <a:avLst/>
          </a:prstGeom>
          <a:noFill/>
          <a:ln w="9525">
            <a:solidFill>
              <a:srgbClr val="000000"/>
            </a:solidFill>
            <a:miter lim="800000"/>
            <a:headEnd/>
            <a:tailEnd/>
          </a:ln>
        </p:spPr>
        <p:txBody>
          <a:bodyPr/>
          <a:lstStyle/>
          <a:p>
            <a:endParaRPr lang="en-US"/>
          </a:p>
        </p:txBody>
      </p:sp>
      <p:sp>
        <p:nvSpPr>
          <p:cNvPr id="17411" name="Rectangle 3"/>
          <p:cNvSpPr>
            <a:spLocks noChangeArrowheads="1"/>
          </p:cNvSpPr>
          <p:nvPr/>
        </p:nvSpPr>
        <p:spPr bwMode="auto">
          <a:xfrm>
            <a:off x="1233488" y="2970213"/>
            <a:ext cx="1096962" cy="315912"/>
          </a:xfrm>
          <a:prstGeom prst="rect">
            <a:avLst/>
          </a:prstGeom>
          <a:noFill/>
          <a:ln w="9525">
            <a:noFill/>
            <a:miter lim="800000"/>
            <a:headEnd/>
            <a:tailEnd/>
          </a:ln>
        </p:spPr>
        <p:txBody>
          <a:bodyPr/>
          <a:lstStyle/>
          <a:p>
            <a:endParaRPr lang="en-US"/>
          </a:p>
        </p:txBody>
      </p:sp>
      <p:sp>
        <p:nvSpPr>
          <p:cNvPr id="17412" name="Rectangle 4"/>
          <p:cNvSpPr>
            <a:spLocks noChangeArrowheads="1"/>
          </p:cNvSpPr>
          <p:nvPr/>
        </p:nvSpPr>
        <p:spPr bwMode="auto">
          <a:xfrm>
            <a:off x="1319213"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A</a:t>
            </a:r>
            <a:endParaRPr lang="en-US"/>
          </a:p>
        </p:txBody>
      </p:sp>
      <p:sp>
        <p:nvSpPr>
          <p:cNvPr id="17413" name="Rectangle 5"/>
          <p:cNvSpPr>
            <a:spLocks noChangeArrowheads="1"/>
          </p:cNvSpPr>
          <p:nvPr/>
        </p:nvSpPr>
        <p:spPr bwMode="auto">
          <a:xfrm>
            <a:off x="4298950" y="973138"/>
            <a:ext cx="857250" cy="714375"/>
          </a:xfrm>
          <a:prstGeom prst="rect">
            <a:avLst/>
          </a:prstGeom>
          <a:noFill/>
          <a:ln w="9525">
            <a:solidFill>
              <a:srgbClr val="000000"/>
            </a:solidFill>
            <a:miter lim="800000"/>
            <a:headEnd/>
            <a:tailEnd/>
          </a:ln>
        </p:spPr>
        <p:txBody>
          <a:bodyPr/>
          <a:lstStyle/>
          <a:p>
            <a:endParaRPr lang="en-US"/>
          </a:p>
        </p:txBody>
      </p:sp>
      <p:sp>
        <p:nvSpPr>
          <p:cNvPr id="17414" name="Rectangle 6"/>
          <p:cNvSpPr>
            <a:spLocks noChangeArrowheads="1"/>
          </p:cNvSpPr>
          <p:nvPr/>
        </p:nvSpPr>
        <p:spPr bwMode="auto">
          <a:xfrm>
            <a:off x="4156075" y="688975"/>
            <a:ext cx="1087438" cy="315913"/>
          </a:xfrm>
          <a:prstGeom prst="rect">
            <a:avLst/>
          </a:prstGeom>
          <a:noFill/>
          <a:ln w="9525">
            <a:noFill/>
            <a:miter lim="800000"/>
            <a:headEnd/>
            <a:tailEnd/>
          </a:ln>
        </p:spPr>
        <p:txBody>
          <a:bodyPr/>
          <a:lstStyle/>
          <a:p>
            <a:endParaRPr lang="en-US"/>
          </a:p>
        </p:txBody>
      </p:sp>
      <p:sp>
        <p:nvSpPr>
          <p:cNvPr id="17415" name="Rectangle 7"/>
          <p:cNvSpPr>
            <a:spLocks noChangeArrowheads="1"/>
          </p:cNvSpPr>
          <p:nvPr/>
        </p:nvSpPr>
        <p:spPr bwMode="auto">
          <a:xfrm>
            <a:off x="4241800" y="746125"/>
            <a:ext cx="982663" cy="261938"/>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B</a:t>
            </a:r>
            <a:endParaRPr lang="en-US"/>
          </a:p>
        </p:txBody>
      </p:sp>
      <p:sp>
        <p:nvSpPr>
          <p:cNvPr id="17416" name="Rectangle 8"/>
          <p:cNvSpPr>
            <a:spLocks noChangeArrowheads="1"/>
          </p:cNvSpPr>
          <p:nvPr/>
        </p:nvSpPr>
        <p:spPr bwMode="auto">
          <a:xfrm>
            <a:off x="7578725" y="3254375"/>
            <a:ext cx="855663" cy="714375"/>
          </a:xfrm>
          <a:prstGeom prst="rect">
            <a:avLst/>
          </a:prstGeom>
          <a:noFill/>
          <a:ln w="9525">
            <a:solidFill>
              <a:srgbClr val="000000"/>
            </a:solidFill>
            <a:miter lim="800000"/>
            <a:headEnd/>
            <a:tailEnd/>
          </a:ln>
        </p:spPr>
        <p:txBody>
          <a:bodyPr/>
          <a:lstStyle/>
          <a:p>
            <a:endParaRPr lang="en-US"/>
          </a:p>
        </p:txBody>
      </p:sp>
      <p:sp>
        <p:nvSpPr>
          <p:cNvPr id="17417" name="Rectangle 9"/>
          <p:cNvSpPr>
            <a:spLocks noChangeArrowheads="1"/>
          </p:cNvSpPr>
          <p:nvPr/>
        </p:nvSpPr>
        <p:spPr bwMode="auto">
          <a:xfrm>
            <a:off x="7435850" y="2970213"/>
            <a:ext cx="1096963" cy="315912"/>
          </a:xfrm>
          <a:prstGeom prst="rect">
            <a:avLst/>
          </a:prstGeom>
          <a:noFill/>
          <a:ln w="9525">
            <a:noFill/>
            <a:miter lim="800000"/>
            <a:headEnd/>
            <a:tailEnd/>
          </a:ln>
        </p:spPr>
        <p:txBody>
          <a:bodyPr/>
          <a:lstStyle/>
          <a:p>
            <a:endParaRPr lang="en-US"/>
          </a:p>
        </p:txBody>
      </p:sp>
      <p:sp>
        <p:nvSpPr>
          <p:cNvPr id="17418" name="Rectangle 10"/>
          <p:cNvSpPr>
            <a:spLocks noChangeArrowheads="1"/>
          </p:cNvSpPr>
          <p:nvPr/>
        </p:nvSpPr>
        <p:spPr bwMode="auto">
          <a:xfrm>
            <a:off x="7521575"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D</a:t>
            </a:r>
            <a:endParaRPr lang="en-US"/>
          </a:p>
        </p:txBody>
      </p:sp>
      <p:sp>
        <p:nvSpPr>
          <p:cNvPr id="17419" name="Rectangle 11"/>
          <p:cNvSpPr>
            <a:spLocks noChangeArrowheads="1"/>
          </p:cNvSpPr>
          <p:nvPr/>
        </p:nvSpPr>
        <p:spPr bwMode="auto">
          <a:xfrm>
            <a:off x="4441825" y="5464175"/>
            <a:ext cx="855663" cy="714375"/>
          </a:xfrm>
          <a:prstGeom prst="rect">
            <a:avLst/>
          </a:prstGeom>
          <a:noFill/>
          <a:ln w="9525">
            <a:solidFill>
              <a:srgbClr val="000000"/>
            </a:solidFill>
            <a:miter lim="800000"/>
            <a:headEnd/>
            <a:tailEnd/>
          </a:ln>
        </p:spPr>
        <p:txBody>
          <a:bodyPr/>
          <a:lstStyle/>
          <a:p>
            <a:endParaRPr lang="en-US"/>
          </a:p>
        </p:txBody>
      </p:sp>
      <p:sp>
        <p:nvSpPr>
          <p:cNvPr id="17420" name="Rectangle 12"/>
          <p:cNvSpPr>
            <a:spLocks noChangeArrowheads="1"/>
          </p:cNvSpPr>
          <p:nvPr/>
        </p:nvSpPr>
        <p:spPr bwMode="auto">
          <a:xfrm>
            <a:off x="4298950" y="5180013"/>
            <a:ext cx="1087438" cy="315912"/>
          </a:xfrm>
          <a:prstGeom prst="rect">
            <a:avLst/>
          </a:prstGeom>
          <a:noFill/>
          <a:ln w="9525">
            <a:noFill/>
            <a:miter lim="800000"/>
            <a:headEnd/>
            <a:tailEnd/>
          </a:ln>
        </p:spPr>
        <p:txBody>
          <a:bodyPr/>
          <a:lstStyle/>
          <a:p>
            <a:endParaRPr lang="en-US"/>
          </a:p>
        </p:txBody>
      </p:sp>
      <p:sp>
        <p:nvSpPr>
          <p:cNvPr id="17421" name="Rectangle 13"/>
          <p:cNvSpPr>
            <a:spLocks noChangeArrowheads="1"/>
          </p:cNvSpPr>
          <p:nvPr/>
        </p:nvSpPr>
        <p:spPr bwMode="auto">
          <a:xfrm>
            <a:off x="4384675" y="5237163"/>
            <a:ext cx="982663"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C</a:t>
            </a:r>
            <a:endParaRPr lang="en-US"/>
          </a:p>
        </p:txBody>
      </p:sp>
      <p:sp>
        <p:nvSpPr>
          <p:cNvPr id="17422" name="Rectangle 14"/>
          <p:cNvSpPr>
            <a:spLocks noChangeArrowheads="1"/>
          </p:cNvSpPr>
          <p:nvPr/>
        </p:nvSpPr>
        <p:spPr bwMode="auto">
          <a:xfrm>
            <a:off x="1589088" y="3468688"/>
            <a:ext cx="430212" cy="358775"/>
          </a:xfrm>
          <a:prstGeom prst="rect">
            <a:avLst/>
          </a:prstGeom>
          <a:noFill/>
          <a:ln w="9525">
            <a:solidFill>
              <a:srgbClr val="000000"/>
            </a:solidFill>
            <a:miter lim="800000"/>
            <a:headEnd/>
            <a:tailEnd/>
          </a:ln>
        </p:spPr>
        <p:txBody>
          <a:bodyPr/>
          <a:lstStyle/>
          <a:p>
            <a:endParaRPr lang="en-US"/>
          </a:p>
        </p:txBody>
      </p:sp>
      <p:sp>
        <p:nvSpPr>
          <p:cNvPr id="17423" name="Rectangle 15"/>
          <p:cNvSpPr>
            <a:spLocks noChangeArrowheads="1"/>
          </p:cNvSpPr>
          <p:nvPr/>
        </p:nvSpPr>
        <p:spPr bwMode="auto">
          <a:xfrm>
            <a:off x="1589088" y="3468688"/>
            <a:ext cx="414337" cy="287337"/>
          </a:xfrm>
          <a:prstGeom prst="rect">
            <a:avLst/>
          </a:prstGeom>
          <a:noFill/>
          <a:ln w="9525">
            <a:noFill/>
            <a:miter lim="800000"/>
            <a:headEnd/>
            <a:tailEnd/>
          </a:ln>
        </p:spPr>
        <p:txBody>
          <a:bodyPr/>
          <a:lstStyle/>
          <a:p>
            <a:endParaRPr lang="en-US"/>
          </a:p>
        </p:txBody>
      </p:sp>
      <p:sp>
        <p:nvSpPr>
          <p:cNvPr id="17424" name="Rectangle 16"/>
          <p:cNvSpPr>
            <a:spLocks noChangeArrowheads="1"/>
          </p:cNvSpPr>
          <p:nvPr/>
        </p:nvSpPr>
        <p:spPr bwMode="auto">
          <a:xfrm>
            <a:off x="1676400" y="3522663"/>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a:t>
            </a:r>
            <a:endParaRPr lang="en-US"/>
          </a:p>
        </p:txBody>
      </p:sp>
      <p:sp>
        <p:nvSpPr>
          <p:cNvPr id="17425" name="Rectangle 17"/>
          <p:cNvSpPr>
            <a:spLocks noChangeArrowheads="1"/>
          </p:cNvSpPr>
          <p:nvPr/>
        </p:nvSpPr>
        <p:spPr bwMode="auto">
          <a:xfrm>
            <a:off x="4513263" y="1258888"/>
            <a:ext cx="428625" cy="358775"/>
          </a:xfrm>
          <a:prstGeom prst="rect">
            <a:avLst/>
          </a:prstGeom>
          <a:noFill/>
          <a:ln w="9525">
            <a:solidFill>
              <a:srgbClr val="000000"/>
            </a:solidFill>
            <a:miter lim="800000"/>
            <a:headEnd/>
            <a:tailEnd/>
          </a:ln>
        </p:spPr>
        <p:txBody>
          <a:bodyPr/>
          <a:lstStyle/>
          <a:p>
            <a:endParaRPr lang="en-US"/>
          </a:p>
        </p:txBody>
      </p:sp>
      <p:sp>
        <p:nvSpPr>
          <p:cNvPr id="17426" name="Rectangle 18"/>
          <p:cNvSpPr>
            <a:spLocks noChangeArrowheads="1"/>
          </p:cNvSpPr>
          <p:nvPr/>
        </p:nvSpPr>
        <p:spPr bwMode="auto">
          <a:xfrm>
            <a:off x="4513263" y="1258888"/>
            <a:ext cx="414337" cy="287337"/>
          </a:xfrm>
          <a:prstGeom prst="rect">
            <a:avLst/>
          </a:prstGeom>
          <a:noFill/>
          <a:ln w="9525">
            <a:noFill/>
            <a:miter lim="800000"/>
            <a:headEnd/>
            <a:tailEnd/>
          </a:ln>
        </p:spPr>
        <p:txBody>
          <a:bodyPr/>
          <a:lstStyle/>
          <a:p>
            <a:endParaRPr lang="en-US"/>
          </a:p>
        </p:txBody>
      </p:sp>
      <p:sp>
        <p:nvSpPr>
          <p:cNvPr id="17427" name="Rectangle 19"/>
          <p:cNvSpPr>
            <a:spLocks noChangeArrowheads="1"/>
          </p:cNvSpPr>
          <p:nvPr/>
        </p:nvSpPr>
        <p:spPr bwMode="auto">
          <a:xfrm>
            <a:off x="4598988" y="131286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W9</a:t>
            </a:r>
            <a:endParaRPr lang="en-US"/>
          </a:p>
        </p:txBody>
      </p:sp>
      <p:sp>
        <p:nvSpPr>
          <p:cNvPr id="17428" name="Rectangle 20"/>
          <p:cNvSpPr>
            <a:spLocks noChangeArrowheads="1"/>
          </p:cNvSpPr>
          <p:nvPr/>
        </p:nvSpPr>
        <p:spPr bwMode="auto">
          <a:xfrm>
            <a:off x="7578725" y="3468688"/>
            <a:ext cx="428625" cy="358775"/>
          </a:xfrm>
          <a:prstGeom prst="rect">
            <a:avLst/>
          </a:prstGeom>
          <a:noFill/>
          <a:ln w="9525">
            <a:solidFill>
              <a:srgbClr val="000000"/>
            </a:solidFill>
            <a:miter lim="800000"/>
            <a:headEnd/>
            <a:tailEnd/>
          </a:ln>
        </p:spPr>
        <p:txBody>
          <a:bodyPr/>
          <a:lstStyle/>
          <a:p>
            <a:endParaRPr lang="en-US"/>
          </a:p>
        </p:txBody>
      </p:sp>
      <p:sp>
        <p:nvSpPr>
          <p:cNvPr id="17429" name="Rectangle 21"/>
          <p:cNvSpPr>
            <a:spLocks noChangeArrowheads="1"/>
          </p:cNvSpPr>
          <p:nvPr/>
        </p:nvSpPr>
        <p:spPr bwMode="auto">
          <a:xfrm>
            <a:off x="7578725" y="3468688"/>
            <a:ext cx="496888" cy="287337"/>
          </a:xfrm>
          <a:prstGeom prst="rect">
            <a:avLst/>
          </a:prstGeom>
          <a:noFill/>
          <a:ln w="9525">
            <a:noFill/>
            <a:miter lim="800000"/>
            <a:headEnd/>
            <a:tailEnd/>
          </a:ln>
        </p:spPr>
        <p:txBody>
          <a:bodyPr/>
          <a:lstStyle/>
          <a:p>
            <a:endParaRPr lang="en-US"/>
          </a:p>
        </p:txBody>
      </p:sp>
      <p:sp>
        <p:nvSpPr>
          <p:cNvPr id="17430" name="Rectangle 22"/>
          <p:cNvSpPr>
            <a:spLocks noChangeArrowheads="1"/>
          </p:cNvSpPr>
          <p:nvPr/>
        </p:nvSpPr>
        <p:spPr bwMode="auto">
          <a:xfrm>
            <a:off x="7664450"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W12</a:t>
            </a:r>
            <a:endParaRPr lang="en-US"/>
          </a:p>
        </p:txBody>
      </p:sp>
      <p:sp>
        <p:nvSpPr>
          <p:cNvPr id="17431" name="Rectangle 23"/>
          <p:cNvSpPr>
            <a:spLocks noChangeArrowheads="1"/>
          </p:cNvSpPr>
          <p:nvPr/>
        </p:nvSpPr>
        <p:spPr bwMode="auto">
          <a:xfrm>
            <a:off x="4654550" y="5464175"/>
            <a:ext cx="430213" cy="358775"/>
          </a:xfrm>
          <a:prstGeom prst="rect">
            <a:avLst/>
          </a:prstGeom>
          <a:noFill/>
          <a:ln w="9525">
            <a:solidFill>
              <a:srgbClr val="000000"/>
            </a:solidFill>
            <a:miter lim="800000"/>
            <a:headEnd/>
            <a:tailEnd/>
          </a:ln>
        </p:spPr>
        <p:txBody>
          <a:bodyPr/>
          <a:lstStyle/>
          <a:p>
            <a:endParaRPr lang="en-US"/>
          </a:p>
        </p:txBody>
      </p:sp>
      <p:sp>
        <p:nvSpPr>
          <p:cNvPr id="17432" name="Rectangle 24"/>
          <p:cNvSpPr>
            <a:spLocks noChangeArrowheads="1"/>
          </p:cNvSpPr>
          <p:nvPr/>
        </p:nvSpPr>
        <p:spPr bwMode="auto">
          <a:xfrm>
            <a:off x="4654550" y="5464175"/>
            <a:ext cx="498475" cy="287338"/>
          </a:xfrm>
          <a:prstGeom prst="rect">
            <a:avLst/>
          </a:prstGeom>
          <a:noFill/>
          <a:ln w="9525">
            <a:noFill/>
            <a:miter lim="800000"/>
            <a:headEnd/>
            <a:tailEnd/>
          </a:ln>
        </p:spPr>
        <p:txBody>
          <a:bodyPr/>
          <a:lstStyle/>
          <a:p>
            <a:endParaRPr lang="en-US"/>
          </a:p>
        </p:txBody>
      </p:sp>
      <p:sp>
        <p:nvSpPr>
          <p:cNvPr id="17433" name="Rectangle 25"/>
          <p:cNvSpPr>
            <a:spLocks noChangeArrowheads="1"/>
          </p:cNvSpPr>
          <p:nvPr/>
        </p:nvSpPr>
        <p:spPr bwMode="auto">
          <a:xfrm>
            <a:off x="4741863" y="5519738"/>
            <a:ext cx="4175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W10</a:t>
            </a:r>
            <a:endParaRPr lang="en-US"/>
          </a:p>
        </p:txBody>
      </p:sp>
      <p:sp>
        <p:nvSpPr>
          <p:cNvPr id="17434" name="Rectangle 26"/>
          <p:cNvSpPr>
            <a:spLocks noChangeArrowheads="1"/>
          </p:cNvSpPr>
          <p:nvPr/>
        </p:nvSpPr>
        <p:spPr bwMode="auto">
          <a:xfrm>
            <a:off x="2730500" y="3397250"/>
            <a:ext cx="428625" cy="358775"/>
          </a:xfrm>
          <a:prstGeom prst="rect">
            <a:avLst/>
          </a:prstGeom>
          <a:noFill/>
          <a:ln w="9525">
            <a:solidFill>
              <a:srgbClr val="000000"/>
            </a:solidFill>
            <a:miter lim="800000"/>
            <a:headEnd/>
            <a:tailEnd/>
          </a:ln>
        </p:spPr>
        <p:txBody>
          <a:bodyPr/>
          <a:lstStyle/>
          <a:p>
            <a:endParaRPr lang="en-US"/>
          </a:p>
        </p:txBody>
      </p:sp>
      <p:sp>
        <p:nvSpPr>
          <p:cNvPr id="17435" name="Rectangle 27"/>
          <p:cNvSpPr>
            <a:spLocks noChangeArrowheads="1"/>
          </p:cNvSpPr>
          <p:nvPr/>
        </p:nvSpPr>
        <p:spPr bwMode="auto">
          <a:xfrm>
            <a:off x="2730500" y="3397250"/>
            <a:ext cx="414338" cy="287338"/>
          </a:xfrm>
          <a:prstGeom prst="rect">
            <a:avLst/>
          </a:prstGeom>
          <a:noFill/>
          <a:ln w="9525">
            <a:noFill/>
            <a:miter lim="800000"/>
            <a:headEnd/>
            <a:tailEnd/>
          </a:ln>
        </p:spPr>
        <p:txBody>
          <a:bodyPr/>
          <a:lstStyle/>
          <a:p>
            <a:endParaRPr lang="en-US"/>
          </a:p>
        </p:txBody>
      </p:sp>
      <p:sp>
        <p:nvSpPr>
          <p:cNvPr id="17436" name="Rectangle 28"/>
          <p:cNvSpPr>
            <a:spLocks noChangeArrowheads="1"/>
          </p:cNvSpPr>
          <p:nvPr/>
        </p:nvSpPr>
        <p:spPr bwMode="auto">
          <a:xfrm>
            <a:off x="2816225" y="345122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W2</a:t>
            </a:r>
            <a:endParaRPr lang="en-US"/>
          </a:p>
        </p:txBody>
      </p:sp>
      <p:sp>
        <p:nvSpPr>
          <p:cNvPr id="17437" name="Rectangle 29"/>
          <p:cNvSpPr>
            <a:spLocks noChangeArrowheads="1"/>
          </p:cNvSpPr>
          <p:nvPr/>
        </p:nvSpPr>
        <p:spPr bwMode="auto">
          <a:xfrm>
            <a:off x="6794500" y="3468688"/>
            <a:ext cx="428625" cy="358775"/>
          </a:xfrm>
          <a:prstGeom prst="rect">
            <a:avLst/>
          </a:prstGeom>
          <a:noFill/>
          <a:ln w="9525">
            <a:solidFill>
              <a:srgbClr val="000000"/>
            </a:solidFill>
            <a:miter lim="800000"/>
            <a:headEnd/>
            <a:tailEnd/>
          </a:ln>
        </p:spPr>
        <p:txBody>
          <a:bodyPr/>
          <a:lstStyle/>
          <a:p>
            <a:endParaRPr lang="en-US"/>
          </a:p>
        </p:txBody>
      </p:sp>
      <p:sp>
        <p:nvSpPr>
          <p:cNvPr id="17438" name="Rectangle 30"/>
          <p:cNvSpPr>
            <a:spLocks noChangeArrowheads="1"/>
          </p:cNvSpPr>
          <p:nvPr/>
        </p:nvSpPr>
        <p:spPr bwMode="auto">
          <a:xfrm>
            <a:off x="6794500" y="3468688"/>
            <a:ext cx="496888" cy="287337"/>
          </a:xfrm>
          <a:prstGeom prst="rect">
            <a:avLst/>
          </a:prstGeom>
          <a:noFill/>
          <a:ln w="9525">
            <a:noFill/>
            <a:miter lim="800000"/>
            <a:headEnd/>
            <a:tailEnd/>
          </a:ln>
        </p:spPr>
        <p:txBody>
          <a:bodyPr/>
          <a:lstStyle/>
          <a:p>
            <a:endParaRPr lang="en-US"/>
          </a:p>
        </p:txBody>
      </p:sp>
      <p:sp>
        <p:nvSpPr>
          <p:cNvPr id="17439" name="Rectangle 31"/>
          <p:cNvSpPr>
            <a:spLocks noChangeArrowheads="1"/>
          </p:cNvSpPr>
          <p:nvPr/>
        </p:nvSpPr>
        <p:spPr bwMode="auto">
          <a:xfrm>
            <a:off x="6880225"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W11</a:t>
            </a:r>
            <a:endParaRPr lang="en-US"/>
          </a:p>
        </p:txBody>
      </p:sp>
      <p:sp>
        <p:nvSpPr>
          <p:cNvPr id="17440" name="Rectangle 32"/>
          <p:cNvSpPr>
            <a:spLocks noChangeArrowheads="1"/>
          </p:cNvSpPr>
          <p:nvPr/>
        </p:nvSpPr>
        <p:spPr bwMode="auto">
          <a:xfrm>
            <a:off x="3870325" y="2827338"/>
            <a:ext cx="430213" cy="357187"/>
          </a:xfrm>
          <a:prstGeom prst="rect">
            <a:avLst/>
          </a:prstGeom>
          <a:noFill/>
          <a:ln w="9525">
            <a:solidFill>
              <a:srgbClr val="000000"/>
            </a:solidFill>
            <a:miter lim="800000"/>
            <a:headEnd/>
            <a:tailEnd/>
          </a:ln>
        </p:spPr>
        <p:txBody>
          <a:bodyPr/>
          <a:lstStyle/>
          <a:p>
            <a:endParaRPr lang="en-US"/>
          </a:p>
        </p:txBody>
      </p:sp>
      <p:sp>
        <p:nvSpPr>
          <p:cNvPr id="17441" name="Rectangle 33"/>
          <p:cNvSpPr>
            <a:spLocks noChangeArrowheads="1"/>
          </p:cNvSpPr>
          <p:nvPr/>
        </p:nvSpPr>
        <p:spPr bwMode="auto">
          <a:xfrm>
            <a:off x="3870325" y="2827338"/>
            <a:ext cx="414338" cy="287337"/>
          </a:xfrm>
          <a:prstGeom prst="rect">
            <a:avLst/>
          </a:prstGeom>
          <a:noFill/>
          <a:ln w="9525">
            <a:noFill/>
            <a:miter lim="800000"/>
            <a:headEnd/>
            <a:tailEnd/>
          </a:ln>
        </p:spPr>
        <p:txBody>
          <a:bodyPr/>
          <a:lstStyle/>
          <a:p>
            <a:endParaRPr lang="en-US"/>
          </a:p>
        </p:txBody>
      </p:sp>
      <p:sp>
        <p:nvSpPr>
          <p:cNvPr id="17442" name="Rectangle 34"/>
          <p:cNvSpPr>
            <a:spLocks noChangeArrowheads="1"/>
          </p:cNvSpPr>
          <p:nvPr/>
        </p:nvSpPr>
        <p:spPr bwMode="auto">
          <a:xfrm>
            <a:off x="3957638" y="288131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W6</a:t>
            </a:r>
            <a:endParaRPr lang="en-US"/>
          </a:p>
        </p:txBody>
      </p:sp>
      <p:sp>
        <p:nvSpPr>
          <p:cNvPr id="17443" name="Rectangle 35"/>
          <p:cNvSpPr>
            <a:spLocks noChangeArrowheads="1"/>
          </p:cNvSpPr>
          <p:nvPr/>
        </p:nvSpPr>
        <p:spPr bwMode="auto">
          <a:xfrm>
            <a:off x="4513263" y="2257425"/>
            <a:ext cx="428625" cy="357188"/>
          </a:xfrm>
          <a:prstGeom prst="rect">
            <a:avLst/>
          </a:prstGeom>
          <a:noFill/>
          <a:ln w="9525">
            <a:solidFill>
              <a:srgbClr val="000000"/>
            </a:solidFill>
            <a:miter lim="800000"/>
            <a:headEnd/>
            <a:tailEnd/>
          </a:ln>
        </p:spPr>
        <p:txBody>
          <a:bodyPr/>
          <a:lstStyle/>
          <a:p>
            <a:endParaRPr lang="en-US"/>
          </a:p>
        </p:txBody>
      </p:sp>
      <p:sp>
        <p:nvSpPr>
          <p:cNvPr id="17444" name="Rectangle 36"/>
          <p:cNvSpPr>
            <a:spLocks noChangeArrowheads="1"/>
          </p:cNvSpPr>
          <p:nvPr/>
        </p:nvSpPr>
        <p:spPr bwMode="auto">
          <a:xfrm>
            <a:off x="4513263" y="2257425"/>
            <a:ext cx="414337" cy="285750"/>
          </a:xfrm>
          <a:prstGeom prst="rect">
            <a:avLst/>
          </a:prstGeom>
          <a:noFill/>
          <a:ln w="9525">
            <a:noFill/>
            <a:miter lim="800000"/>
            <a:headEnd/>
            <a:tailEnd/>
          </a:ln>
        </p:spPr>
        <p:txBody>
          <a:bodyPr/>
          <a:lstStyle/>
          <a:p>
            <a:endParaRPr lang="en-US"/>
          </a:p>
        </p:txBody>
      </p:sp>
      <p:sp>
        <p:nvSpPr>
          <p:cNvPr id="17445" name="Rectangle 37"/>
          <p:cNvSpPr>
            <a:spLocks noChangeArrowheads="1"/>
          </p:cNvSpPr>
          <p:nvPr/>
        </p:nvSpPr>
        <p:spPr bwMode="auto">
          <a:xfrm>
            <a:off x="4598988" y="2311400"/>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W7</a:t>
            </a:r>
            <a:endParaRPr lang="en-US"/>
          </a:p>
        </p:txBody>
      </p:sp>
      <p:sp>
        <p:nvSpPr>
          <p:cNvPr id="17446" name="Rectangle 38"/>
          <p:cNvSpPr>
            <a:spLocks noChangeArrowheads="1"/>
          </p:cNvSpPr>
          <p:nvPr/>
        </p:nvSpPr>
        <p:spPr bwMode="auto">
          <a:xfrm>
            <a:off x="4940300" y="2898775"/>
            <a:ext cx="428625" cy="357188"/>
          </a:xfrm>
          <a:prstGeom prst="rect">
            <a:avLst/>
          </a:prstGeom>
          <a:noFill/>
          <a:ln w="9525">
            <a:solidFill>
              <a:srgbClr val="000000"/>
            </a:solidFill>
            <a:miter lim="800000"/>
            <a:headEnd/>
            <a:tailEnd/>
          </a:ln>
        </p:spPr>
        <p:txBody>
          <a:bodyPr/>
          <a:lstStyle/>
          <a:p>
            <a:endParaRPr lang="en-US"/>
          </a:p>
        </p:txBody>
      </p:sp>
      <p:sp>
        <p:nvSpPr>
          <p:cNvPr id="17447" name="Rectangle 39"/>
          <p:cNvSpPr>
            <a:spLocks noChangeArrowheads="1"/>
          </p:cNvSpPr>
          <p:nvPr/>
        </p:nvSpPr>
        <p:spPr bwMode="auto">
          <a:xfrm>
            <a:off x="4940300" y="2898775"/>
            <a:ext cx="414338" cy="285750"/>
          </a:xfrm>
          <a:prstGeom prst="rect">
            <a:avLst/>
          </a:prstGeom>
          <a:noFill/>
          <a:ln w="9525">
            <a:noFill/>
            <a:miter lim="800000"/>
            <a:headEnd/>
            <a:tailEnd/>
          </a:ln>
        </p:spPr>
        <p:txBody>
          <a:bodyPr/>
          <a:lstStyle/>
          <a:p>
            <a:endParaRPr lang="en-US"/>
          </a:p>
        </p:txBody>
      </p:sp>
      <p:sp>
        <p:nvSpPr>
          <p:cNvPr id="17448" name="Rectangle 40"/>
          <p:cNvSpPr>
            <a:spLocks noChangeArrowheads="1"/>
          </p:cNvSpPr>
          <p:nvPr/>
        </p:nvSpPr>
        <p:spPr bwMode="auto">
          <a:xfrm>
            <a:off x="5026025" y="2952750"/>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W8</a:t>
            </a:r>
            <a:endParaRPr lang="en-US"/>
          </a:p>
        </p:txBody>
      </p:sp>
      <p:sp>
        <p:nvSpPr>
          <p:cNvPr id="17449" name="Rectangle 41"/>
          <p:cNvSpPr>
            <a:spLocks noChangeArrowheads="1"/>
          </p:cNvSpPr>
          <p:nvPr/>
        </p:nvSpPr>
        <p:spPr bwMode="auto">
          <a:xfrm>
            <a:off x="3586163" y="4038600"/>
            <a:ext cx="428625" cy="358775"/>
          </a:xfrm>
          <a:prstGeom prst="rect">
            <a:avLst/>
          </a:prstGeom>
          <a:noFill/>
          <a:ln w="9525">
            <a:solidFill>
              <a:srgbClr val="000000"/>
            </a:solidFill>
            <a:miter lim="800000"/>
            <a:headEnd/>
            <a:tailEnd/>
          </a:ln>
        </p:spPr>
        <p:txBody>
          <a:bodyPr/>
          <a:lstStyle/>
          <a:p>
            <a:endParaRPr lang="en-US"/>
          </a:p>
        </p:txBody>
      </p:sp>
      <p:sp>
        <p:nvSpPr>
          <p:cNvPr id="17450" name="Rectangle 42"/>
          <p:cNvSpPr>
            <a:spLocks noChangeArrowheads="1"/>
          </p:cNvSpPr>
          <p:nvPr/>
        </p:nvSpPr>
        <p:spPr bwMode="auto">
          <a:xfrm>
            <a:off x="3586163" y="4038600"/>
            <a:ext cx="414337" cy="287338"/>
          </a:xfrm>
          <a:prstGeom prst="rect">
            <a:avLst/>
          </a:prstGeom>
          <a:noFill/>
          <a:ln w="9525">
            <a:noFill/>
            <a:miter lim="800000"/>
            <a:headEnd/>
            <a:tailEnd/>
          </a:ln>
        </p:spPr>
        <p:txBody>
          <a:bodyPr/>
          <a:lstStyle/>
          <a:p>
            <a:endParaRPr lang="en-US"/>
          </a:p>
        </p:txBody>
      </p:sp>
      <p:sp>
        <p:nvSpPr>
          <p:cNvPr id="17451" name="Rectangle 43"/>
          <p:cNvSpPr>
            <a:spLocks noChangeArrowheads="1"/>
          </p:cNvSpPr>
          <p:nvPr/>
        </p:nvSpPr>
        <p:spPr bwMode="auto">
          <a:xfrm>
            <a:off x="3671888" y="4092575"/>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W3</a:t>
            </a:r>
            <a:endParaRPr lang="en-US"/>
          </a:p>
        </p:txBody>
      </p:sp>
      <p:sp>
        <p:nvSpPr>
          <p:cNvPr id="17452" name="Rectangle 44"/>
          <p:cNvSpPr>
            <a:spLocks noChangeArrowheads="1"/>
          </p:cNvSpPr>
          <p:nvPr/>
        </p:nvSpPr>
        <p:spPr bwMode="auto">
          <a:xfrm>
            <a:off x="4370388" y="4538663"/>
            <a:ext cx="428625" cy="357187"/>
          </a:xfrm>
          <a:prstGeom prst="rect">
            <a:avLst/>
          </a:prstGeom>
          <a:noFill/>
          <a:ln w="9525">
            <a:solidFill>
              <a:srgbClr val="000000"/>
            </a:solidFill>
            <a:miter lim="800000"/>
            <a:headEnd/>
            <a:tailEnd/>
          </a:ln>
        </p:spPr>
        <p:txBody>
          <a:bodyPr/>
          <a:lstStyle/>
          <a:p>
            <a:endParaRPr lang="en-US"/>
          </a:p>
        </p:txBody>
      </p:sp>
      <p:sp>
        <p:nvSpPr>
          <p:cNvPr id="17453" name="Rectangle 45"/>
          <p:cNvSpPr>
            <a:spLocks noChangeArrowheads="1"/>
          </p:cNvSpPr>
          <p:nvPr/>
        </p:nvSpPr>
        <p:spPr bwMode="auto">
          <a:xfrm>
            <a:off x="4370388" y="4538663"/>
            <a:ext cx="414337" cy="285750"/>
          </a:xfrm>
          <a:prstGeom prst="rect">
            <a:avLst/>
          </a:prstGeom>
          <a:noFill/>
          <a:ln w="9525">
            <a:noFill/>
            <a:miter lim="800000"/>
            <a:headEnd/>
            <a:tailEnd/>
          </a:ln>
        </p:spPr>
        <p:txBody>
          <a:bodyPr/>
          <a:lstStyle/>
          <a:p>
            <a:endParaRPr lang="en-US"/>
          </a:p>
        </p:txBody>
      </p:sp>
      <p:sp>
        <p:nvSpPr>
          <p:cNvPr id="17454" name="Rectangle 46"/>
          <p:cNvSpPr>
            <a:spLocks noChangeArrowheads="1"/>
          </p:cNvSpPr>
          <p:nvPr/>
        </p:nvSpPr>
        <p:spPr bwMode="auto">
          <a:xfrm>
            <a:off x="4456113" y="4592638"/>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W4</a:t>
            </a:r>
            <a:endParaRPr lang="en-US"/>
          </a:p>
        </p:txBody>
      </p:sp>
      <p:sp>
        <p:nvSpPr>
          <p:cNvPr id="17455" name="Rectangle 47"/>
          <p:cNvSpPr>
            <a:spLocks noChangeArrowheads="1"/>
          </p:cNvSpPr>
          <p:nvPr/>
        </p:nvSpPr>
        <p:spPr bwMode="auto">
          <a:xfrm>
            <a:off x="5083175" y="4038600"/>
            <a:ext cx="428625" cy="358775"/>
          </a:xfrm>
          <a:prstGeom prst="rect">
            <a:avLst/>
          </a:prstGeom>
          <a:noFill/>
          <a:ln w="9525">
            <a:solidFill>
              <a:srgbClr val="000000"/>
            </a:solidFill>
            <a:miter lim="800000"/>
            <a:headEnd/>
            <a:tailEnd/>
          </a:ln>
        </p:spPr>
        <p:txBody>
          <a:bodyPr/>
          <a:lstStyle/>
          <a:p>
            <a:endParaRPr lang="en-US"/>
          </a:p>
        </p:txBody>
      </p:sp>
      <p:sp>
        <p:nvSpPr>
          <p:cNvPr id="17456" name="Rectangle 48"/>
          <p:cNvSpPr>
            <a:spLocks noChangeArrowheads="1"/>
          </p:cNvSpPr>
          <p:nvPr/>
        </p:nvSpPr>
        <p:spPr bwMode="auto">
          <a:xfrm>
            <a:off x="5083175" y="4038600"/>
            <a:ext cx="414338" cy="287338"/>
          </a:xfrm>
          <a:prstGeom prst="rect">
            <a:avLst/>
          </a:prstGeom>
          <a:noFill/>
          <a:ln w="9525">
            <a:noFill/>
            <a:miter lim="800000"/>
            <a:headEnd/>
            <a:tailEnd/>
          </a:ln>
        </p:spPr>
        <p:txBody>
          <a:bodyPr/>
          <a:lstStyle/>
          <a:p>
            <a:endParaRPr lang="en-US"/>
          </a:p>
        </p:txBody>
      </p:sp>
      <p:sp>
        <p:nvSpPr>
          <p:cNvPr id="17457" name="Rectangle 49"/>
          <p:cNvSpPr>
            <a:spLocks noChangeArrowheads="1"/>
          </p:cNvSpPr>
          <p:nvPr/>
        </p:nvSpPr>
        <p:spPr bwMode="auto">
          <a:xfrm>
            <a:off x="5168900" y="409257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W5</a:t>
            </a:r>
            <a:endParaRPr lang="en-US"/>
          </a:p>
        </p:txBody>
      </p:sp>
      <p:sp>
        <p:nvSpPr>
          <p:cNvPr id="17458" name="Rectangle 50"/>
          <p:cNvSpPr>
            <a:spLocks noChangeArrowheads="1"/>
          </p:cNvSpPr>
          <p:nvPr/>
        </p:nvSpPr>
        <p:spPr bwMode="auto">
          <a:xfrm>
            <a:off x="2089150" y="3468688"/>
            <a:ext cx="285750" cy="287337"/>
          </a:xfrm>
          <a:prstGeom prst="rect">
            <a:avLst/>
          </a:prstGeom>
          <a:noFill/>
          <a:ln w="9525">
            <a:solidFill>
              <a:srgbClr val="000000"/>
            </a:solidFill>
            <a:miter lim="800000"/>
            <a:headEnd/>
            <a:tailEnd/>
          </a:ln>
        </p:spPr>
        <p:txBody>
          <a:bodyPr/>
          <a:lstStyle/>
          <a:p>
            <a:endParaRPr lang="en-US"/>
          </a:p>
        </p:txBody>
      </p:sp>
      <p:sp>
        <p:nvSpPr>
          <p:cNvPr id="17459" name="Rectangle 51"/>
          <p:cNvSpPr>
            <a:spLocks noChangeArrowheads="1"/>
          </p:cNvSpPr>
          <p:nvPr/>
        </p:nvSpPr>
        <p:spPr bwMode="auto">
          <a:xfrm>
            <a:off x="3157538" y="3575050"/>
            <a:ext cx="3636962" cy="71438"/>
          </a:xfrm>
          <a:prstGeom prst="rect">
            <a:avLst/>
          </a:prstGeom>
          <a:solidFill>
            <a:srgbClr val="000000"/>
          </a:solidFill>
          <a:ln w="9525">
            <a:noFill/>
            <a:miter lim="800000"/>
            <a:headEnd/>
            <a:tailEnd/>
          </a:ln>
        </p:spPr>
        <p:txBody>
          <a:bodyPr/>
          <a:lstStyle/>
          <a:p>
            <a:endParaRPr lang="en-US"/>
          </a:p>
        </p:txBody>
      </p:sp>
      <p:sp>
        <p:nvSpPr>
          <p:cNvPr id="17460" name="Rectangle 52"/>
          <p:cNvSpPr>
            <a:spLocks noChangeArrowheads="1"/>
          </p:cNvSpPr>
          <p:nvPr/>
        </p:nvSpPr>
        <p:spPr bwMode="auto">
          <a:xfrm>
            <a:off x="4084638" y="3325813"/>
            <a:ext cx="1398587" cy="287337"/>
          </a:xfrm>
          <a:prstGeom prst="rect">
            <a:avLst/>
          </a:prstGeom>
          <a:noFill/>
          <a:ln w="9525">
            <a:noFill/>
            <a:miter lim="800000"/>
            <a:headEnd/>
            <a:tailEnd/>
          </a:ln>
        </p:spPr>
        <p:txBody>
          <a:bodyPr/>
          <a:lstStyle/>
          <a:p>
            <a:endParaRPr lang="en-US"/>
          </a:p>
        </p:txBody>
      </p:sp>
      <p:sp>
        <p:nvSpPr>
          <p:cNvPr id="17461" name="Rectangle 53"/>
          <p:cNvSpPr>
            <a:spLocks noChangeArrowheads="1"/>
          </p:cNvSpPr>
          <p:nvPr/>
        </p:nvSpPr>
        <p:spPr bwMode="auto">
          <a:xfrm>
            <a:off x="4170363" y="3379788"/>
            <a:ext cx="1379537"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Internet Backbone</a:t>
            </a:r>
            <a:endParaRPr lang="en-US"/>
          </a:p>
        </p:txBody>
      </p:sp>
      <p:sp>
        <p:nvSpPr>
          <p:cNvPr id="17462" name="Line 54"/>
          <p:cNvSpPr>
            <a:spLocks noChangeShapeType="1"/>
          </p:cNvSpPr>
          <p:nvPr/>
        </p:nvSpPr>
        <p:spPr bwMode="auto">
          <a:xfrm>
            <a:off x="2373313" y="3611563"/>
            <a:ext cx="285750" cy="1587"/>
          </a:xfrm>
          <a:prstGeom prst="line">
            <a:avLst/>
          </a:prstGeom>
          <a:noFill/>
          <a:ln w="9525">
            <a:solidFill>
              <a:srgbClr val="000000"/>
            </a:solidFill>
            <a:round/>
            <a:headEnd/>
            <a:tailEnd/>
          </a:ln>
        </p:spPr>
        <p:txBody>
          <a:bodyPr/>
          <a:lstStyle/>
          <a:p>
            <a:endParaRPr lang="en-US"/>
          </a:p>
        </p:txBody>
      </p:sp>
      <p:sp>
        <p:nvSpPr>
          <p:cNvPr id="17463" name="Line 55"/>
          <p:cNvSpPr>
            <a:spLocks noChangeShapeType="1"/>
          </p:cNvSpPr>
          <p:nvPr/>
        </p:nvSpPr>
        <p:spPr bwMode="auto">
          <a:xfrm>
            <a:off x="3514725" y="3611563"/>
            <a:ext cx="214313" cy="427037"/>
          </a:xfrm>
          <a:prstGeom prst="line">
            <a:avLst/>
          </a:prstGeom>
          <a:noFill/>
          <a:ln w="9525">
            <a:solidFill>
              <a:srgbClr val="000000"/>
            </a:solidFill>
            <a:round/>
            <a:headEnd/>
            <a:tailEnd/>
          </a:ln>
        </p:spPr>
        <p:txBody>
          <a:bodyPr/>
          <a:lstStyle/>
          <a:p>
            <a:endParaRPr lang="en-US"/>
          </a:p>
        </p:txBody>
      </p:sp>
      <p:sp>
        <p:nvSpPr>
          <p:cNvPr id="17464" name="Line 56"/>
          <p:cNvSpPr>
            <a:spLocks noChangeShapeType="1"/>
          </p:cNvSpPr>
          <p:nvPr/>
        </p:nvSpPr>
        <p:spPr bwMode="auto">
          <a:xfrm>
            <a:off x="4013200" y="4181475"/>
            <a:ext cx="1069975" cy="1588"/>
          </a:xfrm>
          <a:prstGeom prst="line">
            <a:avLst/>
          </a:prstGeom>
          <a:noFill/>
          <a:ln w="9525">
            <a:solidFill>
              <a:srgbClr val="000000"/>
            </a:solidFill>
            <a:round/>
            <a:headEnd/>
            <a:tailEnd/>
          </a:ln>
        </p:spPr>
        <p:txBody>
          <a:bodyPr/>
          <a:lstStyle/>
          <a:p>
            <a:endParaRPr lang="en-US"/>
          </a:p>
        </p:txBody>
      </p:sp>
      <p:sp>
        <p:nvSpPr>
          <p:cNvPr id="17465" name="Line 57"/>
          <p:cNvSpPr>
            <a:spLocks noChangeShapeType="1"/>
          </p:cNvSpPr>
          <p:nvPr/>
        </p:nvSpPr>
        <p:spPr bwMode="auto">
          <a:xfrm>
            <a:off x="4013200" y="4395788"/>
            <a:ext cx="285750" cy="142875"/>
          </a:xfrm>
          <a:prstGeom prst="line">
            <a:avLst/>
          </a:prstGeom>
          <a:noFill/>
          <a:ln w="9525">
            <a:solidFill>
              <a:srgbClr val="000000"/>
            </a:solidFill>
            <a:round/>
            <a:headEnd/>
            <a:tailEnd/>
          </a:ln>
        </p:spPr>
        <p:txBody>
          <a:bodyPr/>
          <a:lstStyle/>
          <a:p>
            <a:endParaRPr lang="en-US"/>
          </a:p>
        </p:txBody>
      </p:sp>
      <p:sp>
        <p:nvSpPr>
          <p:cNvPr id="17466" name="Line 58"/>
          <p:cNvSpPr>
            <a:spLocks noChangeShapeType="1"/>
          </p:cNvSpPr>
          <p:nvPr/>
        </p:nvSpPr>
        <p:spPr bwMode="auto">
          <a:xfrm flipV="1">
            <a:off x="4797425" y="4395788"/>
            <a:ext cx="357188" cy="214312"/>
          </a:xfrm>
          <a:prstGeom prst="line">
            <a:avLst/>
          </a:prstGeom>
          <a:noFill/>
          <a:ln w="9525">
            <a:solidFill>
              <a:srgbClr val="000000"/>
            </a:solidFill>
            <a:round/>
            <a:headEnd/>
            <a:tailEnd/>
          </a:ln>
        </p:spPr>
        <p:txBody>
          <a:bodyPr/>
          <a:lstStyle/>
          <a:p>
            <a:endParaRPr lang="en-US"/>
          </a:p>
        </p:txBody>
      </p:sp>
      <p:sp>
        <p:nvSpPr>
          <p:cNvPr id="17467" name="Line 59"/>
          <p:cNvSpPr>
            <a:spLocks noChangeShapeType="1"/>
          </p:cNvSpPr>
          <p:nvPr/>
        </p:nvSpPr>
        <p:spPr bwMode="auto">
          <a:xfrm flipV="1">
            <a:off x="5438775" y="3611563"/>
            <a:ext cx="357188" cy="427037"/>
          </a:xfrm>
          <a:prstGeom prst="line">
            <a:avLst/>
          </a:prstGeom>
          <a:noFill/>
          <a:ln w="9525">
            <a:solidFill>
              <a:srgbClr val="000000"/>
            </a:solidFill>
            <a:round/>
            <a:headEnd/>
            <a:tailEnd/>
          </a:ln>
        </p:spPr>
        <p:txBody>
          <a:bodyPr/>
          <a:lstStyle/>
          <a:p>
            <a:endParaRPr lang="en-US"/>
          </a:p>
        </p:txBody>
      </p:sp>
      <p:sp>
        <p:nvSpPr>
          <p:cNvPr id="17468" name="Line 60"/>
          <p:cNvSpPr>
            <a:spLocks noChangeShapeType="1"/>
          </p:cNvSpPr>
          <p:nvPr/>
        </p:nvSpPr>
        <p:spPr bwMode="auto">
          <a:xfrm flipH="1">
            <a:off x="3798888" y="3182938"/>
            <a:ext cx="214312" cy="428625"/>
          </a:xfrm>
          <a:prstGeom prst="line">
            <a:avLst/>
          </a:prstGeom>
          <a:noFill/>
          <a:ln w="9525">
            <a:solidFill>
              <a:srgbClr val="000000"/>
            </a:solidFill>
            <a:round/>
            <a:headEnd/>
            <a:tailEnd/>
          </a:ln>
        </p:spPr>
        <p:txBody>
          <a:bodyPr/>
          <a:lstStyle/>
          <a:p>
            <a:endParaRPr lang="en-US"/>
          </a:p>
        </p:txBody>
      </p:sp>
      <p:sp>
        <p:nvSpPr>
          <p:cNvPr id="17469" name="Line 61"/>
          <p:cNvSpPr>
            <a:spLocks noChangeShapeType="1"/>
          </p:cNvSpPr>
          <p:nvPr/>
        </p:nvSpPr>
        <p:spPr bwMode="auto">
          <a:xfrm>
            <a:off x="5367338" y="3113088"/>
            <a:ext cx="428625" cy="498475"/>
          </a:xfrm>
          <a:prstGeom prst="line">
            <a:avLst/>
          </a:prstGeom>
          <a:noFill/>
          <a:ln w="9525">
            <a:solidFill>
              <a:srgbClr val="000000"/>
            </a:solidFill>
            <a:round/>
            <a:headEnd/>
            <a:tailEnd/>
          </a:ln>
        </p:spPr>
        <p:txBody>
          <a:bodyPr/>
          <a:lstStyle/>
          <a:p>
            <a:endParaRPr lang="en-US"/>
          </a:p>
        </p:txBody>
      </p:sp>
      <p:sp>
        <p:nvSpPr>
          <p:cNvPr id="17470" name="Line 62"/>
          <p:cNvSpPr>
            <a:spLocks noChangeShapeType="1"/>
          </p:cNvSpPr>
          <p:nvPr/>
        </p:nvSpPr>
        <p:spPr bwMode="auto">
          <a:xfrm>
            <a:off x="4298950" y="3041650"/>
            <a:ext cx="641350" cy="1588"/>
          </a:xfrm>
          <a:prstGeom prst="line">
            <a:avLst/>
          </a:prstGeom>
          <a:noFill/>
          <a:ln w="9525">
            <a:solidFill>
              <a:srgbClr val="000000"/>
            </a:solidFill>
            <a:round/>
            <a:headEnd/>
            <a:tailEnd/>
          </a:ln>
        </p:spPr>
        <p:txBody>
          <a:bodyPr/>
          <a:lstStyle/>
          <a:p>
            <a:endParaRPr lang="en-US"/>
          </a:p>
        </p:txBody>
      </p:sp>
      <p:sp>
        <p:nvSpPr>
          <p:cNvPr id="17471" name="Line 63"/>
          <p:cNvSpPr>
            <a:spLocks noChangeShapeType="1"/>
          </p:cNvSpPr>
          <p:nvPr/>
        </p:nvSpPr>
        <p:spPr bwMode="auto">
          <a:xfrm flipV="1">
            <a:off x="4084638" y="2470150"/>
            <a:ext cx="357187" cy="357188"/>
          </a:xfrm>
          <a:prstGeom prst="line">
            <a:avLst/>
          </a:prstGeom>
          <a:noFill/>
          <a:ln w="9525">
            <a:solidFill>
              <a:srgbClr val="000000"/>
            </a:solidFill>
            <a:round/>
            <a:headEnd/>
            <a:tailEnd/>
          </a:ln>
        </p:spPr>
        <p:txBody>
          <a:bodyPr/>
          <a:lstStyle/>
          <a:p>
            <a:endParaRPr lang="en-US"/>
          </a:p>
        </p:txBody>
      </p:sp>
      <p:sp>
        <p:nvSpPr>
          <p:cNvPr id="17472" name="Line 64"/>
          <p:cNvSpPr>
            <a:spLocks noChangeShapeType="1"/>
          </p:cNvSpPr>
          <p:nvPr/>
        </p:nvSpPr>
        <p:spPr bwMode="auto">
          <a:xfrm>
            <a:off x="4940300" y="2470150"/>
            <a:ext cx="214313" cy="428625"/>
          </a:xfrm>
          <a:prstGeom prst="line">
            <a:avLst/>
          </a:prstGeom>
          <a:noFill/>
          <a:ln w="9525">
            <a:solidFill>
              <a:srgbClr val="000000"/>
            </a:solidFill>
            <a:round/>
            <a:headEnd/>
            <a:tailEnd/>
          </a:ln>
        </p:spPr>
        <p:txBody>
          <a:bodyPr/>
          <a:lstStyle/>
          <a:p>
            <a:endParaRPr lang="en-US"/>
          </a:p>
        </p:txBody>
      </p:sp>
      <p:sp>
        <p:nvSpPr>
          <p:cNvPr id="17473" name="Line 65"/>
          <p:cNvSpPr>
            <a:spLocks noChangeShapeType="1"/>
          </p:cNvSpPr>
          <p:nvPr/>
        </p:nvSpPr>
        <p:spPr bwMode="auto">
          <a:xfrm>
            <a:off x="7221538" y="3611563"/>
            <a:ext cx="357187" cy="1587"/>
          </a:xfrm>
          <a:prstGeom prst="line">
            <a:avLst/>
          </a:prstGeom>
          <a:noFill/>
          <a:ln w="9525">
            <a:solidFill>
              <a:srgbClr val="000000"/>
            </a:solidFill>
            <a:round/>
            <a:headEnd/>
            <a:tailEnd/>
          </a:ln>
        </p:spPr>
        <p:txBody>
          <a:bodyPr/>
          <a:lstStyle/>
          <a:p>
            <a:endParaRPr lang="en-US"/>
          </a:p>
        </p:txBody>
      </p:sp>
      <p:sp>
        <p:nvSpPr>
          <p:cNvPr id="17474" name="Line 66"/>
          <p:cNvSpPr>
            <a:spLocks noChangeShapeType="1"/>
          </p:cNvSpPr>
          <p:nvPr/>
        </p:nvSpPr>
        <p:spPr bwMode="auto">
          <a:xfrm>
            <a:off x="4725988" y="4894263"/>
            <a:ext cx="142875" cy="569912"/>
          </a:xfrm>
          <a:prstGeom prst="line">
            <a:avLst/>
          </a:prstGeom>
          <a:noFill/>
          <a:ln w="9525">
            <a:solidFill>
              <a:srgbClr val="000000"/>
            </a:solidFill>
            <a:round/>
            <a:headEnd/>
            <a:tailEnd/>
          </a:ln>
        </p:spPr>
        <p:txBody>
          <a:bodyPr/>
          <a:lstStyle/>
          <a:p>
            <a:endParaRPr lang="en-US"/>
          </a:p>
        </p:txBody>
      </p:sp>
      <p:sp>
        <p:nvSpPr>
          <p:cNvPr id="17475" name="Line 67"/>
          <p:cNvSpPr>
            <a:spLocks noChangeShapeType="1"/>
          </p:cNvSpPr>
          <p:nvPr/>
        </p:nvSpPr>
        <p:spPr bwMode="auto">
          <a:xfrm>
            <a:off x="4725988" y="1687513"/>
            <a:ext cx="1587" cy="569912"/>
          </a:xfrm>
          <a:prstGeom prst="line">
            <a:avLst/>
          </a:prstGeom>
          <a:noFill/>
          <a:ln w="9525">
            <a:solidFill>
              <a:srgbClr val="000000"/>
            </a:solidFill>
            <a:round/>
            <a:headEnd/>
            <a:tailEnd/>
          </a:ln>
        </p:spPr>
        <p:txBody>
          <a:bodyPr/>
          <a:lstStyle/>
          <a:p>
            <a:endParaRPr lang="en-US"/>
          </a:p>
        </p:txBody>
      </p:sp>
      <p:sp>
        <p:nvSpPr>
          <p:cNvPr id="17476" name="Rectangle 68"/>
          <p:cNvSpPr>
            <a:spLocks noChangeArrowheads="1"/>
          </p:cNvSpPr>
          <p:nvPr/>
        </p:nvSpPr>
        <p:spPr bwMode="auto">
          <a:xfrm>
            <a:off x="4800600" y="28956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01001</a:t>
            </a:r>
          </a:p>
        </p:txBody>
      </p:sp>
      <p:sp>
        <p:nvSpPr>
          <p:cNvPr id="17477" name="Rectangle 69"/>
          <p:cNvSpPr>
            <a:spLocks noChangeArrowheads="1"/>
          </p:cNvSpPr>
          <p:nvPr/>
        </p:nvSpPr>
        <p:spPr bwMode="auto">
          <a:xfrm>
            <a:off x="4038600" y="45720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11001</a:t>
            </a:r>
          </a:p>
        </p:txBody>
      </p:sp>
      <p:sp>
        <p:nvSpPr>
          <p:cNvPr id="17478" name="Rectangle 70"/>
          <p:cNvSpPr>
            <a:spLocks noChangeArrowheads="1"/>
          </p:cNvSpPr>
          <p:nvPr/>
        </p:nvSpPr>
        <p:spPr bwMode="auto">
          <a:xfrm>
            <a:off x="3352800" y="39624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11110</a:t>
            </a:r>
          </a:p>
        </p:txBody>
      </p:sp>
      <p:sp>
        <p:nvSpPr>
          <p:cNvPr id="17479" name="Rectangle 71"/>
          <p:cNvSpPr>
            <a:spLocks noChangeArrowheads="1"/>
          </p:cNvSpPr>
          <p:nvPr/>
        </p:nvSpPr>
        <p:spPr bwMode="auto">
          <a:xfrm>
            <a:off x="3429000" y="28194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01011</a:t>
            </a:r>
          </a:p>
        </p:txBody>
      </p:sp>
      <p:sp>
        <p:nvSpPr>
          <p:cNvPr id="17480" name="Text Box 72"/>
          <p:cNvSpPr txBox="1">
            <a:spLocks noChangeArrowheads="1"/>
          </p:cNvSpPr>
          <p:nvPr/>
        </p:nvSpPr>
        <p:spPr bwMode="auto">
          <a:xfrm>
            <a:off x="228600" y="304800"/>
            <a:ext cx="3236913" cy="1552575"/>
          </a:xfrm>
          <a:prstGeom prst="rect">
            <a:avLst/>
          </a:prstGeom>
          <a:noFill/>
          <a:ln w="9525">
            <a:noFill/>
            <a:miter lim="800000"/>
            <a:headEnd/>
            <a:tailEnd/>
          </a:ln>
        </p:spPr>
        <p:txBody>
          <a:bodyPr wrap="none">
            <a:spAutoFit/>
          </a:bodyPr>
          <a:lstStyle/>
          <a:p>
            <a:pPr eaLnBrk="1" hangingPunct="1"/>
            <a:r>
              <a:rPr lang="en-US"/>
              <a:t>E-mail from Company A</a:t>
            </a:r>
          </a:p>
          <a:p>
            <a:pPr eaLnBrk="1" hangingPunct="1"/>
            <a:r>
              <a:rPr lang="en-US"/>
              <a:t>to Company D:</a:t>
            </a:r>
          </a:p>
          <a:p>
            <a:pPr eaLnBrk="1" hangingPunct="1"/>
            <a:r>
              <a:rPr lang="en-US"/>
              <a:t>broken into packets, that</a:t>
            </a:r>
          </a:p>
          <a:p>
            <a:pPr eaLnBrk="1" hangingPunct="1"/>
            <a:r>
              <a:rPr lang="en-US"/>
              <a:t>travel the best path.</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376363" y="3254375"/>
            <a:ext cx="855662" cy="714375"/>
          </a:xfrm>
          <a:prstGeom prst="rect">
            <a:avLst/>
          </a:prstGeom>
          <a:noFill/>
          <a:ln w="9525">
            <a:solidFill>
              <a:srgbClr val="000000"/>
            </a:solidFill>
            <a:miter lim="800000"/>
            <a:headEnd/>
            <a:tailEnd/>
          </a:ln>
        </p:spPr>
        <p:txBody>
          <a:bodyPr/>
          <a:lstStyle/>
          <a:p>
            <a:endParaRPr lang="en-US"/>
          </a:p>
        </p:txBody>
      </p:sp>
      <p:sp>
        <p:nvSpPr>
          <p:cNvPr id="18435" name="Rectangle 3"/>
          <p:cNvSpPr>
            <a:spLocks noChangeArrowheads="1"/>
          </p:cNvSpPr>
          <p:nvPr/>
        </p:nvSpPr>
        <p:spPr bwMode="auto">
          <a:xfrm>
            <a:off x="1233488" y="2970213"/>
            <a:ext cx="1096962" cy="315912"/>
          </a:xfrm>
          <a:prstGeom prst="rect">
            <a:avLst/>
          </a:prstGeom>
          <a:noFill/>
          <a:ln w="9525">
            <a:noFill/>
            <a:miter lim="800000"/>
            <a:headEnd/>
            <a:tailEnd/>
          </a:ln>
        </p:spPr>
        <p:txBody>
          <a:bodyPr/>
          <a:lstStyle/>
          <a:p>
            <a:endParaRPr lang="en-US"/>
          </a:p>
        </p:txBody>
      </p:sp>
      <p:sp>
        <p:nvSpPr>
          <p:cNvPr id="18436" name="Rectangle 4"/>
          <p:cNvSpPr>
            <a:spLocks noChangeArrowheads="1"/>
          </p:cNvSpPr>
          <p:nvPr/>
        </p:nvSpPr>
        <p:spPr bwMode="auto">
          <a:xfrm>
            <a:off x="1319213"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A</a:t>
            </a:r>
            <a:endParaRPr lang="en-US"/>
          </a:p>
        </p:txBody>
      </p:sp>
      <p:sp>
        <p:nvSpPr>
          <p:cNvPr id="18437" name="Rectangle 5"/>
          <p:cNvSpPr>
            <a:spLocks noChangeArrowheads="1"/>
          </p:cNvSpPr>
          <p:nvPr/>
        </p:nvSpPr>
        <p:spPr bwMode="auto">
          <a:xfrm>
            <a:off x="4298950" y="973138"/>
            <a:ext cx="857250" cy="714375"/>
          </a:xfrm>
          <a:prstGeom prst="rect">
            <a:avLst/>
          </a:prstGeom>
          <a:noFill/>
          <a:ln w="9525">
            <a:solidFill>
              <a:srgbClr val="000000"/>
            </a:solidFill>
            <a:miter lim="800000"/>
            <a:headEnd/>
            <a:tailEnd/>
          </a:ln>
        </p:spPr>
        <p:txBody>
          <a:bodyPr/>
          <a:lstStyle/>
          <a:p>
            <a:endParaRPr lang="en-US"/>
          </a:p>
        </p:txBody>
      </p:sp>
      <p:sp>
        <p:nvSpPr>
          <p:cNvPr id="18438" name="Rectangle 6"/>
          <p:cNvSpPr>
            <a:spLocks noChangeArrowheads="1"/>
          </p:cNvSpPr>
          <p:nvPr/>
        </p:nvSpPr>
        <p:spPr bwMode="auto">
          <a:xfrm>
            <a:off x="4156075" y="688975"/>
            <a:ext cx="1087438" cy="315913"/>
          </a:xfrm>
          <a:prstGeom prst="rect">
            <a:avLst/>
          </a:prstGeom>
          <a:noFill/>
          <a:ln w="9525">
            <a:noFill/>
            <a:miter lim="800000"/>
            <a:headEnd/>
            <a:tailEnd/>
          </a:ln>
        </p:spPr>
        <p:txBody>
          <a:bodyPr/>
          <a:lstStyle/>
          <a:p>
            <a:endParaRPr lang="en-US"/>
          </a:p>
        </p:txBody>
      </p:sp>
      <p:sp>
        <p:nvSpPr>
          <p:cNvPr id="18439" name="Rectangle 7"/>
          <p:cNvSpPr>
            <a:spLocks noChangeArrowheads="1"/>
          </p:cNvSpPr>
          <p:nvPr/>
        </p:nvSpPr>
        <p:spPr bwMode="auto">
          <a:xfrm>
            <a:off x="4241800" y="746125"/>
            <a:ext cx="982663" cy="261938"/>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B</a:t>
            </a:r>
            <a:endParaRPr lang="en-US"/>
          </a:p>
        </p:txBody>
      </p:sp>
      <p:sp>
        <p:nvSpPr>
          <p:cNvPr id="18440" name="Rectangle 8"/>
          <p:cNvSpPr>
            <a:spLocks noChangeArrowheads="1"/>
          </p:cNvSpPr>
          <p:nvPr/>
        </p:nvSpPr>
        <p:spPr bwMode="auto">
          <a:xfrm>
            <a:off x="7578725" y="3254375"/>
            <a:ext cx="855663" cy="714375"/>
          </a:xfrm>
          <a:prstGeom prst="rect">
            <a:avLst/>
          </a:prstGeom>
          <a:noFill/>
          <a:ln w="9525">
            <a:solidFill>
              <a:srgbClr val="000000"/>
            </a:solidFill>
            <a:miter lim="800000"/>
            <a:headEnd/>
            <a:tailEnd/>
          </a:ln>
        </p:spPr>
        <p:txBody>
          <a:bodyPr/>
          <a:lstStyle/>
          <a:p>
            <a:endParaRPr lang="en-US"/>
          </a:p>
        </p:txBody>
      </p:sp>
      <p:sp>
        <p:nvSpPr>
          <p:cNvPr id="18441" name="Rectangle 9"/>
          <p:cNvSpPr>
            <a:spLocks noChangeArrowheads="1"/>
          </p:cNvSpPr>
          <p:nvPr/>
        </p:nvSpPr>
        <p:spPr bwMode="auto">
          <a:xfrm>
            <a:off x="7435850" y="2970213"/>
            <a:ext cx="1096963" cy="315912"/>
          </a:xfrm>
          <a:prstGeom prst="rect">
            <a:avLst/>
          </a:prstGeom>
          <a:noFill/>
          <a:ln w="9525">
            <a:noFill/>
            <a:miter lim="800000"/>
            <a:headEnd/>
            <a:tailEnd/>
          </a:ln>
        </p:spPr>
        <p:txBody>
          <a:bodyPr/>
          <a:lstStyle/>
          <a:p>
            <a:endParaRPr lang="en-US"/>
          </a:p>
        </p:txBody>
      </p:sp>
      <p:sp>
        <p:nvSpPr>
          <p:cNvPr id="18442" name="Rectangle 10"/>
          <p:cNvSpPr>
            <a:spLocks noChangeArrowheads="1"/>
          </p:cNvSpPr>
          <p:nvPr/>
        </p:nvSpPr>
        <p:spPr bwMode="auto">
          <a:xfrm>
            <a:off x="7521575"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D</a:t>
            </a:r>
            <a:endParaRPr lang="en-US"/>
          </a:p>
        </p:txBody>
      </p:sp>
      <p:sp>
        <p:nvSpPr>
          <p:cNvPr id="18443" name="Rectangle 11"/>
          <p:cNvSpPr>
            <a:spLocks noChangeArrowheads="1"/>
          </p:cNvSpPr>
          <p:nvPr/>
        </p:nvSpPr>
        <p:spPr bwMode="auto">
          <a:xfrm>
            <a:off x="4441825" y="5464175"/>
            <a:ext cx="855663" cy="714375"/>
          </a:xfrm>
          <a:prstGeom prst="rect">
            <a:avLst/>
          </a:prstGeom>
          <a:noFill/>
          <a:ln w="9525">
            <a:solidFill>
              <a:srgbClr val="000000"/>
            </a:solidFill>
            <a:miter lim="800000"/>
            <a:headEnd/>
            <a:tailEnd/>
          </a:ln>
        </p:spPr>
        <p:txBody>
          <a:bodyPr/>
          <a:lstStyle/>
          <a:p>
            <a:endParaRPr lang="en-US"/>
          </a:p>
        </p:txBody>
      </p:sp>
      <p:sp>
        <p:nvSpPr>
          <p:cNvPr id="18444" name="Rectangle 12"/>
          <p:cNvSpPr>
            <a:spLocks noChangeArrowheads="1"/>
          </p:cNvSpPr>
          <p:nvPr/>
        </p:nvSpPr>
        <p:spPr bwMode="auto">
          <a:xfrm>
            <a:off x="4298950" y="5180013"/>
            <a:ext cx="1087438" cy="315912"/>
          </a:xfrm>
          <a:prstGeom prst="rect">
            <a:avLst/>
          </a:prstGeom>
          <a:noFill/>
          <a:ln w="9525">
            <a:noFill/>
            <a:miter lim="800000"/>
            <a:headEnd/>
            <a:tailEnd/>
          </a:ln>
        </p:spPr>
        <p:txBody>
          <a:bodyPr/>
          <a:lstStyle/>
          <a:p>
            <a:endParaRPr lang="en-US"/>
          </a:p>
        </p:txBody>
      </p:sp>
      <p:sp>
        <p:nvSpPr>
          <p:cNvPr id="18445" name="Rectangle 13"/>
          <p:cNvSpPr>
            <a:spLocks noChangeArrowheads="1"/>
          </p:cNvSpPr>
          <p:nvPr/>
        </p:nvSpPr>
        <p:spPr bwMode="auto">
          <a:xfrm>
            <a:off x="4384675" y="5237163"/>
            <a:ext cx="982663"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C</a:t>
            </a:r>
            <a:endParaRPr lang="en-US"/>
          </a:p>
        </p:txBody>
      </p:sp>
      <p:sp>
        <p:nvSpPr>
          <p:cNvPr id="18446" name="Rectangle 14"/>
          <p:cNvSpPr>
            <a:spLocks noChangeArrowheads="1"/>
          </p:cNvSpPr>
          <p:nvPr/>
        </p:nvSpPr>
        <p:spPr bwMode="auto">
          <a:xfrm>
            <a:off x="1589088" y="3468688"/>
            <a:ext cx="430212" cy="358775"/>
          </a:xfrm>
          <a:prstGeom prst="rect">
            <a:avLst/>
          </a:prstGeom>
          <a:noFill/>
          <a:ln w="9525">
            <a:solidFill>
              <a:srgbClr val="000000"/>
            </a:solidFill>
            <a:miter lim="800000"/>
            <a:headEnd/>
            <a:tailEnd/>
          </a:ln>
        </p:spPr>
        <p:txBody>
          <a:bodyPr/>
          <a:lstStyle/>
          <a:p>
            <a:endParaRPr lang="en-US"/>
          </a:p>
        </p:txBody>
      </p:sp>
      <p:sp>
        <p:nvSpPr>
          <p:cNvPr id="18447" name="Rectangle 15"/>
          <p:cNvSpPr>
            <a:spLocks noChangeArrowheads="1"/>
          </p:cNvSpPr>
          <p:nvPr/>
        </p:nvSpPr>
        <p:spPr bwMode="auto">
          <a:xfrm>
            <a:off x="1589088" y="3468688"/>
            <a:ext cx="414337" cy="287337"/>
          </a:xfrm>
          <a:prstGeom prst="rect">
            <a:avLst/>
          </a:prstGeom>
          <a:noFill/>
          <a:ln w="9525">
            <a:noFill/>
            <a:miter lim="800000"/>
            <a:headEnd/>
            <a:tailEnd/>
          </a:ln>
        </p:spPr>
        <p:txBody>
          <a:bodyPr/>
          <a:lstStyle/>
          <a:p>
            <a:endParaRPr lang="en-US"/>
          </a:p>
        </p:txBody>
      </p:sp>
      <p:sp>
        <p:nvSpPr>
          <p:cNvPr id="18448" name="Rectangle 16"/>
          <p:cNvSpPr>
            <a:spLocks noChangeArrowheads="1"/>
          </p:cNvSpPr>
          <p:nvPr/>
        </p:nvSpPr>
        <p:spPr bwMode="auto">
          <a:xfrm>
            <a:off x="1676400" y="3522663"/>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a:t>
            </a:r>
            <a:endParaRPr lang="en-US"/>
          </a:p>
        </p:txBody>
      </p:sp>
      <p:sp>
        <p:nvSpPr>
          <p:cNvPr id="18449" name="Rectangle 17"/>
          <p:cNvSpPr>
            <a:spLocks noChangeArrowheads="1"/>
          </p:cNvSpPr>
          <p:nvPr/>
        </p:nvSpPr>
        <p:spPr bwMode="auto">
          <a:xfrm>
            <a:off x="4513263" y="1258888"/>
            <a:ext cx="428625" cy="358775"/>
          </a:xfrm>
          <a:prstGeom prst="rect">
            <a:avLst/>
          </a:prstGeom>
          <a:noFill/>
          <a:ln w="9525">
            <a:solidFill>
              <a:srgbClr val="000000"/>
            </a:solidFill>
            <a:miter lim="800000"/>
            <a:headEnd/>
            <a:tailEnd/>
          </a:ln>
        </p:spPr>
        <p:txBody>
          <a:bodyPr/>
          <a:lstStyle/>
          <a:p>
            <a:endParaRPr lang="en-US"/>
          </a:p>
        </p:txBody>
      </p:sp>
      <p:sp>
        <p:nvSpPr>
          <p:cNvPr id="18450" name="Rectangle 18"/>
          <p:cNvSpPr>
            <a:spLocks noChangeArrowheads="1"/>
          </p:cNvSpPr>
          <p:nvPr/>
        </p:nvSpPr>
        <p:spPr bwMode="auto">
          <a:xfrm>
            <a:off x="4513263" y="1258888"/>
            <a:ext cx="414337" cy="287337"/>
          </a:xfrm>
          <a:prstGeom prst="rect">
            <a:avLst/>
          </a:prstGeom>
          <a:noFill/>
          <a:ln w="9525">
            <a:noFill/>
            <a:miter lim="800000"/>
            <a:headEnd/>
            <a:tailEnd/>
          </a:ln>
        </p:spPr>
        <p:txBody>
          <a:bodyPr/>
          <a:lstStyle/>
          <a:p>
            <a:endParaRPr lang="en-US"/>
          </a:p>
        </p:txBody>
      </p:sp>
      <p:sp>
        <p:nvSpPr>
          <p:cNvPr id="18451" name="Rectangle 19"/>
          <p:cNvSpPr>
            <a:spLocks noChangeArrowheads="1"/>
          </p:cNvSpPr>
          <p:nvPr/>
        </p:nvSpPr>
        <p:spPr bwMode="auto">
          <a:xfrm>
            <a:off x="4598988" y="131286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W9</a:t>
            </a:r>
            <a:endParaRPr lang="en-US"/>
          </a:p>
        </p:txBody>
      </p:sp>
      <p:sp>
        <p:nvSpPr>
          <p:cNvPr id="18452" name="Rectangle 20"/>
          <p:cNvSpPr>
            <a:spLocks noChangeArrowheads="1"/>
          </p:cNvSpPr>
          <p:nvPr/>
        </p:nvSpPr>
        <p:spPr bwMode="auto">
          <a:xfrm>
            <a:off x="7578725" y="3468688"/>
            <a:ext cx="428625" cy="358775"/>
          </a:xfrm>
          <a:prstGeom prst="rect">
            <a:avLst/>
          </a:prstGeom>
          <a:noFill/>
          <a:ln w="9525">
            <a:solidFill>
              <a:srgbClr val="000000"/>
            </a:solidFill>
            <a:miter lim="800000"/>
            <a:headEnd/>
            <a:tailEnd/>
          </a:ln>
        </p:spPr>
        <p:txBody>
          <a:bodyPr/>
          <a:lstStyle/>
          <a:p>
            <a:endParaRPr lang="en-US"/>
          </a:p>
        </p:txBody>
      </p:sp>
      <p:sp>
        <p:nvSpPr>
          <p:cNvPr id="18453" name="Rectangle 21"/>
          <p:cNvSpPr>
            <a:spLocks noChangeArrowheads="1"/>
          </p:cNvSpPr>
          <p:nvPr/>
        </p:nvSpPr>
        <p:spPr bwMode="auto">
          <a:xfrm>
            <a:off x="7578725" y="3468688"/>
            <a:ext cx="496888" cy="287337"/>
          </a:xfrm>
          <a:prstGeom prst="rect">
            <a:avLst/>
          </a:prstGeom>
          <a:noFill/>
          <a:ln w="9525">
            <a:noFill/>
            <a:miter lim="800000"/>
            <a:headEnd/>
            <a:tailEnd/>
          </a:ln>
        </p:spPr>
        <p:txBody>
          <a:bodyPr/>
          <a:lstStyle/>
          <a:p>
            <a:endParaRPr lang="en-US"/>
          </a:p>
        </p:txBody>
      </p:sp>
      <p:sp>
        <p:nvSpPr>
          <p:cNvPr id="18454" name="Rectangle 22"/>
          <p:cNvSpPr>
            <a:spLocks noChangeArrowheads="1"/>
          </p:cNvSpPr>
          <p:nvPr/>
        </p:nvSpPr>
        <p:spPr bwMode="auto">
          <a:xfrm>
            <a:off x="7664450"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W12</a:t>
            </a:r>
            <a:endParaRPr lang="en-US"/>
          </a:p>
        </p:txBody>
      </p:sp>
      <p:sp>
        <p:nvSpPr>
          <p:cNvPr id="18455" name="Rectangle 23"/>
          <p:cNvSpPr>
            <a:spLocks noChangeArrowheads="1"/>
          </p:cNvSpPr>
          <p:nvPr/>
        </p:nvSpPr>
        <p:spPr bwMode="auto">
          <a:xfrm>
            <a:off x="4654550" y="5464175"/>
            <a:ext cx="430213" cy="358775"/>
          </a:xfrm>
          <a:prstGeom prst="rect">
            <a:avLst/>
          </a:prstGeom>
          <a:noFill/>
          <a:ln w="9525">
            <a:solidFill>
              <a:srgbClr val="000000"/>
            </a:solidFill>
            <a:miter lim="800000"/>
            <a:headEnd/>
            <a:tailEnd/>
          </a:ln>
        </p:spPr>
        <p:txBody>
          <a:bodyPr/>
          <a:lstStyle/>
          <a:p>
            <a:endParaRPr lang="en-US"/>
          </a:p>
        </p:txBody>
      </p:sp>
      <p:sp>
        <p:nvSpPr>
          <p:cNvPr id="18456" name="Rectangle 24"/>
          <p:cNvSpPr>
            <a:spLocks noChangeArrowheads="1"/>
          </p:cNvSpPr>
          <p:nvPr/>
        </p:nvSpPr>
        <p:spPr bwMode="auto">
          <a:xfrm>
            <a:off x="4654550" y="5464175"/>
            <a:ext cx="498475" cy="287338"/>
          </a:xfrm>
          <a:prstGeom prst="rect">
            <a:avLst/>
          </a:prstGeom>
          <a:noFill/>
          <a:ln w="9525">
            <a:noFill/>
            <a:miter lim="800000"/>
            <a:headEnd/>
            <a:tailEnd/>
          </a:ln>
        </p:spPr>
        <p:txBody>
          <a:bodyPr/>
          <a:lstStyle/>
          <a:p>
            <a:endParaRPr lang="en-US"/>
          </a:p>
        </p:txBody>
      </p:sp>
      <p:sp>
        <p:nvSpPr>
          <p:cNvPr id="18457" name="Rectangle 25"/>
          <p:cNvSpPr>
            <a:spLocks noChangeArrowheads="1"/>
          </p:cNvSpPr>
          <p:nvPr/>
        </p:nvSpPr>
        <p:spPr bwMode="auto">
          <a:xfrm>
            <a:off x="4741863" y="5519738"/>
            <a:ext cx="4175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W10</a:t>
            </a:r>
            <a:endParaRPr lang="en-US"/>
          </a:p>
        </p:txBody>
      </p:sp>
      <p:sp>
        <p:nvSpPr>
          <p:cNvPr id="18458" name="Rectangle 26"/>
          <p:cNvSpPr>
            <a:spLocks noChangeArrowheads="1"/>
          </p:cNvSpPr>
          <p:nvPr/>
        </p:nvSpPr>
        <p:spPr bwMode="auto">
          <a:xfrm>
            <a:off x="2730500" y="3397250"/>
            <a:ext cx="428625" cy="358775"/>
          </a:xfrm>
          <a:prstGeom prst="rect">
            <a:avLst/>
          </a:prstGeom>
          <a:noFill/>
          <a:ln w="9525">
            <a:solidFill>
              <a:srgbClr val="000000"/>
            </a:solidFill>
            <a:miter lim="800000"/>
            <a:headEnd/>
            <a:tailEnd/>
          </a:ln>
        </p:spPr>
        <p:txBody>
          <a:bodyPr/>
          <a:lstStyle/>
          <a:p>
            <a:endParaRPr lang="en-US"/>
          </a:p>
        </p:txBody>
      </p:sp>
      <p:sp>
        <p:nvSpPr>
          <p:cNvPr id="18459" name="Rectangle 27"/>
          <p:cNvSpPr>
            <a:spLocks noChangeArrowheads="1"/>
          </p:cNvSpPr>
          <p:nvPr/>
        </p:nvSpPr>
        <p:spPr bwMode="auto">
          <a:xfrm>
            <a:off x="2730500" y="3397250"/>
            <a:ext cx="414338" cy="287338"/>
          </a:xfrm>
          <a:prstGeom prst="rect">
            <a:avLst/>
          </a:prstGeom>
          <a:noFill/>
          <a:ln w="9525">
            <a:noFill/>
            <a:miter lim="800000"/>
            <a:headEnd/>
            <a:tailEnd/>
          </a:ln>
        </p:spPr>
        <p:txBody>
          <a:bodyPr/>
          <a:lstStyle/>
          <a:p>
            <a:endParaRPr lang="en-US"/>
          </a:p>
        </p:txBody>
      </p:sp>
      <p:sp>
        <p:nvSpPr>
          <p:cNvPr id="18460" name="Rectangle 28"/>
          <p:cNvSpPr>
            <a:spLocks noChangeArrowheads="1"/>
          </p:cNvSpPr>
          <p:nvPr/>
        </p:nvSpPr>
        <p:spPr bwMode="auto">
          <a:xfrm>
            <a:off x="2816225" y="345122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W2</a:t>
            </a:r>
            <a:endParaRPr lang="en-US"/>
          </a:p>
        </p:txBody>
      </p:sp>
      <p:sp>
        <p:nvSpPr>
          <p:cNvPr id="18461" name="Rectangle 29"/>
          <p:cNvSpPr>
            <a:spLocks noChangeArrowheads="1"/>
          </p:cNvSpPr>
          <p:nvPr/>
        </p:nvSpPr>
        <p:spPr bwMode="auto">
          <a:xfrm>
            <a:off x="6794500" y="3468688"/>
            <a:ext cx="428625" cy="358775"/>
          </a:xfrm>
          <a:prstGeom prst="rect">
            <a:avLst/>
          </a:prstGeom>
          <a:noFill/>
          <a:ln w="9525">
            <a:solidFill>
              <a:srgbClr val="000000"/>
            </a:solidFill>
            <a:miter lim="800000"/>
            <a:headEnd/>
            <a:tailEnd/>
          </a:ln>
        </p:spPr>
        <p:txBody>
          <a:bodyPr/>
          <a:lstStyle/>
          <a:p>
            <a:endParaRPr lang="en-US"/>
          </a:p>
        </p:txBody>
      </p:sp>
      <p:sp>
        <p:nvSpPr>
          <p:cNvPr id="18462" name="Rectangle 30"/>
          <p:cNvSpPr>
            <a:spLocks noChangeArrowheads="1"/>
          </p:cNvSpPr>
          <p:nvPr/>
        </p:nvSpPr>
        <p:spPr bwMode="auto">
          <a:xfrm>
            <a:off x="6794500" y="3468688"/>
            <a:ext cx="496888" cy="287337"/>
          </a:xfrm>
          <a:prstGeom prst="rect">
            <a:avLst/>
          </a:prstGeom>
          <a:noFill/>
          <a:ln w="9525">
            <a:noFill/>
            <a:miter lim="800000"/>
            <a:headEnd/>
            <a:tailEnd/>
          </a:ln>
        </p:spPr>
        <p:txBody>
          <a:bodyPr/>
          <a:lstStyle/>
          <a:p>
            <a:endParaRPr lang="en-US"/>
          </a:p>
        </p:txBody>
      </p:sp>
      <p:sp>
        <p:nvSpPr>
          <p:cNvPr id="18463" name="Rectangle 31"/>
          <p:cNvSpPr>
            <a:spLocks noChangeArrowheads="1"/>
          </p:cNvSpPr>
          <p:nvPr/>
        </p:nvSpPr>
        <p:spPr bwMode="auto">
          <a:xfrm>
            <a:off x="6880225"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W11</a:t>
            </a:r>
            <a:endParaRPr lang="en-US"/>
          </a:p>
        </p:txBody>
      </p:sp>
      <p:sp>
        <p:nvSpPr>
          <p:cNvPr id="18464" name="Rectangle 32"/>
          <p:cNvSpPr>
            <a:spLocks noChangeArrowheads="1"/>
          </p:cNvSpPr>
          <p:nvPr/>
        </p:nvSpPr>
        <p:spPr bwMode="auto">
          <a:xfrm>
            <a:off x="3870325" y="2827338"/>
            <a:ext cx="430213" cy="357187"/>
          </a:xfrm>
          <a:prstGeom prst="rect">
            <a:avLst/>
          </a:prstGeom>
          <a:noFill/>
          <a:ln w="9525">
            <a:solidFill>
              <a:srgbClr val="000000"/>
            </a:solidFill>
            <a:miter lim="800000"/>
            <a:headEnd/>
            <a:tailEnd/>
          </a:ln>
        </p:spPr>
        <p:txBody>
          <a:bodyPr/>
          <a:lstStyle/>
          <a:p>
            <a:endParaRPr lang="en-US"/>
          </a:p>
        </p:txBody>
      </p:sp>
      <p:sp>
        <p:nvSpPr>
          <p:cNvPr id="18465" name="Rectangle 33"/>
          <p:cNvSpPr>
            <a:spLocks noChangeArrowheads="1"/>
          </p:cNvSpPr>
          <p:nvPr/>
        </p:nvSpPr>
        <p:spPr bwMode="auto">
          <a:xfrm>
            <a:off x="3870325" y="2827338"/>
            <a:ext cx="414338" cy="287337"/>
          </a:xfrm>
          <a:prstGeom prst="rect">
            <a:avLst/>
          </a:prstGeom>
          <a:noFill/>
          <a:ln w="9525">
            <a:noFill/>
            <a:miter lim="800000"/>
            <a:headEnd/>
            <a:tailEnd/>
          </a:ln>
        </p:spPr>
        <p:txBody>
          <a:bodyPr/>
          <a:lstStyle/>
          <a:p>
            <a:endParaRPr lang="en-US"/>
          </a:p>
        </p:txBody>
      </p:sp>
      <p:sp>
        <p:nvSpPr>
          <p:cNvPr id="18466" name="Rectangle 34"/>
          <p:cNvSpPr>
            <a:spLocks noChangeArrowheads="1"/>
          </p:cNvSpPr>
          <p:nvPr/>
        </p:nvSpPr>
        <p:spPr bwMode="auto">
          <a:xfrm>
            <a:off x="3957638" y="288131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W6</a:t>
            </a:r>
            <a:endParaRPr lang="en-US"/>
          </a:p>
        </p:txBody>
      </p:sp>
      <p:sp>
        <p:nvSpPr>
          <p:cNvPr id="18467" name="Rectangle 35"/>
          <p:cNvSpPr>
            <a:spLocks noChangeArrowheads="1"/>
          </p:cNvSpPr>
          <p:nvPr/>
        </p:nvSpPr>
        <p:spPr bwMode="auto">
          <a:xfrm>
            <a:off x="4513263" y="2257425"/>
            <a:ext cx="428625" cy="357188"/>
          </a:xfrm>
          <a:prstGeom prst="rect">
            <a:avLst/>
          </a:prstGeom>
          <a:noFill/>
          <a:ln w="9525">
            <a:solidFill>
              <a:srgbClr val="000000"/>
            </a:solidFill>
            <a:miter lim="800000"/>
            <a:headEnd/>
            <a:tailEnd/>
          </a:ln>
        </p:spPr>
        <p:txBody>
          <a:bodyPr/>
          <a:lstStyle/>
          <a:p>
            <a:endParaRPr lang="en-US"/>
          </a:p>
        </p:txBody>
      </p:sp>
      <p:sp>
        <p:nvSpPr>
          <p:cNvPr id="18468" name="Rectangle 36"/>
          <p:cNvSpPr>
            <a:spLocks noChangeArrowheads="1"/>
          </p:cNvSpPr>
          <p:nvPr/>
        </p:nvSpPr>
        <p:spPr bwMode="auto">
          <a:xfrm>
            <a:off x="4513263" y="2257425"/>
            <a:ext cx="414337" cy="285750"/>
          </a:xfrm>
          <a:prstGeom prst="rect">
            <a:avLst/>
          </a:prstGeom>
          <a:noFill/>
          <a:ln w="9525">
            <a:noFill/>
            <a:miter lim="800000"/>
            <a:headEnd/>
            <a:tailEnd/>
          </a:ln>
        </p:spPr>
        <p:txBody>
          <a:bodyPr/>
          <a:lstStyle/>
          <a:p>
            <a:endParaRPr lang="en-US"/>
          </a:p>
        </p:txBody>
      </p:sp>
      <p:sp>
        <p:nvSpPr>
          <p:cNvPr id="18469" name="Rectangle 37"/>
          <p:cNvSpPr>
            <a:spLocks noChangeArrowheads="1"/>
          </p:cNvSpPr>
          <p:nvPr/>
        </p:nvSpPr>
        <p:spPr bwMode="auto">
          <a:xfrm>
            <a:off x="4598988" y="2311400"/>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W7</a:t>
            </a:r>
            <a:endParaRPr lang="en-US"/>
          </a:p>
        </p:txBody>
      </p:sp>
      <p:sp>
        <p:nvSpPr>
          <p:cNvPr id="18470" name="Rectangle 38"/>
          <p:cNvSpPr>
            <a:spLocks noChangeArrowheads="1"/>
          </p:cNvSpPr>
          <p:nvPr/>
        </p:nvSpPr>
        <p:spPr bwMode="auto">
          <a:xfrm>
            <a:off x="4940300" y="2898775"/>
            <a:ext cx="428625" cy="357188"/>
          </a:xfrm>
          <a:prstGeom prst="rect">
            <a:avLst/>
          </a:prstGeom>
          <a:noFill/>
          <a:ln w="9525">
            <a:solidFill>
              <a:srgbClr val="000000"/>
            </a:solidFill>
            <a:miter lim="800000"/>
            <a:headEnd/>
            <a:tailEnd/>
          </a:ln>
        </p:spPr>
        <p:txBody>
          <a:bodyPr/>
          <a:lstStyle/>
          <a:p>
            <a:endParaRPr lang="en-US"/>
          </a:p>
        </p:txBody>
      </p:sp>
      <p:sp>
        <p:nvSpPr>
          <p:cNvPr id="18471" name="Rectangle 39"/>
          <p:cNvSpPr>
            <a:spLocks noChangeArrowheads="1"/>
          </p:cNvSpPr>
          <p:nvPr/>
        </p:nvSpPr>
        <p:spPr bwMode="auto">
          <a:xfrm>
            <a:off x="4940300" y="2898775"/>
            <a:ext cx="414338" cy="285750"/>
          </a:xfrm>
          <a:prstGeom prst="rect">
            <a:avLst/>
          </a:prstGeom>
          <a:noFill/>
          <a:ln w="9525">
            <a:noFill/>
            <a:miter lim="800000"/>
            <a:headEnd/>
            <a:tailEnd/>
          </a:ln>
        </p:spPr>
        <p:txBody>
          <a:bodyPr/>
          <a:lstStyle/>
          <a:p>
            <a:endParaRPr lang="en-US"/>
          </a:p>
        </p:txBody>
      </p:sp>
      <p:sp>
        <p:nvSpPr>
          <p:cNvPr id="18472" name="Rectangle 40"/>
          <p:cNvSpPr>
            <a:spLocks noChangeArrowheads="1"/>
          </p:cNvSpPr>
          <p:nvPr/>
        </p:nvSpPr>
        <p:spPr bwMode="auto">
          <a:xfrm>
            <a:off x="5026025" y="2952750"/>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W8</a:t>
            </a:r>
            <a:endParaRPr lang="en-US"/>
          </a:p>
        </p:txBody>
      </p:sp>
      <p:sp>
        <p:nvSpPr>
          <p:cNvPr id="18473" name="Rectangle 41"/>
          <p:cNvSpPr>
            <a:spLocks noChangeArrowheads="1"/>
          </p:cNvSpPr>
          <p:nvPr/>
        </p:nvSpPr>
        <p:spPr bwMode="auto">
          <a:xfrm>
            <a:off x="3586163" y="4038600"/>
            <a:ext cx="428625" cy="358775"/>
          </a:xfrm>
          <a:prstGeom prst="rect">
            <a:avLst/>
          </a:prstGeom>
          <a:noFill/>
          <a:ln w="9525">
            <a:solidFill>
              <a:srgbClr val="000000"/>
            </a:solidFill>
            <a:miter lim="800000"/>
            <a:headEnd/>
            <a:tailEnd/>
          </a:ln>
        </p:spPr>
        <p:txBody>
          <a:bodyPr/>
          <a:lstStyle/>
          <a:p>
            <a:endParaRPr lang="en-US"/>
          </a:p>
        </p:txBody>
      </p:sp>
      <p:sp>
        <p:nvSpPr>
          <p:cNvPr id="18474" name="Rectangle 42"/>
          <p:cNvSpPr>
            <a:spLocks noChangeArrowheads="1"/>
          </p:cNvSpPr>
          <p:nvPr/>
        </p:nvSpPr>
        <p:spPr bwMode="auto">
          <a:xfrm>
            <a:off x="3586163" y="4038600"/>
            <a:ext cx="414337" cy="287338"/>
          </a:xfrm>
          <a:prstGeom prst="rect">
            <a:avLst/>
          </a:prstGeom>
          <a:noFill/>
          <a:ln w="9525">
            <a:noFill/>
            <a:miter lim="800000"/>
            <a:headEnd/>
            <a:tailEnd/>
          </a:ln>
        </p:spPr>
        <p:txBody>
          <a:bodyPr/>
          <a:lstStyle/>
          <a:p>
            <a:endParaRPr lang="en-US"/>
          </a:p>
        </p:txBody>
      </p:sp>
      <p:sp>
        <p:nvSpPr>
          <p:cNvPr id="18475" name="Rectangle 43"/>
          <p:cNvSpPr>
            <a:spLocks noChangeArrowheads="1"/>
          </p:cNvSpPr>
          <p:nvPr/>
        </p:nvSpPr>
        <p:spPr bwMode="auto">
          <a:xfrm>
            <a:off x="3671888" y="4092575"/>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W3</a:t>
            </a:r>
            <a:endParaRPr lang="en-US"/>
          </a:p>
        </p:txBody>
      </p:sp>
      <p:sp>
        <p:nvSpPr>
          <p:cNvPr id="18476" name="Rectangle 44"/>
          <p:cNvSpPr>
            <a:spLocks noChangeArrowheads="1"/>
          </p:cNvSpPr>
          <p:nvPr/>
        </p:nvSpPr>
        <p:spPr bwMode="auto">
          <a:xfrm>
            <a:off x="4370388" y="4538663"/>
            <a:ext cx="428625" cy="357187"/>
          </a:xfrm>
          <a:prstGeom prst="rect">
            <a:avLst/>
          </a:prstGeom>
          <a:noFill/>
          <a:ln w="9525">
            <a:solidFill>
              <a:srgbClr val="000000"/>
            </a:solidFill>
            <a:miter lim="800000"/>
            <a:headEnd/>
            <a:tailEnd/>
          </a:ln>
        </p:spPr>
        <p:txBody>
          <a:bodyPr/>
          <a:lstStyle/>
          <a:p>
            <a:endParaRPr lang="en-US"/>
          </a:p>
        </p:txBody>
      </p:sp>
      <p:sp>
        <p:nvSpPr>
          <p:cNvPr id="18477" name="Rectangle 45"/>
          <p:cNvSpPr>
            <a:spLocks noChangeArrowheads="1"/>
          </p:cNvSpPr>
          <p:nvPr/>
        </p:nvSpPr>
        <p:spPr bwMode="auto">
          <a:xfrm>
            <a:off x="4370388" y="4538663"/>
            <a:ext cx="414337" cy="285750"/>
          </a:xfrm>
          <a:prstGeom prst="rect">
            <a:avLst/>
          </a:prstGeom>
          <a:noFill/>
          <a:ln w="9525">
            <a:noFill/>
            <a:miter lim="800000"/>
            <a:headEnd/>
            <a:tailEnd/>
          </a:ln>
        </p:spPr>
        <p:txBody>
          <a:bodyPr/>
          <a:lstStyle/>
          <a:p>
            <a:endParaRPr lang="en-US"/>
          </a:p>
        </p:txBody>
      </p:sp>
      <p:sp>
        <p:nvSpPr>
          <p:cNvPr id="18478" name="Rectangle 46"/>
          <p:cNvSpPr>
            <a:spLocks noChangeArrowheads="1"/>
          </p:cNvSpPr>
          <p:nvPr/>
        </p:nvSpPr>
        <p:spPr bwMode="auto">
          <a:xfrm>
            <a:off x="4456113" y="4592638"/>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W4</a:t>
            </a:r>
            <a:endParaRPr lang="en-US"/>
          </a:p>
        </p:txBody>
      </p:sp>
      <p:sp>
        <p:nvSpPr>
          <p:cNvPr id="18479" name="Rectangle 47"/>
          <p:cNvSpPr>
            <a:spLocks noChangeArrowheads="1"/>
          </p:cNvSpPr>
          <p:nvPr/>
        </p:nvSpPr>
        <p:spPr bwMode="auto">
          <a:xfrm>
            <a:off x="5083175" y="4038600"/>
            <a:ext cx="428625" cy="358775"/>
          </a:xfrm>
          <a:prstGeom prst="rect">
            <a:avLst/>
          </a:prstGeom>
          <a:noFill/>
          <a:ln w="9525">
            <a:solidFill>
              <a:srgbClr val="000000"/>
            </a:solidFill>
            <a:miter lim="800000"/>
            <a:headEnd/>
            <a:tailEnd/>
          </a:ln>
        </p:spPr>
        <p:txBody>
          <a:bodyPr/>
          <a:lstStyle/>
          <a:p>
            <a:endParaRPr lang="en-US"/>
          </a:p>
        </p:txBody>
      </p:sp>
      <p:sp>
        <p:nvSpPr>
          <p:cNvPr id="18480" name="Rectangle 48"/>
          <p:cNvSpPr>
            <a:spLocks noChangeArrowheads="1"/>
          </p:cNvSpPr>
          <p:nvPr/>
        </p:nvSpPr>
        <p:spPr bwMode="auto">
          <a:xfrm>
            <a:off x="5083175" y="4038600"/>
            <a:ext cx="414338" cy="287338"/>
          </a:xfrm>
          <a:prstGeom prst="rect">
            <a:avLst/>
          </a:prstGeom>
          <a:noFill/>
          <a:ln w="9525">
            <a:noFill/>
            <a:miter lim="800000"/>
            <a:headEnd/>
            <a:tailEnd/>
          </a:ln>
        </p:spPr>
        <p:txBody>
          <a:bodyPr/>
          <a:lstStyle/>
          <a:p>
            <a:endParaRPr lang="en-US"/>
          </a:p>
        </p:txBody>
      </p:sp>
      <p:sp>
        <p:nvSpPr>
          <p:cNvPr id="18481" name="Rectangle 49"/>
          <p:cNvSpPr>
            <a:spLocks noChangeArrowheads="1"/>
          </p:cNvSpPr>
          <p:nvPr/>
        </p:nvSpPr>
        <p:spPr bwMode="auto">
          <a:xfrm>
            <a:off x="5168900" y="409257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W5</a:t>
            </a:r>
            <a:endParaRPr lang="en-US"/>
          </a:p>
        </p:txBody>
      </p:sp>
      <p:sp>
        <p:nvSpPr>
          <p:cNvPr id="18482" name="Rectangle 50"/>
          <p:cNvSpPr>
            <a:spLocks noChangeArrowheads="1"/>
          </p:cNvSpPr>
          <p:nvPr/>
        </p:nvSpPr>
        <p:spPr bwMode="auto">
          <a:xfrm>
            <a:off x="2089150" y="3468688"/>
            <a:ext cx="285750" cy="287337"/>
          </a:xfrm>
          <a:prstGeom prst="rect">
            <a:avLst/>
          </a:prstGeom>
          <a:noFill/>
          <a:ln w="9525">
            <a:solidFill>
              <a:srgbClr val="000000"/>
            </a:solidFill>
            <a:miter lim="800000"/>
            <a:headEnd/>
            <a:tailEnd/>
          </a:ln>
        </p:spPr>
        <p:txBody>
          <a:bodyPr/>
          <a:lstStyle/>
          <a:p>
            <a:endParaRPr lang="en-US"/>
          </a:p>
        </p:txBody>
      </p:sp>
      <p:sp>
        <p:nvSpPr>
          <p:cNvPr id="18483" name="Rectangle 51"/>
          <p:cNvSpPr>
            <a:spLocks noChangeArrowheads="1"/>
          </p:cNvSpPr>
          <p:nvPr/>
        </p:nvSpPr>
        <p:spPr bwMode="auto">
          <a:xfrm>
            <a:off x="3157538" y="3575050"/>
            <a:ext cx="3636962" cy="71438"/>
          </a:xfrm>
          <a:prstGeom prst="rect">
            <a:avLst/>
          </a:prstGeom>
          <a:solidFill>
            <a:srgbClr val="000000"/>
          </a:solidFill>
          <a:ln w="9525">
            <a:noFill/>
            <a:miter lim="800000"/>
            <a:headEnd/>
            <a:tailEnd/>
          </a:ln>
        </p:spPr>
        <p:txBody>
          <a:bodyPr/>
          <a:lstStyle/>
          <a:p>
            <a:endParaRPr lang="en-US"/>
          </a:p>
        </p:txBody>
      </p:sp>
      <p:sp>
        <p:nvSpPr>
          <p:cNvPr id="18484" name="Rectangle 52"/>
          <p:cNvSpPr>
            <a:spLocks noChangeArrowheads="1"/>
          </p:cNvSpPr>
          <p:nvPr/>
        </p:nvSpPr>
        <p:spPr bwMode="auto">
          <a:xfrm>
            <a:off x="4084638" y="3325813"/>
            <a:ext cx="1398587" cy="287337"/>
          </a:xfrm>
          <a:prstGeom prst="rect">
            <a:avLst/>
          </a:prstGeom>
          <a:noFill/>
          <a:ln w="9525">
            <a:noFill/>
            <a:miter lim="800000"/>
            <a:headEnd/>
            <a:tailEnd/>
          </a:ln>
        </p:spPr>
        <p:txBody>
          <a:bodyPr/>
          <a:lstStyle/>
          <a:p>
            <a:endParaRPr lang="en-US"/>
          </a:p>
        </p:txBody>
      </p:sp>
      <p:sp>
        <p:nvSpPr>
          <p:cNvPr id="18485" name="Rectangle 53"/>
          <p:cNvSpPr>
            <a:spLocks noChangeArrowheads="1"/>
          </p:cNvSpPr>
          <p:nvPr/>
        </p:nvSpPr>
        <p:spPr bwMode="auto">
          <a:xfrm>
            <a:off x="4170363" y="3379788"/>
            <a:ext cx="1379537"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Internet Backbone</a:t>
            </a:r>
            <a:endParaRPr lang="en-US"/>
          </a:p>
        </p:txBody>
      </p:sp>
      <p:sp>
        <p:nvSpPr>
          <p:cNvPr id="18486" name="Line 54"/>
          <p:cNvSpPr>
            <a:spLocks noChangeShapeType="1"/>
          </p:cNvSpPr>
          <p:nvPr/>
        </p:nvSpPr>
        <p:spPr bwMode="auto">
          <a:xfrm>
            <a:off x="2373313" y="3611563"/>
            <a:ext cx="285750" cy="1587"/>
          </a:xfrm>
          <a:prstGeom prst="line">
            <a:avLst/>
          </a:prstGeom>
          <a:noFill/>
          <a:ln w="9525">
            <a:solidFill>
              <a:srgbClr val="000000"/>
            </a:solidFill>
            <a:round/>
            <a:headEnd/>
            <a:tailEnd/>
          </a:ln>
        </p:spPr>
        <p:txBody>
          <a:bodyPr/>
          <a:lstStyle/>
          <a:p>
            <a:endParaRPr lang="en-US"/>
          </a:p>
        </p:txBody>
      </p:sp>
      <p:sp>
        <p:nvSpPr>
          <p:cNvPr id="18487" name="Line 55"/>
          <p:cNvSpPr>
            <a:spLocks noChangeShapeType="1"/>
          </p:cNvSpPr>
          <p:nvPr/>
        </p:nvSpPr>
        <p:spPr bwMode="auto">
          <a:xfrm>
            <a:off x="3514725" y="3611563"/>
            <a:ext cx="214313" cy="427037"/>
          </a:xfrm>
          <a:prstGeom prst="line">
            <a:avLst/>
          </a:prstGeom>
          <a:noFill/>
          <a:ln w="9525">
            <a:solidFill>
              <a:srgbClr val="000000"/>
            </a:solidFill>
            <a:round/>
            <a:headEnd/>
            <a:tailEnd/>
          </a:ln>
        </p:spPr>
        <p:txBody>
          <a:bodyPr/>
          <a:lstStyle/>
          <a:p>
            <a:endParaRPr lang="en-US"/>
          </a:p>
        </p:txBody>
      </p:sp>
      <p:sp>
        <p:nvSpPr>
          <p:cNvPr id="18488" name="Line 56"/>
          <p:cNvSpPr>
            <a:spLocks noChangeShapeType="1"/>
          </p:cNvSpPr>
          <p:nvPr/>
        </p:nvSpPr>
        <p:spPr bwMode="auto">
          <a:xfrm>
            <a:off x="4013200" y="4181475"/>
            <a:ext cx="1069975" cy="1588"/>
          </a:xfrm>
          <a:prstGeom prst="line">
            <a:avLst/>
          </a:prstGeom>
          <a:noFill/>
          <a:ln w="9525">
            <a:solidFill>
              <a:srgbClr val="000000"/>
            </a:solidFill>
            <a:round/>
            <a:headEnd/>
            <a:tailEnd/>
          </a:ln>
        </p:spPr>
        <p:txBody>
          <a:bodyPr/>
          <a:lstStyle/>
          <a:p>
            <a:endParaRPr lang="en-US"/>
          </a:p>
        </p:txBody>
      </p:sp>
      <p:sp>
        <p:nvSpPr>
          <p:cNvPr id="18489" name="Line 57"/>
          <p:cNvSpPr>
            <a:spLocks noChangeShapeType="1"/>
          </p:cNvSpPr>
          <p:nvPr/>
        </p:nvSpPr>
        <p:spPr bwMode="auto">
          <a:xfrm>
            <a:off x="4013200" y="4395788"/>
            <a:ext cx="285750" cy="142875"/>
          </a:xfrm>
          <a:prstGeom prst="line">
            <a:avLst/>
          </a:prstGeom>
          <a:noFill/>
          <a:ln w="9525">
            <a:solidFill>
              <a:srgbClr val="000000"/>
            </a:solidFill>
            <a:round/>
            <a:headEnd/>
            <a:tailEnd/>
          </a:ln>
        </p:spPr>
        <p:txBody>
          <a:bodyPr/>
          <a:lstStyle/>
          <a:p>
            <a:endParaRPr lang="en-US"/>
          </a:p>
        </p:txBody>
      </p:sp>
      <p:sp>
        <p:nvSpPr>
          <p:cNvPr id="18490" name="Line 58"/>
          <p:cNvSpPr>
            <a:spLocks noChangeShapeType="1"/>
          </p:cNvSpPr>
          <p:nvPr/>
        </p:nvSpPr>
        <p:spPr bwMode="auto">
          <a:xfrm flipV="1">
            <a:off x="4797425" y="4395788"/>
            <a:ext cx="357188" cy="214312"/>
          </a:xfrm>
          <a:prstGeom prst="line">
            <a:avLst/>
          </a:prstGeom>
          <a:noFill/>
          <a:ln w="9525">
            <a:solidFill>
              <a:srgbClr val="000000"/>
            </a:solidFill>
            <a:round/>
            <a:headEnd/>
            <a:tailEnd/>
          </a:ln>
        </p:spPr>
        <p:txBody>
          <a:bodyPr/>
          <a:lstStyle/>
          <a:p>
            <a:endParaRPr lang="en-US"/>
          </a:p>
        </p:txBody>
      </p:sp>
      <p:sp>
        <p:nvSpPr>
          <p:cNvPr id="18491" name="Line 59"/>
          <p:cNvSpPr>
            <a:spLocks noChangeShapeType="1"/>
          </p:cNvSpPr>
          <p:nvPr/>
        </p:nvSpPr>
        <p:spPr bwMode="auto">
          <a:xfrm flipV="1">
            <a:off x="5438775" y="3611563"/>
            <a:ext cx="357188" cy="427037"/>
          </a:xfrm>
          <a:prstGeom prst="line">
            <a:avLst/>
          </a:prstGeom>
          <a:noFill/>
          <a:ln w="9525">
            <a:solidFill>
              <a:srgbClr val="000000"/>
            </a:solidFill>
            <a:round/>
            <a:headEnd/>
            <a:tailEnd/>
          </a:ln>
        </p:spPr>
        <p:txBody>
          <a:bodyPr/>
          <a:lstStyle/>
          <a:p>
            <a:endParaRPr lang="en-US"/>
          </a:p>
        </p:txBody>
      </p:sp>
      <p:sp>
        <p:nvSpPr>
          <p:cNvPr id="18492" name="Line 60"/>
          <p:cNvSpPr>
            <a:spLocks noChangeShapeType="1"/>
          </p:cNvSpPr>
          <p:nvPr/>
        </p:nvSpPr>
        <p:spPr bwMode="auto">
          <a:xfrm flipH="1">
            <a:off x="3798888" y="3182938"/>
            <a:ext cx="214312" cy="428625"/>
          </a:xfrm>
          <a:prstGeom prst="line">
            <a:avLst/>
          </a:prstGeom>
          <a:noFill/>
          <a:ln w="9525">
            <a:solidFill>
              <a:srgbClr val="000000"/>
            </a:solidFill>
            <a:round/>
            <a:headEnd/>
            <a:tailEnd/>
          </a:ln>
        </p:spPr>
        <p:txBody>
          <a:bodyPr/>
          <a:lstStyle/>
          <a:p>
            <a:endParaRPr lang="en-US"/>
          </a:p>
        </p:txBody>
      </p:sp>
      <p:sp>
        <p:nvSpPr>
          <p:cNvPr id="18493" name="Line 61"/>
          <p:cNvSpPr>
            <a:spLocks noChangeShapeType="1"/>
          </p:cNvSpPr>
          <p:nvPr/>
        </p:nvSpPr>
        <p:spPr bwMode="auto">
          <a:xfrm>
            <a:off x="5367338" y="3113088"/>
            <a:ext cx="428625" cy="498475"/>
          </a:xfrm>
          <a:prstGeom prst="line">
            <a:avLst/>
          </a:prstGeom>
          <a:noFill/>
          <a:ln w="9525">
            <a:solidFill>
              <a:srgbClr val="000000"/>
            </a:solidFill>
            <a:round/>
            <a:headEnd/>
            <a:tailEnd/>
          </a:ln>
        </p:spPr>
        <p:txBody>
          <a:bodyPr/>
          <a:lstStyle/>
          <a:p>
            <a:endParaRPr lang="en-US"/>
          </a:p>
        </p:txBody>
      </p:sp>
      <p:sp>
        <p:nvSpPr>
          <p:cNvPr id="18494" name="Line 62"/>
          <p:cNvSpPr>
            <a:spLocks noChangeShapeType="1"/>
          </p:cNvSpPr>
          <p:nvPr/>
        </p:nvSpPr>
        <p:spPr bwMode="auto">
          <a:xfrm>
            <a:off x="4298950" y="3041650"/>
            <a:ext cx="641350" cy="1588"/>
          </a:xfrm>
          <a:prstGeom prst="line">
            <a:avLst/>
          </a:prstGeom>
          <a:noFill/>
          <a:ln w="9525">
            <a:solidFill>
              <a:srgbClr val="000000"/>
            </a:solidFill>
            <a:round/>
            <a:headEnd/>
            <a:tailEnd/>
          </a:ln>
        </p:spPr>
        <p:txBody>
          <a:bodyPr/>
          <a:lstStyle/>
          <a:p>
            <a:endParaRPr lang="en-US"/>
          </a:p>
        </p:txBody>
      </p:sp>
      <p:sp>
        <p:nvSpPr>
          <p:cNvPr id="18495" name="Line 63"/>
          <p:cNvSpPr>
            <a:spLocks noChangeShapeType="1"/>
          </p:cNvSpPr>
          <p:nvPr/>
        </p:nvSpPr>
        <p:spPr bwMode="auto">
          <a:xfrm flipV="1">
            <a:off x="4084638" y="2470150"/>
            <a:ext cx="357187" cy="357188"/>
          </a:xfrm>
          <a:prstGeom prst="line">
            <a:avLst/>
          </a:prstGeom>
          <a:noFill/>
          <a:ln w="9525">
            <a:solidFill>
              <a:srgbClr val="000000"/>
            </a:solidFill>
            <a:round/>
            <a:headEnd/>
            <a:tailEnd/>
          </a:ln>
        </p:spPr>
        <p:txBody>
          <a:bodyPr/>
          <a:lstStyle/>
          <a:p>
            <a:endParaRPr lang="en-US"/>
          </a:p>
        </p:txBody>
      </p:sp>
      <p:sp>
        <p:nvSpPr>
          <p:cNvPr id="18496" name="Line 64"/>
          <p:cNvSpPr>
            <a:spLocks noChangeShapeType="1"/>
          </p:cNvSpPr>
          <p:nvPr/>
        </p:nvSpPr>
        <p:spPr bwMode="auto">
          <a:xfrm>
            <a:off x="4940300" y="2470150"/>
            <a:ext cx="214313" cy="428625"/>
          </a:xfrm>
          <a:prstGeom prst="line">
            <a:avLst/>
          </a:prstGeom>
          <a:noFill/>
          <a:ln w="9525">
            <a:solidFill>
              <a:srgbClr val="000000"/>
            </a:solidFill>
            <a:round/>
            <a:headEnd/>
            <a:tailEnd/>
          </a:ln>
        </p:spPr>
        <p:txBody>
          <a:bodyPr/>
          <a:lstStyle/>
          <a:p>
            <a:endParaRPr lang="en-US"/>
          </a:p>
        </p:txBody>
      </p:sp>
      <p:sp>
        <p:nvSpPr>
          <p:cNvPr id="18497" name="Line 65"/>
          <p:cNvSpPr>
            <a:spLocks noChangeShapeType="1"/>
          </p:cNvSpPr>
          <p:nvPr/>
        </p:nvSpPr>
        <p:spPr bwMode="auto">
          <a:xfrm>
            <a:off x="7221538" y="3611563"/>
            <a:ext cx="357187" cy="1587"/>
          </a:xfrm>
          <a:prstGeom prst="line">
            <a:avLst/>
          </a:prstGeom>
          <a:noFill/>
          <a:ln w="9525">
            <a:solidFill>
              <a:srgbClr val="000000"/>
            </a:solidFill>
            <a:round/>
            <a:headEnd/>
            <a:tailEnd/>
          </a:ln>
        </p:spPr>
        <p:txBody>
          <a:bodyPr/>
          <a:lstStyle/>
          <a:p>
            <a:endParaRPr lang="en-US"/>
          </a:p>
        </p:txBody>
      </p:sp>
      <p:sp>
        <p:nvSpPr>
          <p:cNvPr id="18498" name="Line 66"/>
          <p:cNvSpPr>
            <a:spLocks noChangeShapeType="1"/>
          </p:cNvSpPr>
          <p:nvPr/>
        </p:nvSpPr>
        <p:spPr bwMode="auto">
          <a:xfrm>
            <a:off x="4725988" y="4894263"/>
            <a:ext cx="142875" cy="569912"/>
          </a:xfrm>
          <a:prstGeom prst="line">
            <a:avLst/>
          </a:prstGeom>
          <a:noFill/>
          <a:ln w="9525">
            <a:solidFill>
              <a:srgbClr val="000000"/>
            </a:solidFill>
            <a:round/>
            <a:headEnd/>
            <a:tailEnd/>
          </a:ln>
        </p:spPr>
        <p:txBody>
          <a:bodyPr/>
          <a:lstStyle/>
          <a:p>
            <a:endParaRPr lang="en-US"/>
          </a:p>
        </p:txBody>
      </p:sp>
      <p:sp>
        <p:nvSpPr>
          <p:cNvPr id="18499" name="Line 67"/>
          <p:cNvSpPr>
            <a:spLocks noChangeShapeType="1"/>
          </p:cNvSpPr>
          <p:nvPr/>
        </p:nvSpPr>
        <p:spPr bwMode="auto">
          <a:xfrm>
            <a:off x="4725988" y="1687513"/>
            <a:ext cx="1587" cy="569912"/>
          </a:xfrm>
          <a:prstGeom prst="line">
            <a:avLst/>
          </a:prstGeom>
          <a:noFill/>
          <a:ln w="9525">
            <a:solidFill>
              <a:srgbClr val="000000"/>
            </a:solidFill>
            <a:round/>
            <a:headEnd/>
            <a:tailEnd/>
          </a:ln>
        </p:spPr>
        <p:txBody>
          <a:bodyPr/>
          <a:lstStyle/>
          <a:p>
            <a:endParaRPr lang="en-US"/>
          </a:p>
        </p:txBody>
      </p:sp>
      <p:sp>
        <p:nvSpPr>
          <p:cNvPr id="18500" name="Rectangle 68"/>
          <p:cNvSpPr>
            <a:spLocks noChangeArrowheads="1"/>
          </p:cNvSpPr>
          <p:nvPr/>
        </p:nvSpPr>
        <p:spPr bwMode="auto">
          <a:xfrm>
            <a:off x="7543800" y="29718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01001</a:t>
            </a:r>
          </a:p>
        </p:txBody>
      </p:sp>
      <p:sp>
        <p:nvSpPr>
          <p:cNvPr id="18501" name="Rectangle 69"/>
          <p:cNvSpPr>
            <a:spLocks noChangeArrowheads="1"/>
          </p:cNvSpPr>
          <p:nvPr/>
        </p:nvSpPr>
        <p:spPr bwMode="auto">
          <a:xfrm>
            <a:off x="7543800" y="32766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11001</a:t>
            </a:r>
          </a:p>
        </p:txBody>
      </p:sp>
      <p:sp>
        <p:nvSpPr>
          <p:cNvPr id="18502" name="Rectangle 70"/>
          <p:cNvSpPr>
            <a:spLocks noChangeArrowheads="1"/>
          </p:cNvSpPr>
          <p:nvPr/>
        </p:nvSpPr>
        <p:spPr bwMode="auto">
          <a:xfrm>
            <a:off x="7543800" y="38862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11110</a:t>
            </a:r>
          </a:p>
        </p:txBody>
      </p:sp>
      <p:sp>
        <p:nvSpPr>
          <p:cNvPr id="18503" name="Rectangle 71"/>
          <p:cNvSpPr>
            <a:spLocks noChangeArrowheads="1"/>
          </p:cNvSpPr>
          <p:nvPr/>
        </p:nvSpPr>
        <p:spPr bwMode="auto">
          <a:xfrm>
            <a:off x="7543800" y="3581400"/>
            <a:ext cx="990600" cy="3048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01011</a:t>
            </a:r>
          </a:p>
        </p:txBody>
      </p:sp>
      <p:sp>
        <p:nvSpPr>
          <p:cNvPr id="18504" name="Text Box 72"/>
          <p:cNvSpPr txBox="1">
            <a:spLocks noChangeArrowheads="1"/>
          </p:cNvSpPr>
          <p:nvPr/>
        </p:nvSpPr>
        <p:spPr bwMode="auto">
          <a:xfrm>
            <a:off x="228600" y="304800"/>
            <a:ext cx="3236913" cy="1552575"/>
          </a:xfrm>
          <a:prstGeom prst="rect">
            <a:avLst/>
          </a:prstGeom>
          <a:noFill/>
          <a:ln w="9525">
            <a:noFill/>
            <a:miter lim="800000"/>
            <a:headEnd/>
            <a:tailEnd/>
          </a:ln>
        </p:spPr>
        <p:txBody>
          <a:bodyPr wrap="none">
            <a:spAutoFit/>
          </a:bodyPr>
          <a:lstStyle/>
          <a:p>
            <a:pPr eaLnBrk="1" hangingPunct="1"/>
            <a:r>
              <a:rPr lang="en-US"/>
              <a:t>E-mail from Company A</a:t>
            </a:r>
          </a:p>
          <a:p>
            <a:pPr eaLnBrk="1" hangingPunct="1"/>
            <a:r>
              <a:rPr lang="en-US"/>
              <a:t>to Company D:</a:t>
            </a:r>
          </a:p>
          <a:p>
            <a:pPr eaLnBrk="1" hangingPunct="1"/>
            <a:r>
              <a:rPr lang="en-US"/>
              <a:t>packets reassembled at</a:t>
            </a:r>
          </a:p>
          <a:p>
            <a:pPr eaLnBrk="1" hangingPunct="1"/>
            <a:r>
              <a:rPr lang="en-US"/>
              <a:t>the other end.</a:t>
            </a:r>
          </a:p>
        </p:txBody>
      </p:sp>
      <p:sp>
        <p:nvSpPr>
          <p:cNvPr id="18505" name="Text Box 73"/>
          <p:cNvSpPr txBox="1">
            <a:spLocks noChangeArrowheads="1"/>
          </p:cNvSpPr>
          <p:nvPr/>
        </p:nvSpPr>
        <p:spPr bwMode="auto">
          <a:xfrm>
            <a:off x="5943600" y="914400"/>
            <a:ext cx="2930525" cy="1187450"/>
          </a:xfrm>
          <a:prstGeom prst="rect">
            <a:avLst/>
          </a:prstGeom>
          <a:noFill/>
          <a:ln w="9525">
            <a:noFill/>
            <a:miter lim="800000"/>
            <a:headEnd/>
            <a:tailEnd/>
          </a:ln>
        </p:spPr>
        <p:txBody>
          <a:bodyPr wrap="none">
            <a:spAutoFit/>
          </a:bodyPr>
          <a:lstStyle/>
          <a:p>
            <a:pPr eaLnBrk="1" hangingPunct="1"/>
            <a:r>
              <a:rPr lang="en-US" dirty="0"/>
              <a:t>Of course, TCP/IP</a:t>
            </a:r>
          </a:p>
          <a:p>
            <a:pPr eaLnBrk="1" hangingPunct="1"/>
            <a:r>
              <a:rPr lang="en-US" dirty="0"/>
              <a:t>is the dominant packet</a:t>
            </a:r>
          </a:p>
          <a:p>
            <a:pPr eaLnBrk="1" hangingPunct="1"/>
            <a:r>
              <a:rPr lang="en-US" dirty="0"/>
              <a:t>switching protocol.</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376363" y="3254375"/>
            <a:ext cx="855662" cy="714375"/>
          </a:xfrm>
          <a:prstGeom prst="rect">
            <a:avLst/>
          </a:prstGeom>
          <a:noFill/>
          <a:ln w="9525">
            <a:solidFill>
              <a:srgbClr val="000000"/>
            </a:solidFill>
            <a:miter lim="800000"/>
            <a:headEnd/>
            <a:tailEnd/>
          </a:ln>
        </p:spPr>
        <p:txBody>
          <a:bodyPr/>
          <a:lstStyle/>
          <a:p>
            <a:endParaRPr lang="en-US"/>
          </a:p>
        </p:txBody>
      </p:sp>
      <p:sp>
        <p:nvSpPr>
          <p:cNvPr id="19459" name="Rectangle 3"/>
          <p:cNvSpPr>
            <a:spLocks noChangeArrowheads="1"/>
          </p:cNvSpPr>
          <p:nvPr/>
        </p:nvSpPr>
        <p:spPr bwMode="auto">
          <a:xfrm>
            <a:off x="1233488" y="2970213"/>
            <a:ext cx="1096962" cy="315912"/>
          </a:xfrm>
          <a:prstGeom prst="rect">
            <a:avLst/>
          </a:prstGeom>
          <a:noFill/>
          <a:ln w="9525">
            <a:noFill/>
            <a:miter lim="800000"/>
            <a:headEnd/>
            <a:tailEnd/>
          </a:ln>
        </p:spPr>
        <p:txBody>
          <a:bodyPr/>
          <a:lstStyle/>
          <a:p>
            <a:endParaRPr lang="en-US"/>
          </a:p>
        </p:txBody>
      </p:sp>
      <p:sp>
        <p:nvSpPr>
          <p:cNvPr id="19460" name="Rectangle 4"/>
          <p:cNvSpPr>
            <a:spLocks noChangeArrowheads="1"/>
          </p:cNvSpPr>
          <p:nvPr/>
        </p:nvSpPr>
        <p:spPr bwMode="auto">
          <a:xfrm>
            <a:off x="1319213"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A</a:t>
            </a:r>
            <a:endParaRPr lang="en-US"/>
          </a:p>
        </p:txBody>
      </p:sp>
      <p:sp>
        <p:nvSpPr>
          <p:cNvPr id="19461" name="Rectangle 5"/>
          <p:cNvSpPr>
            <a:spLocks noChangeArrowheads="1"/>
          </p:cNvSpPr>
          <p:nvPr/>
        </p:nvSpPr>
        <p:spPr bwMode="auto">
          <a:xfrm>
            <a:off x="4298950" y="973138"/>
            <a:ext cx="857250" cy="714375"/>
          </a:xfrm>
          <a:prstGeom prst="rect">
            <a:avLst/>
          </a:prstGeom>
          <a:noFill/>
          <a:ln w="9525">
            <a:solidFill>
              <a:srgbClr val="000000"/>
            </a:solidFill>
            <a:miter lim="800000"/>
            <a:headEnd/>
            <a:tailEnd/>
          </a:ln>
        </p:spPr>
        <p:txBody>
          <a:bodyPr/>
          <a:lstStyle/>
          <a:p>
            <a:endParaRPr lang="en-US"/>
          </a:p>
        </p:txBody>
      </p:sp>
      <p:sp>
        <p:nvSpPr>
          <p:cNvPr id="19462" name="Rectangle 6"/>
          <p:cNvSpPr>
            <a:spLocks noChangeArrowheads="1"/>
          </p:cNvSpPr>
          <p:nvPr/>
        </p:nvSpPr>
        <p:spPr bwMode="auto">
          <a:xfrm>
            <a:off x="4156075" y="688975"/>
            <a:ext cx="1087438" cy="315913"/>
          </a:xfrm>
          <a:prstGeom prst="rect">
            <a:avLst/>
          </a:prstGeom>
          <a:noFill/>
          <a:ln w="9525">
            <a:noFill/>
            <a:miter lim="800000"/>
            <a:headEnd/>
            <a:tailEnd/>
          </a:ln>
        </p:spPr>
        <p:txBody>
          <a:bodyPr/>
          <a:lstStyle/>
          <a:p>
            <a:endParaRPr lang="en-US"/>
          </a:p>
        </p:txBody>
      </p:sp>
      <p:sp>
        <p:nvSpPr>
          <p:cNvPr id="19463" name="Rectangle 7"/>
          <p:cNvSpPr>
            <a:spLocks noChangeArrowheads="1"/>
          </p:cNvSpPr>
          <p:nvPr/>
        </p:nvSpPr>
        <p:spPr bwMode="auto">
          <a:xfrm>
            <a:off x="4241800" y="746125"/>
            <a:ext cx="982663" cy="261938"/>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B</a:t>
            </a:r>
            <a:endParaRPr lang="en-US"/>
          </a:p>
        </p:txBody>
      </p:sp>
      <p:sp>
        <p:nvSpPr>
          <p:cNvPr id="19464" name="Rectangle 8"/>
          <p:cNvSpPr>
            <a:spLocks noChangeArrowheads="1"/>
          </p:cNvSpPr>
          <p:nvPr/>
        </p:nvSpPr>
        <p:spPr bwMode="auto">
          <a:xfrm>
            <a:off x="7578725" y="3254375"/>
            <a:ext cx="855663" cy="714375"/>
          </a:xfrm>
          <a:prstGeom prst="rect">
            <a:avLst/>
          </a:prstGeom>
          <a:noFill/>
          <a:ln w="9525">
            <a:solidFill>
              <a:srgbClr val="000000"/>
            </a:solidFill>
            <a:miter lim="800000"/>
            <a:headEnd/>
            <a:tailEnd/>
          </a:ln>
        </p:spPr>
        <p:txBody>
          <a:bodyPr/>
          <a:lstStyle/>
          <a:p>
            <a:endParaRPr lang="en-US"/>
          </a:p>
        </p:txBody>
      </p:sp>
      <p:sp>
        <p:nvSpPr>
          <p:cNvPr id="19465" name="Rectangle 9"/>
          <p:cNvSpPr>
            <a:spLocks noChangeArrowheads="1"/>
          </p:cNvSpPr>
          <p:nvPr/>
        </p:nvSpPr>
        <p:spPr bwMode="auto">
          <a:xfrm>
            <a:off x="7435850" y="2970213"/>
            <a:ext cx="1096963" cy="315912"/>
          </a:xfrm>
          <a:prstGeom prst="rect">
            <a:avLst/>
          </a:prstGeom>
          <a:noFill/>
          <a:ln w="9525">
            <a:noFill/>
            <a:miter lim="800000"/>
            <a:headEnd/>
            <a:tailEnd/>
          </a:ln>
        </p:spPr>
        <p:txBody>
          <a:bodyPr/>
          <a:lstStyle/>
          <a:p>
            <a:endParaRPr lang="en-US"/>
          </a:p>
        </p:txBody>
      </p:sp>
      <p:sp>
        <p:nvSpPr>
          <p:cNvPr id="19466" name="Rectangle 10"/>
          <p:cNvSpPr>
            <a:spLocks noChangeArrowheads="1"/>
          </p:cNvSpPr>
          <p:nvPr/>
        </p:nvSpPr>
        <p:spPr bwMode="auto">
          <a:xfrm>
            <a:off x="7521575"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D</a:t>
            </a:r>
            <a:endParaRPr lang="en-US"/>
          </a:p>
        </p:txBody>
      </p:sp>
      <p:sp>
        <p:nvSpPr>
          <p:cNvPr id="19467" name="Rectangle 11"/>
          <p:cNvSpPr>
            <a:spLocks noChangeArrowheads="1"/>
          </p:cNvSpPr>
          <p:nvPr/>
        </p:nvSpPr>
        <p:spPr bwMode="auto">
          <a:xfrm>
            <a:off x="4441825" y="5464175"/>
            <a:ext cx="855663" cy="714375"/>
          </a:xfrm>
          <a:prstGeom prst="rect">
            <a:avLst/>
          </a:prstGeom>
          <a:noFill/>
          <a:ln w="9525">
            <a:solidFill>
              <a:srgbClr val="000000"/>
            </a:solidFill>
            <a:miter lim="800000"/>
            <a:headEnd/>
            <a:tailEnd/>
          </a:ln>
        </p:spPr>
        <p:txBody>
          <a:bodyPr/>
          <a:lstStyle/>
          <a:p>
            <a:endParaRPr lang="en-US"/>
          </a:p>
        </p:txBody>
      </p:sp>
      <p:sp>
        <p:nvSpPr>
          <p:cNvPr id="19468" name="Rectangle 12"/>
          <p:cNvSpPr>
            <a:spLocks noChangeArrowheads="1"/>
          </p:cNvSpPr>
          <p:nvPr/>
        </p:nvSpPr>
        <p:spPr bwMode="auto">
          <a:xfrm>
            <a:off x="4298950" y="5180013"/>
            <a:ext cx="1087438" cy="315912"/>
          </a:xfrm>
          <a:prstGeom prst="rect">
            <a:avLst/>
          </a:prstGeom>
          <a:noFill/>
          <a:ln w="9525">
            <a:noFill/>
            <a:miter lim="800000"/>
            <a:headEnd/>
            <a:tailEnd/>
          </a:ln>
        </p:spPr>
        <p:txBody>
          <a:bodyPr/>
          <a:lstStyle/>
          <a:p>
            <a:endParaRPr lang="en-US"/>
          </a:p>
        </p:txBody>
      </p:sp>
      <p:sp>
        <p:nvSpPr>
          <p:cNvPr id="19469" name="Rectangle 13"/>
          <p:cNvSpPr>
            <a:spLocks noChangeArrowheads="1"/>
          </p:cNvSpPr>
          <p:nvPr/>
        </p:nvSpPr>
        <p:spPr bwMode="auto">
          <a:xfrm>
            <a:off x="4384675" y="5237163"/>
            <a:ext cx="982663"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C</a:t>
            </a:r>
            <a:endParaRPr lang="en-US"/>
          </a:p>
        </p:txBody>
      </p:sp>
      <p:sp>
        <p:nvSpPr>
          <p:cNvPr id="19470" name="Rectangle 14"/>
          <p:cNvSpPr>
            <a:spLocks noChangeArrowheads="1"/>
          </p:cNvSpPr>
          <p:nvPr/>
        </p:nvSpPr>
        <p:spPr bwMode="auto">
          <a:xfrm>
            <a:off x="1589088" y="3468688"/>
            <a:ext cx="430212" cy="358775"/>
          </a:xfrm>
          <a:prstGeom prst="rect">
            <a:avLst/>
          </a:prstGeom>
          <a:noFill/>
          <a:ln w="9525">
            <a:solidFill>
              <a:srgbClr val="000000"/>
            </a:solidFill>
            <a:miter lim="800000"/>
            <a:headEnd/>
            <a:tailEnd/>
          </a:ln>
        </p:spPr>
        <p:txBody>
          <a:bodyPr/>
          <a:lstStyle/>
          <a:p>
            <a:endParaRPr lang="en-US"/>
          </a:p>
        </p:txBody>
      </p:sp>
      <p:sp>
        <p:nvSpPr>
          <p:cNvPr id="19471" name="Rectangle 15"/>
          <p:cNvSpPr>
            <a:spLocks noChangeArrowheads="1"/>
          </p:cNvSpPr>
          <p:nvPr/>
        </p:nvSpPr>
        <p:spPr bwMode="auto">
          <a:xfrm>
            <a:off x="1589088" y="3468688"/>
            <a:ext cx="414337" cy="287337"/>
          </a:xfrm>
          <a:prstGeom prst="rect">
            <a:avLst/>
          </a:prstGeom>
          <a:noFill/>
          <a:ln w="9525">
            <a:noFill/>
            <a:miter lim="800000"/>
            <a:headEnd/>
            <a:tailEnd/>
          </a:ln>
        </p:spPr>
        <p:txBody>
          <a:bodyPr/>
          <a:lstStyle/>
          <a:p>
            <a:endParaRPr lang="en-US"/>
          </a:p>
        </p:txBody>
      </p:sp>
      <p:sp>
        <p:nvSpPr>
          <p:cNvPr id="19472" name="Rectangle 16"/>
          <p:cNvSpPr>
            <a:spLocks noChangeArrowheads="1"/>
          </p:cNvSpPr>
          <p:nvPr/>
        </p:nvSpPr>
        <p:spPr bwMode="auto">
          <a:xfrm>
            <a:off x="1676400" y="3522663"/>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a:t>
            </a:r>
            <a:endParaRPr lang="en-US"/>
          </a:p>
        </p:txBody>
      </p:sp>
      <p:sp>
        <p:nvSpPr>
          <p:cNvPr id="19473" name="Rectangle 17"/>
          <p:cNvSpPr>
            <a:spLocks noChangeArrowheads="1"/>
          </p:cNvSpPr>
          <p:nvPr/>
        </p:nvSpPr>
        <p:spPr bwMode="auto">
          <a:xfrm>
            <a:off x="4513263" y="1258888"/>
            <a:ext cx="428625" cy="358775"/>
          </a:xfrm>
          <a:prstGeom prst="rect">
            <a:avLst/>
          </a:prstGeom>
          <a:noFill/>
          <a:ln w="9525">
            <a:solidFill>
              <a:srgbClr val="000000"/>
            </a:solidFill>
            <a:miter lim="800000"/>
            <a:headEnd/>
            <a:tailEnd/>
          </a:ln>
        </p:spPr>
        <p:txBody>
          <a:bodyPr/>
          <a:lstStyle/>
          <a:p>
            <a:endParaRPr lang="en-US"/>
          </a:p>
        </p:txBody>
      </p:sp>
      <p:sp>
        <p:nvSpPr>
          <p:cNvPr id="19474" name="Rectangle 18"/>
          <p:cNvSpPr>
            <a:spLocks noChangeArrowheads="1"/>
          </p:cNvSpPr>
          <p:nvPr/>
        </p:nvSpPr>
        <p:spPr bwMode="auto">
          <a:xfrm>
            <a:off x="4513263" y="1258888"/>
            <a:ext cx="414337" cy="287337"/>
          </a:xfrm>
          <a:prstGeom prst="rect">
            <a:avLst/>
          </a:prstGeom>
          <a:noFill/>
          <a:ln w="9525">
            <a:noFill/>
            <a:miter lim="800000"/>
            <a:headEnd/>
            <a:tailEnd/>
          </a:ln>
        </p:spPr>
        <p:txBody>
          <a:bodyPr/>
          <a:lstStyle/>
          <a:p>
            <a:endParaRPr lang="en-US"/>
          </a:p>
        </p:txBody>
      </p:sp>
      <p:sp>
        <p:nvSpPr>
          <p:cNvPr id="19475" name="Rectangle 19"/>
          <p:cNvSpPr>
            <a:spLocks noChangeArrowheads="1"/>
          </p:cNvSpPr>
          <p:nvPr/>
        </p:nvSpPr>
        <p:spPr bwMode="auto">
          <a:xfrm>
            <a:off x="4598988" y="131286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W9</a:t>
            </a:r>
            <a:endParaRPr lang="en-US"/>
          </a:p>
        </p:txBody>
      </p:sp>
      <p:sp>
        <p:nvSpPr>
          <p:cNvPr id="19476" name="Rectangle 20"/>
          <p:cNvSpPr>
            <a:spLocks noChangeArrowheads="1"/>
          </p:cNvSpPr>
          <p:nvPr/>
        </p:nvSpPr>
        <p:spPr bwMode="auto">
          <a:xfrm>
            <a:off x="7578725" y="3468688"/>
            <a:ext cx="428625" cy="358775"/>
          </a:xfrm>
          <a:prstGeom prst="rect">
            <a:avLst/>
          </a:prstGeom>
          <a:noFill/>
          <a:ln w="9525">
            <a:solidFill>
              <a:srgbClr val="000000"/>
            </a:solidFill>
            <a:miter lim="800000"/>
            <a:headEnd/>
            <a:tailEnd/>
          </a:ln>
        </p:spPr>
        <p:txBody>
          <a:bodyPr/>
          <a:lstStyle/>
          <a:p>
            <a:endParaRPr lang="en-US"/>
          </a:p>
        </p:txBody>
      </p:sp>
      <p:sp>
        <p:nvSpPr>
          <p:cNvPr id="19477" name="Rectangle 21"/>
          <p:cNvSpPr>
            <a:spLocks noChangeArrowheads="1"/>
          </p:cNvSpPr>
          <p:nvPr/>
        </p:nvSpPr>
        <p:spPr bwMode="auto">
          <a:xfrm>
            <a:off x="7578725" y="3468688"/>
            <a:ext cx="496888" cy="287337"/>
          </a:xfrm>
          <a:prstGeom prst="rect">
            <a:avLst/>
          </a:prstGeom>
          <a:noFill/>
          <a:ln w="9525">
            <a:noFill/>
            <a:miter lim="800000"/>
            <a:headEnd/>
            <a:tailEnd/>
          </a:ln>
        </p:spPr>
        <p:txBody>
          <a:bodyPr/>
          <a:lstStyle/>
          <a:p>
            <a:endParaRPr lang="en-US"/>
          </a:p>
        </p:txBody>
      </p:sp>
      <p:sp>
        <p:nvSpPr>
          <p:cNvPr id="19478" name="Rectangle 22"/>
          <p:cNvSpPr>
            <a:spLocks noChangeArrowheads="1"/>
          </p:cNvSpPr>
          <p:nvPr/>
        </p:nvSpPr>
        <p:spPr bwMode="auto">
          <a:xfrm>
            <a:off x="7664450"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W12</a:t>
            </a:r>
            <a:endParaRPr lang="en-US"/>
          </a:p>
        </p:txBody>
      </p:sp>
      <p:sp>
        <p:nvSpPr>
          <p:cNvPr id="19479" name="Rectangle 23"/>
          <p:cNvSpPr>
            <a:spLocks noChangeArrowheads="1"/>
          </p:cNvSpPr>
          <p:nvPr/>
        </p:nvSpPr>
        <p:spPr bwMode="auto">
          <a:xfrm>
            <a:off x="4654550" y="5464175"/>
            <a:ext cx="430213" cy="358775"/>
          </a:xfrm>
          <a:prstGeom prst="rect">
            <a:avLst/>
          </a:prstGeom>
          <a:noFill/>
          <a:ln w="9525">
            <a:solidFill>
              <a:srgbClr val="000000"/>
            </a:solidFill>
            <a:miter lim="800000"/>
            <a:headEnd/>
            <a:tailEnd/>
          </a:ln>
        </p:spPr>
        <p:txBody>
          <a:bodyPr/>
          <a:lstStyle/>
          <a:p>
            <a:endParaRPr lang="en-US"/>
          </a:p>
        </p:txBody>
      </p:sp>
      <p:sp>
        <p:nvSpPr>
          <p:cNvPr id="19480" name="Rectangle 24"/>
          <p:cNvSpPr>
            <a:spLocks noChangeArrowheads="1"/>
          </p:cNvSpPr>
          <p:nvPr/>
        </p:nvSpPr>
        <p:spPr bwMode="auto">
          <a:xfrm>
            <a:off x="4654550" y="5464175"/>
            <a:ext cx="498475" cy="287338"/>
          </a:xfrm>
          <a:prstGeom prst="rect">
            <a:avLst/>
          </a:prstGeom>
          <a:noFill/>
          <a:ln w="9525">
            <a:noFill/>
            <a:miter lim="800000"/>
            <a:headEnd/>
            <a:tailEnd/>
          </a:ln>
        </p:spPr>
        <p:txBody>
          <a:bodyPr/>
          <a:lstStyle/>
          <a:p>
            <a:endParaRPr lang="en-US"/>
          </a:p>
        </p:txBody>
      </p:sp>
      <p:sp>
        <p:nvSpPr>
          <p:cNvPr id="19481" name="Rectangle 25"/>
          <p:cNvSpPr>
            <a:spLocks noChangeArrowheads="1"/>
          </p:cNvSpPr>
          <p:nvPr/>
        </p:nvSpPr>
        <p:spPr bwMode="auto">
          <a:xfrm>
            <a:off x="4741863" y="5519738"/>
            <a:ext cx="4175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W10</a:t>
            </a:r>
            <a:endParaRPr lang="en-US"/>
          </a:p>
        </p:txBody>
      </p:sp>
      <p:sp>
        <p:nvSpPr>
          <p:cNvPr id="19482" name="Rectangle 26"/>
          <p:cNvSpPr>
            <a:spLocks noChangeArrowheads="1"/>
          </p:cNvSpPr>
          <p:nvPr/>
        </p:nvSpPr>
        <p:spPr bwMode="auto">
          <a:xfrm>
            <a:off x="2730500" y="3397250"/>
            <a:ext cx="428625" cy="358775"/>
          </a:xfrm>
          <a:prstGeom prst="rect">
            <a:avLst/>
          </a:prstGeom>
          <a:noFill/>
          <a:ln w="9525">
            <a:solidFill>
              <a:srgbClr val="000000"/>
            </a:solidFill>
            <a:miter lim="800000"/>
            <a:headEnd/>
            <a:tailEnd/>
          </a:ln>
        </p:spPr>
        <p:txBody>
          <a:bodyPr/>
          <a:lstStyle/>
          <a:p>
            <a:endParaRPr lang="en-US"/>
          </a:p>
        </p:txBody>
      </p:sp>
      <p:sp>
        <p:nvSpPr>
          <p:cNvPr id="19483" name="Rectangle 27"/>
          <p:cNvSpPr>
            <a:spLocks noChangeArrowheads="1"/>
          </p:cNvSpPr>
          <p:nvPr/>
        </p:nvSpPr>
        <p:spPr bwMode="auto">
          <a:xfrm>
            <a:off x="2730500" y="3397250"/>
            <a:ext cx="414338" cy="287338"/>
          </a:xfrm>
          <a:prstGeom prst="rect">
            <a:avLst/>
          </a:prstGeom>
          <a:noFill/>
          <a:ln w="9525">
            <a:noFill/>
            <a:miter lim="800000"/>
            <a:headEnd/>
            <a:tailEnd/>
          </a:ln>
        </p:spPr>
        <p:txBody>
          <a:bodyPr/>
          <a:lstStyle/>
          <a:p>
            <a:endParaRPr lang="en-US"/>
          </a:p>
        </p:txBody>
      </p:sp>
      <p:sp>
        <p:nvSpPr>
          <p:cNvPr id="19484" name="Rectangle 28"/>
          <p:cNvSpPr>
            <a:spLocks noChangeArrowheads="1"/>
          </p:cNvSpPr>
          <p:nvPr/>
        </p:nvSpPr>
        <p:spPr bwMode="auto">
          <a:xfrm>
            <a:off x="2816225" y="345122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W2</a:t>
            </a:r>
            <a:endParaRPr lang="en-US"/>
          </a:p>
        </p:txBody>
      </p:sp>
      <p:sp>
        <p:nvSpPr>
          <p:cNvPr id="19485" name="Rectangle 29"/>
          <p:cNvSpPr>
            <a:spLocks noChangeArrowheads="1"/>
          </p:cNvSpPr>
          <p:nvPr/>
        </p:nvSpPr>
        <p:spPr bwMode="auto">
          <a:xfrm>
            <a:off x="6794500" y="3468688"/>
            <a:ext cx="428625" cy="358775"/>
          </a:xfrm>
          <a:prstGeom prst="rect">
            <a:avLst/>
          </a:prstGeom>
          <a:noFill/>
          <a:ln w="9525">
            <a:solidFill>
              <a:srgbClr val="000000"/>
            </a:solidFill>
            <a:miter lim="800000"/>
            <a:headEnd/>
            <a:tailEnd/>
          </a:ln>
        </p:spPr>
        <p:txBody>
          <a:bodyPr/>
          <a:lstStyle/>
          <a:p>
            <a:endParaRPr lang="en-US"/>
          </a:p>
        </p:txBody>
      </p:sp>
      <p:sp>
        <p:nvSpPr>
          <p:cNvPr id="19486" name="Rectangle 30"/>
          <p:cNvSpPr>
            <a:spLocks noChangeArrowheads="1"/>
          </p:cNvSpPr>
          <p:nvPr/>
        </p:nvSpPr>
        <p:spPr bwMode="auto">
          <a:xfrm>
            <a:off x="6794500" y="3468688"/>
            <a:ext cx="496888" cy="287337"/>
          </a:xfrm>
          <a:prstGeom prst="rect">
            <a:avLst/>
          </a:prstGeom>
          <a:noFill/>
          <a:ln w="9525">
            <a:noFill/>
            <a:miter lim="800000"/>
            <a:headEnd/>
            <a:tailEnd/>
          </a:ln>
        </p:spPr>
        <p:txBody>
          <a:bodyPr/>
          <a:lstStyle/>
          <a:p>
            <a:endParaRPr lang="en-US"/>
          </a:p>
        </p:txBody>
      </p:sp>
      <p:sp>
        <p:nvSpPr>
          <p:cNvPr id="19487" name="Rectangle 31"/>
          <p:cNvSpPr>
            <a:spLocks noChangeArrowheads="1"/>
          </p:cNvSpPr>
          <p:nvPr/>
        </p:nvSpPr>
        <p:spPr bwMode="auto">
          <a:xfrm>
            <a:off x="6880225"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W11</a:t>
            </a:r>
            <a:endParaRPr lang="en-US"/>
          </a:p>
        </p:txBody>
      </p:sp>
      <p:sp>
        <p:nvSpPr>
          <p:cNvPr id="19488" name="Rectangle 32"/>
          <p:cNvSpPr>
            <a:spLocks noChangeArrowheads="1"/>
          </p:cNvSpPr>
          <p:nvPr/>
        </p:nvSpPr>
        <p:spPr bwMode="auto">
          <a:xfrm>
            <a:off x="3870325" y="2827338"/>
            <a:ext cx="430213" cy="357187"/>
          </a:xfrm>
          <a:prstGeom prst="rect">
            <a:avLst/>
          </a:prstGeom>
          <a:noFill/>
          <a:ln w="9525">
            <a:solidFill>
              <a:srgbClr val="000000"/>
            </a:solidFill>
            <a:miter lim="800000"/>
            <a:headEnd/>
            <a:tailEnd/>
          </a:ln>
        </p:spPr>
        <p:txBody>
          <a:bodyPr/>
          <a:lstStyle/>
          <a:p>
            <a:endParaRPr lang="en-US"/>
          </a:p>
        </p:txBody>
      </p:sp>
      <p:sp>
        <p:nvSpPr>
          <p:cNvPr id="19489" name="Rectangle 33"/>
          <p:cNvSpPr>
            <a:spLocks noChangeArrowheads="1"/>
          </p:cNvSpPr>
          <p:nvPr/>
        </p:nvSpPr>
        <p:spPr bwMode="auto">
          <a:xfrm>
            <a:off x="3870325" y="2827338"/>
            <a:ext cx="414338" cy="287337"/>
          </a:xfrm>
          <a:prstGeom prst="rect">
            <a:avLst/>
          </a:prstGeom>
          <a:noFill/>
          <a:ln w="9525">
            <a:noFill/>
            <a:miter lim="800000"/>
            <a:headEnd/>
            <a:tailEnd/>
          </a:ln>
        </p:spPr>
        <p:txBody>
          <a:bodyPr/>
          <a:lstStyle/>
          <a:p>
            <a:endParaRPr lang="en-US"/>
          </a:p>
        </p:txBody>
      </p:sp>
      <p:sp>
        <p:nvSpPr>
          <p:cNvPr id="19490" name="Rectangle 34"/>
          <p:cNvSpPr>
            <a:spLocks noChangeArrowheads="1"/>
          </p:cNvSpPr>
          <p:nvPr/>
        </p:nvSpPr>
        <p:spPr bwMode="auto">
          <a:xfrm>
            <a:off x="3957638" y="288131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W6</a:t>
            </a:r>
            <a:endParaRPr lang="en-US"/>
          </a:p>
        </p:txBody>
      </p:sp>
      <p:sp>
        <p:nvSpPr>
          <p:cNvPr id="19491" name="Rectangle 35"/>
          <p:cNvSpPr>
            <a:spLocks noChangeArrowheads="1"/>
          </p:cNvSpPr>
          <p:nvPr/>
        </p:nvSpPr>
        <p:spPr bwMode="auto">
          <a:xfrm>
            <a:off x="4513263" y="2257425"/>
            <a:ext cx="428625" cy="357188"/>
          </a:xfrm>
          <a:prstGeom prst="rect">
            <a:avLst/>
          </a:prstGeom>
          <a:noFill/>
          <a:ln w="9525">
            <a:solidFill>
              <a:srgbClr val="000000"/>
            </a:solidFill>
            <a:miter lim="800000"/>
            <a:headEnd/>
            <a:tailEnd/>
          </a:ln>
        </p:spPr>
        <p:txBody>
          <a:bodyPr/>
          <a:lstStyle/>
          <a:p>
            <a:endParaRPr lang="en-US"/>
          </a:p>
        </p:txBody>
      </p:sp>
      <p:sp>
        <p:nvSpPr>
          <p:cNvPr id="19492" name="Rectangle 36"/>
          <p:cNvSpPr>
            <a:spLocks noChangeArrowheads="1"/>
          </p:cNvSpPr>
          <p:nvPr/>
        </p:nvSpPr>
        <p:spPr bwMode="auto">
          <a:xfrm>
            <a:off x="4513263" y="2257425"/>
            <a:ext cx="414337" cy="285750"/>
          </a:xfrm>
          <a:prstGeom prst="rect">
            <a:avLst/>
          </a:prstGeom>
          <a:noFill/>
          <a:ln w="9525">
            <a:noFill/>
            <a:miter lim="800000"/>
            <a:headEnd/>
            <a:tailEnd/>
          </a:ln>
        </p:spPr>
        <p:txBody>
          <a:bodyPr/>
          <a:lstStyle/>
          <a:p>
            <a:endParaRPr lang="en-US"/>
          </a:p>
        </p:txBody>
      </p:sp>
      <p:sp>
        <p:nvSpPr>
          <p:cNvPr id="19493" name="Rectangle 37"/>
          <p:cNvSpPr>
            <a:spLocks noChangeArrowheads="1"/>
          </p:cNvSpPr>
          <p:nvPr/>
        </p:nvSpPr>
        <p:spPr bwMode="auto">
          <a:xfrm>
            <a:off x="4598988" y="2311400"/>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W7</a:t>
            </a:r>
            <a:endParaRPr lang="en-US"/>
          </a:p>
        </p:txBody>
      </p:sp>
      <p:sp>
        <p:nvSpPr>
          <p:cNvPr id="19494" name="Rectangle 38"/>
          <p:cNvSpPr>
            <a:spLocks noChangeArrowheads="1"/>
          </p:cNvSpPr>
          <p:nvPr/>
        </p:nvSpPr>
        <p:spPr bwMode="auto">
          <a:xfrm>
            <a:off x="4940300" y="2898775"/>
            <a:ext cx="428625" cy="357188"/>
          </a:xfrm>
          <a:prstGeom prst="rect">
            <a:avLst/>
          </a:prstGeom>
          <a:noFill/>
          <a:ln w="9525">
            <a:solidFill>
              <a:srgbClr val="000000"/>
            </a:solidFill>
            <a:miter lim="800000"/>
            <a:headEnd/>
            <a:tailEnd/>
          </a:ln>
        </p:spPr>
        <p:txBody>
          <a:bodyPr/>
          <a:lstStyle/>
          <a:p>
            <a:endParaRPr lang="en-US"/>
          </a:p>
        </p:txBody>
      </p:sp>
      <p:sp>
        <p:nvSpPr>
          <p:cNvPr id="19495" name="Rectangle 39"/>
          <p:cNvSpPr>
            <a:spLocks noChangeArrowheads="1"/>
          </p:cNvSpPr>
          <p:nvPr/>
        </p:nvSpPr>
        <p:spPr bwMode="auto">
          <a:xfrm>
            <a:off x="4940300" y="2898775"/>
            <a:ext cx="414338" cy="285750"/>
          </a:xfrm>
          <a:prstGeom prst="rect">
            <a:avLst/>
          </a:prstGeom>
          <a:noFill/>
          <a:ln w="9525">
            <a:noFill/>
            <a:miter lim="800000"/>
            <a:headEnd/>
            <a:tailEnd/>
          </a:ln>
        </p:spPr>
        <p:txBody>
          <a:bodyPr/>
          <a:lstStyle/>
          <a:p>
            <a:endParaRPr lang="en-US"/>
          </a:p>
        </p:txBody>
      </p:sp>
      <p:sp>
        <p:nvSpPr>
          <p:cNvPr id="19496" name="Rectangle 40"/>
          <p:cNvSpPr>
            <a:spLocks noChangeArrowheads="1"/>
          </p:cNvSpPr>
          <p:nvPr/>
        </p:nvSpPr>
        <p:spPr bwMode="auto">
          <a:xfrm>
            <a:off x="5026025" y="2952750"/>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W8</a:t>
            </a:r>
            <a:endParaRPr lang="en-US"/>
          </a:p>
        </p:txBody>
      </p:sp>
      <p:sp>
        <p:nvSpPr>
          <p:cNvPr id="19497" name="Rectangle 41"/>
          <p:cNvSpPr>
            <a:spLocks noChangeArrowheads="1"/>
          </p:cNvSpPr>
          <p:nvPr/>
        </p:nvSpPr>
        <p:spPr bwMode="auto">
          <a:xfrm>
            <a:off x="3586163" y="4038600"/>
            <a:ext cx="428625" cy="358775"/>
          </a:xfrm>
          <a:prstGeom prst="rect">
            <a:avLst/>
          </a:prstGeom>
          <a:noFill/>
          <a:ln w="9525">
            <a:solidFill>
              <a:srgbClr val="000000"/>
            </a:solidFill>
            <a:miter lim="800000"/>
            <a:headEnd/>
            <a:tailEnd/>
          </a:ln>
        </p:spPr>
        <p:txBody>
          <a:bodyPr/>
          <a:lstStyle/>
          <a:p>
            <a:endParaRPr lang="en-US"/>
          </a:p>
        </p:txBody>
      </p:sp>
      <p:sp>
        <p:nvSpPr>
          <p:cNvPr id="19498" name="Rectangle 42"/>
          <p:cNvSpPr>
            <a:spLocks noChangeArrowheads="1"/>
          </p:cNvSpPr>
          <p:nvPr/>
        </p:nvSpPr>
        <p:spPr bwMode="auto">
          <a:xfrm>
            <a:off x="3586163" y="4038600"/>
            <a:ext cx="414337" cy="287338"/>
          </a:xfrm>
          <a:prstGeom prst="rect">
            <a:avLst/>
          </a:prstGeom>
          <a:noFill/>
          <a:ln w="9525">
            <a:noFill/>
            <a:miter lim="800000"/>
            <a:headEnd/>
            <a:tailEnd/>
          </a:ln>
        </p:spPr>
        <p:txBody>
          <a:bodyPr/>
          <a:lstStyle/>
          <a:p>
            <a:endParaRPr lang="en-US"/>
          </a:p>
        </p:txBody>
      </p:sp>
      <p:sp>
        <p:nvSpPr>
          <p:cNvPr id="19499" name="Rectangle 43"/>
          <p:cNvSpPr>
            <a:spLocks noChangeArrowheads="1"/>
          </p:cNvSpPr>
          <p:nvPr/>
        </p:nvSpPr>
        <p:spPr bwMode="auto">
          <a:xfrm>
            <a:off x="3671888" y="4092575"/>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W3</a:t>
            </a:r>
            <a:endParaRPr lang="en-US"/>
          </a:p>
        </p:txBody>
      </p:sp>
      <p:sp>
        <p:nvSpPr>
          <p:cNvPr id="19500" name="Rectangle 44"/>
          <p:cNvSpPr>
            <a:spLocks noChangeArrowheads="1"/>
          </p:cNvSpPr>
          <p:nvPr/>
        </p:nvSpPr>
        <p:spPr bwMode="auto">
          <a:xfrm>
            <a:off x="4370388" y="4538663"/>
            <a:ext cx="428625" cy="357187"/>
          </a:xfrm>
          <a:prstGeom prst="rect">
            <a:avLst/>
          </a:prstGeom>
          <a:noFill/>
          <a:ln w="9525">
            <a:solidFill>
              <a:srgbClr val="000000"/>
            </a:solidFill>
            <a:miter lim="800000"/>
            <a:headEnd/>
            <a:tailEnd/>
          </a:ln>
        </p:spPr>
        <p:txBody>
          <a:bodyPr/>
          <a:lstStyle/>
          <a:p>
            <a:endParaRPr lang="en-US"/>
          </a:p>
        </p:txBody>
      </p:sp>
      <p:sp>
        <p:nvSpPr>
          <p:cNvPr id="19501" name="Rectangle 45"/>
          <p:cNvSpPr>
            <a:spLocks noChangeArrowheads="1"/>
          </p:cNvSpPr>
          <p:nvPr/>
        </p:nvSpPr>
        <p:spPr bwMode="auto">
          <a:xfrm>
            <a:off x="4370388" y="4538663"/>
            <a:ext cx="414337" cy="285750"/>
          </a:xfrm>
          <a:prstGeom prst="rect">
            <a:avLst/>
          </a:prstGeom>
          <a:noFill/>
          <a:ln w="9525">
            <a:noFill/>
            <a:miter lim="800000"/>
            <a:headEnd/>
            <a:tailEnd/>
          </a:ln>
        </p:spPr>
        <p:txBody>
          <a:bodyPr/>
          <a:lstStyle/>
          <a:p>
            <a:endParaRPr lang="en-US"/>
          </a:p>
        </p:txBody>
      </p:sp>
      <p:sp>
        <p:nvSpPr>
          <p:cNvPr id="19502" name="Rectangle 46"/>
          <p:cNvSpPr>
            <a:spLocks noChangeArrowheads="1"/>
          </p:cNvSpPr>
          <p:nvPr/>
        </p:nvSpPr>
        <p:spPr bwMode="auto">
          <a:xfrm>
            <a:off x="4456113" y="4592638"/>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W4</a:t>
            </a:r>
            <a:endParaRPr lang="en-US"/>
          </a:p>
        </p:txBody>
      </p:sp>
      <p:sp>
        <p:nvSpPr>
          <p:cNvPr id="19503" name="Rectangle 47"/>
          <p:cNvSpPr>
            <a:spLocks noChangeArrowheads="1"/>
          </p:cNvSpPr>
          <p:nvPr/>
        </p:nvSpPr>
        <p:spPr bwMode="auto">
          <a:xfrm>
            <a:off x="5083175" y="4038600"/>
            <a:ext cx="428625" cy="358775"/>
          </a:xfrm>
          <a:prstGeom prst="rect">
            <a:avLst/>
          </a:prstGeom>
          <a:noFill/>
          <a:ln w="9525">
            <a:solidFill>
              <a:srgbClr val="000000"/>
            </a:solidFill>
            <a:miter lim="800000"/>
            <a:headEnd/>
            <a:tailEnd/>
          </a:ln>
        </p:spPr>
        <p:txBody>
          <a:bodyPr/>
          <a:lstStyle/>
          <a:p>
            <a:endParaRPr lang="en-US"/>
          </a:p>
        </p:txBody>
      </p:sp>
      <p:sp>
        <p:nvSpPr>
          <p:cNvPr id="19504" name="Rectangle 48"/>
          <p:cNvSpPr>
            <a:spLocks noChangeArrowheads="1"/>
          </p:cNvSpPr>
          <p:nvPr/>
        </p:nvSpPr>
        <p:spPr bwMode="auto">
          <a:xfrm>
            <a:off x="5083175" y="4038600"/>
            <a:ext cx="414338" cy="287338"/>
          </a:xfrm>
          <a:prstGeom prst="rect">
            <a:avLst/>
          </a:prstGeom>
          <a:noFill/>
          <a:ln w="9525">
            <a:noFill/>
            <a:miter lim="800000"/>
            <a:headEnd/>
            <a:tailEnd/>
          </a:ln>
        </p:spPr>
        <p:txBody>
          <a:bodyPr/>
          <a:lstStyle/>
          <a:p>
            <a:endParaRPr lang="en-US"/>
          </a:p>
        </p:txBody>
      </p:sp>
      <p:sp>
        <p:nvSpPr>
          <p:cNvPr id="19505" name="Rectangle 49"/>
          <p:cNvSpPr>
            <a:spLocks noChangeArrowheads="1"/>
          </p:cNvSpPr>
          <p:nvPr/>
        </p:nvSpPr>
        <p:spPr bwMode="auto">
          <a:xfrm>
            <a:off x="5168900" y="409257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W5</a:t>
            </a:r>
            <a:endParaRPr lang="en-US"/>
          </a:p>
        </p:txBody>
      </p:sp>
      <p:sp>
        <p:nvSpPr>
          <p:cNvPr id="19506" name="Rectangle 50"/>
          <p:cNvSpPr>
            <a:spLocks noChangeArrowheads="1"/>
          </p:cNvSpPr>
          <p:nvPr/>
        </p:nvSpPr>
        <p:spPr bwMode="auto">
          <a:xfrm>
            <a:off x="2089150" y="3468688"/>
            <a:ext cx="285750" cy="287337"/>
          </a:xfrm>
          <a:prstGeom prst="rect">
            <a:avLst/>
          </a:prstGeom>
          <a:noFill/>
          <a:ln w="9525">
            <a:solidFill>
              <a:srgbClr val="000000"/>
            </a:solidFill>
            <a:miter lim="800000"/>
            <a:headEnd/>
            <a:tailEnd/>
          </a:ln>
        </p:spPr>
        <p:txBody>
          <a:bodyPr/>
          <a:lstStyle/>
          <a:p>
            <a:endParaRPr lang="en-US"/>
          </a:p>
        </p:txBody>
      </p:sp>
      <p:sp>
        <p:nvSpPr>
          <p:cNvPr id="19507" name="Rectangle 51"/>
          <p:cNvSpPr>
            <a:spLocks noChangeArrowheads="1"/>
          </p:cNvSpPr>
          <p:nvPr/>
        </p:nvSpPr>
        <p:spPr bwMode="auto">
          <a:xfrm>
            <a:off x="3157538" y="3575050"/>
            <a:ext cx="3636962" cy="71438"/>
          </a:xfrm>
          <a:prstGeom prst="rect">
            <a:avLst/>
          </a:prstGeom>
          <a:solidFill>
            <a:srgbClr val="000000"/>
          </a:solidFill>
          <a:ln w="9525">
            <a:noFill/>
            <a:miter lim="800000"/>
            <a:headEnd/>
            <a:tailEnd/>
          </a:ln>
        </p:spPr>
        <p:txBody>
          <a:bodyPr/>
          <a:lstStyle/>
          <a:p>
            <a:endParaRPr lang="en-US"/>
          </a:p>
        </p:txBody>
      </p:sp>
      <p:sp>
        <p:nvSpPr>
          <p:cNvPr id="19508" name="Rectangle 52"/>
          <p:cNvSpPr>
            <a:spLocks noChangeArrowheads="1"/>
          </p:cNvSpPr>
          <p:nvPr/>
        </p:nvSpPr>
        <p:spPr bwMode="auto">
          <a:xfrm>
            <a:off x="4084638" y="3325813"/>
            <a:ext cx="1398587" cy="287337"/>
          </a:xfrm>
          <a:prstGeom prst="rect">
            <a:avLst/>
          </a:prstGeom>
          <a:noFill/>
          <a:ln w="9525">
            <a:noFill/>
            <a:miter lim="800000"/>
            <a:headEnd/>
            <a:tailEnd/>
          </a:ln>
        </p:spPr>
        <p:txBody>
          <a:bodyPr/>
          <a:lstStyle/>
          <a:p>
            <a:endParaRPr lang="en-US"/>
          </a:p>
        </p:txBody>
      </p:sp>
      <p:sp>
        <p:nvSpPr>
          <p:cNvPr id="19509" name="Rectangle 53"/>
          <p:cNvSpPr>
            <a:spLocks noChangeArrowheads="1"/>
          </p:cNvSpPr>
          <p:nvPr/>
        </p:nvSpPr>
        <p:spPr bwMode="auto">
          <a:xfrm>
            <a:off x="4170363" y="3379788"/>
            <a:ext cx="1379537"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Internet Backbone</a:t>
            </a:r>
            <a:endParaRPr lang="en-US"/>
          </a:p>
        </p:txBody>
      </p:sp>
      <p:sp>
        <p:nvSpPr>
          <p:cNvPr id="19510" name="Line 54"/>
          <p:cNvSpPr>
            <a:spLocks noChangeShapeType="1"/>
          </p:cNvSpPr>
          <p:nvPr/>
        </p:nvSpPr>
        <p:spPr bwMode="auto">
          <a:xfrm>
            <a:off x="2373313" y="3611563"/>
            <a:ext cx="285750" cy="1587"/>
          </a:xfrm>
          <a:prstGeom prst="line">
            <a:avLst/>
          </a:prstGeom>
          <a:noFill/>
          <a:ln w="9525">
            <a:solidFill>
              <a:srgbClr val="000000"/>
            </a:solidFill>
            <a:round/>
            <a:headEnd/>
            <a:tailEnd/>
          </a:ln>
        </p:spPr>
        <p:txBody>
          <a:bodyPr/>
          <a:lstStyle/>
          <a:p>
            <a:endParaRPr lang="en-US"/>
          </a:p>
        </p:txBody>
      </p:sp>
      <p:sp>
        <p:nvSpPr>
          <p:cNvPr id="19511" name="Line 55"/>
          <p:cNvSpPr>
            <a:spLocks noChangeShapeType="1"/>
          </p:cNvSpPr>
          <p:nvPr/>
        </p:nvSpPr>
        <p:spPr bwMode="auto">
          <a:xfrm>
            <a:off x="3514725" y="3611563"/>
            <a:ext cx="214313" cy="427037"/>
          </a:xfrm>
          <a:prstGeom prst="line">
            <a:avLst/>
          </a:prstGeom>
          <a:noFill/>
          <a:ln w="9525">
            <a:solidFill>
              <a:srgbClr val="000000"/>
            </a:solidFill>
            <a:round/>
            <a:headEnd/>
            <a:tailEnd/>
          </a:ln>
        </p:spPr>
        <p:txBody>
          <a:bodyPr/>
          <a:lstStyle/>
          <a:p>
            <a:endParaRPr lang="en-US"/>
          </a:p>
        </p:txBody>
      </p:sp>
      <p:sp>
        <p:nvSpPr>
          <p:cNvPr id="19512" name="Line 56"/>
          <p:cNvSpPr>
            <a:spLocks noChangeShapeType="1"/>
          </p:cNvSpPr>
          <p:nvPr/>
        </p:nvSpPr>
        <p:spPr bwMode="auto">
          <a:xfrm>
            <a:off x="4013200" y="4181475"/>
            <a:ext cx="1069975" cy="1588"/>
          </a:xfrm>
          <a:prstGeom prst="line">
            <a:avLst/>
          </a:prstGeom>
          <a:noFill/>
          <a:ln w="9525">
            <a:solidFill>
              <a:srgbClr val="000000"/>
            </a:solidFill>
            <a:round/>
            <a:headEnd/>
            <a:tailEnd/>
          </a:ln>
        </p:spPr>
        <p:txBody>
          <a:bodyPr/>
          <a:lstStyle/>
          <a:p>
            <a:endParaRPr lang="en-US"/>
          </a:p>
        </p:txBody>
      </p:sp>
      <p:sp>
        <p:nvSpPr>
          <p:cNvPr id="19513" name="Line 57"/>
          <p:cNvSpPr>
            <a:spLocks noChangeShapeType="1"/>
          </p:cNvSpPr>
          <p:nvPr/>
        </p:nvSpPr>
        <p:spPr bwMode="auto">
          <a:xfrm>
            <a:off x="4013200" y="4395788"/>
            <a:ext cx="285750" cy="142875"/>
          </a:xfrm>
          <a:prstGeom prst="line">
            <a:avLst/>
          </a:prstGeom>
          <a:noFill/>
          <a:ln w="9525">
            <a:solidFill>
              <a:srgbClr val="000000"/>
            </a:solidFill>
            <a:round/>
            <a:headEnd/>
            <a:tailEnd/>
          </a:ln>
        </p:spPr>
        <p:txBody>
          <a:bodyPr/>
          <a:lstStyle/>
          <a:p>
            <a:endParaRPr lang="en-US"/>
          </a:p>
        </p:txBody>
      </p:sp>
      <p:sp>
        <p:nvSpPr>
          <p:cNvPr id="19514" name="Line 58"/>
          <p:cNvSpPr>
            <a:spLocks noChangeShapeType="1"/>
          </p:cNvSpPr>
          <p:nvPr/>
        </p:nvSpPr>
        <p:spPr bwMode="auto">
          <a:xfrm flipV="1">
            <a:off x="4797425" y="4395788"/>
            <a:ext cx="357188" cy="214312"/>
          </a:xfrm>
          <a:prstGeom prst="line">
            <a:avLst/>
          </a:prstGeom>
          <a:noFill/>
          <a:ln w="9525">
            <a:solidFill>
              <a:srgbClr val="000000"/>
            </a:solidFill>
            <a:round/>
            <a:headEnd/>
            <a:tailEnd/>
          </a:ln>
        </p:spPr>
        <p:txBody>
          <a:bodyPr/>
          <a:lstStyle/>
          <a:p>
            <a:endParaRPr lang="en-US"/>
          </a:p>
        </p:txBody>
      </p:sp>
      <p:sp>
        <p:nvSpPr>
          <p:cNvPr id="19515" name="Line 59"/>
          <p:cNvSpPr>
            <a:spLocks noChangeShapeType="1"/>
          </p:cNvSpPr>
          <p:nvPr/>
        </p:nvSpPr>
        <p:spPr bwMode="auto">
          <a:xfrm flipV="1">
            <a:off x="5438775" y="3611563"/>
            <a:ext cx="357188" cy="427037"/>
          </a:xfrm>
          <a:prstGeom prst="line">
            <a:avLst/>
          </a:prstGeom>
          <a:noFill/>
          <a:ln w="9525">
            <a:solidFill>
              <a:srgbClr val="000000"/>
            </a:solidFill>
            <a:round/>
            <a:headEnd/>
            <a:tailEnd/>
          </a:ln>
        </p:spPr>
        <p:txBody>
          <a:bodyPr/>
          <a:lstStyle/>
          <a:p>
            <a:endParaRPr lang="en-US"/>
          </a:p>
        </p:txBody>
      </p:sp>
      <p:sp>
        <p:nvSpPr>
          <p:cNvPr id="19516" name="Line 60"/>
          <p:cNvSpPr>
            <a:spLocks noChangeShapeType="1"/>
          </p:cNvSpPr>
          <p:nvPr/>
        </p:nvSpPr>
        <p:spPr bwMode="auto">
          <a:xfrm flipH="1">
            <a:off x="3798888" y="3182938"/>
            <a:ext cx="214312" cy="428625"/>
          </a:xfrm>
          <a:prstGeom prst="line">
            <a:avLst/>
          </a:prstGeom>
          <a:noFill/>
          <a:ln w="9525">
            <a:solidFill>
              <a:srgbClr val="000000"/>
            </a:solidFill>
            <a:round/>
            <a:headEnd/>
            <a:tailEnd/>
          </a:ln>
        </p:spPr>
        <p:txBody>
          <a:bodyPr/>
          <a:lstStyle/>
          <a:p>
            <a:endParaRPr lang="en-US"/>
          </a:p>
        </p:txBody>
      </p:sp>
      <p:sp>
        <p:nvSpPr>
          <p:cNvPr id="19517" name="Line 61"/>
          <p:cNvSpPr>
            <a:spLocks noChangeShapeType="1"/>
          </p:cNvSpPr>
          <p:nvPr/>
        </p:nvSpPr>
        <p:spPr bwMode="auto">
          <a:xfrm>
            <a:off x="5367338" y="3113088"/>
            <a:ext cx="428625" cy="498475"/>
          </a:xfrm>
          <a:prstGeom prst="line">
            <a:avLst/>
          </a:prstGeom>
          <a:noFill/>
          <a:ln w="9525">
            <a:solidFill>
              <a:srgbClr val="000000"/>
            </a:solidFill>
            <a:round/>
            <a:headEnd/>
            <a:tailEnd/>
          </a:ln>
        </p:spPr>
        <p:txBody>
          <a:bodyPr/>
          <a:lstStyle/>
          <a:p>
            <a:endParaRPr lang="en-US"/>
          </a:p>
        </p:txBody>
      </p:sp>
      <p:sp>
        <p:nvSpPr>
          <p:cNvPr id="19518" name="Line 62"/>
          <p:cNvSpPr>
            <a:spLocks noChangeShapeType="1"/>
          </p:cNvSpPr>
          <p:nvPr/>
        </p:nvSpPr>
        <p:spPr bwMode="auto">
          <a:xfrm>
            <a:off x="4298950" y="3041650"/>
            <a:ext cx="641350" cy="1588"/>
          </a:xfrm>
          <a:prstGeom prst="line">
            <a:avLst/>
          </a:prstGeom>
          <a:noFill/>
          <a:ln w="9525">
            <a:solidFill>
              <a:srgbClr val="000000"/>
            </a:solidFill>
            <a:round/>
            <a:headEnd/>
            <a:tailEnd/>
          </a:ln>
        </p:spPr>
        <p:txBody>
          <a:bodyPr/>
          <a:lstStyle/>
          <a:p>
            <a:endParaRPr lang="en-US"/>
          </a:p>
        </p:txBody>
      </p:sp>
      <p:sp>
        <p:nvSpPr>
          <p:cNvPr id="19519" name="Line 63"/>
          <p:cNvSpPr>
            <a:spLocks noChangeShapeType="1"/>
          </p:cNvSpPr>
          <p:nvPr/>
        </p:nvSpPr>
        <p:spPr bwMode="auto">
          <a:xfrm flipV="1">
            <a:off x="4084638" y="2470150"/>
            <a:ext cx="357187" cy="357188"/>
          </a:xfrm>
          <a:prstGeom prst="line">
            <a:avLst/>
          </a:prstGeom>
          <a:noFill/>
          <a:ln w="9525">
            <a:solidFill>
              <a:srgbClr val="000000"/>
            </a:solidFill>
            <a:round/>
            <a:headEnd/>
            <a:tailEnd/>
          </a:ln>
        </p:spPr>
        <p:txBody>
          <a:bodyPr/>
          <a:lstStyle/>
          <a:p>
            <a:endParaRPr lang="en-US"/>
          </a:p>
        </p:txBody>
      </p:sp>
      <p:sp>
        <p:nvSpPr>
          <p:cNvPr id="19520" name="Line 64"/>
          <p:cNvSpPr>
            <a:spLocks noChangeShapeType="1"/>
          </p:cNvSpPr>
          <p:nvPr/>
        </p:nvSpPr>
        <p:spPr bwMode="auto">
          <a:xfrm>
            <a:off x="4940300" y="2470150"/>
            <a:ext cx="214313" cy="428625"/>
          </a:xfrm>
          <a:prstGeom prst="line">
            <a:avLst/>
          </a:prstGeom>
          <a:noFill/>
          <a:ln w="9525">
            <a:solidFill>
              <a:srgbClr val="000000"/>
            </a:solidFill>
            <a:round/>
            <a:headEnd/>
            <a:tailEnd/>
          </a:ln>
        </p:spPr>
        <p:txBody>
          <a:bodyPr/>
          <a:lstStyle/>
          <a:p>
            <a:endParaRPr lang="en-US"/>
          </a:p>
        </p:txBody>
      </p:sp>
      <p:sp>
        <p:nvSpPr>
          <p:cNvPr id="19521" name="Rectangle 65"/>
          <p:cNvSpPr>
            <a:spLocks noChangeArrowheads="1"/>
          </p:cNvSpPr>
          <p:nvPr/>
        </p:nvSpPr>
        <p:spPr bwMode="auto">
          <a:xfrm>
            <a:off x="2103438" y="4784725"/>
            <a:ext cx="1000125" cy="428625"/>
          </a:xfrm>
          <a:prstGeom prst="rect">
            <a:avLst/>
          </a:prstGeom>
          <a:noFill/>
          <a:ln w="9525">
            <a:solidFill>
              <a:srgbClr val="000000"/>
            </a:solidFill>
            <a:miter lim="800000"/>
            <a:headEnd/>
            <a:tailEnd/>
          </a:ln>
        </p:spPr>
        <p:txBody>
          <a:bodyPr/>
          <a:lstStyle/>
          <a:p>
            <a:endParaRPr lang="en-US"/>
          </a:p>
        </p:txBody>
      </p:sp>
      <p:sp>
        <p:nvSpPr>
          <p:cNvPr id="19522" name="Rectangle 66"/>
          <p:cNvSpPr>
            <a:spLocks noChangeArrowheads="1"/>
          </p:cNvSpPr>
          <p:nvPr/>
        </p:nvSpPr>
        <p:spPr bwMode="auto">
          <a:xfrm>
            <a:off x="2160588" y="4751388"/>
            <a:ext cx="871537" cy="430212"/>
          </a:xfrm>
          <a:prstGeom prst="rect">
            <a:avLst/>
          </a:prstGeom>
          <a:noFill/>
          <a:ln w="9525">
            <a:noFill/>
            <a:miter lim="800000"/>
            <a:headEnd/>
            <a:tailEnd/>
          </a:ln>
        </p:spPr>
        <p:txBody>
          <a:bodyPr/>
          <a:lstStyle/>
          <a:p>
            <a:endParaRPr lang="en-US"/>
          </a:p>
        </p:txBody>
      </p:sp>
      <p:sp>
        <p:nvSpPr>
          <p:cNvPr id="19523" name="Rectangle 67"/>
          <p:cNvSpPr>
            <a:spLocks noChangeArrowheads="1"/>
          </p:cNvSpPr>
          <p:nvPr/>
        </p:nvSpPr>
        <p:spPr bwMode="auto">
          <a:xfrm>
            <a:off x="2246313" y="4814888"/>
            <a:ext cx="833437" cy="395287"/>
          </a:xfrm>
          <a:prstGeom prst="rect">
            <a:avLst/>
          </a:prstGeom>
          <a:noFill/>
          <a:ln w="9525">
            <a:noFill/>
            <a:miter lim="800000"/>
            <a:headEnd/>
            <a:tailEnd/>
          </a:ln>
        </p:spPr>
        <p:txBody>
          <a:bodyPr wrap="none" lIns="0" tIns="0" rIns="0" bIns="0">
            <a:spAutoFit/>
          </a:bodyPr>
          <a:lstStyle/>
          <a:p>
            <a:pPr eaLnBrk="1" hangingPunct="1"/>
            <a:r>
              <a:rPr lang="en-US" sz="2300" dirty="0">
                <a:solidFill>
                  <a:srgbClr val="000000"/>
                </a:solidFill>
              </a:rPr>
              <a:t>PSTN</a:t>
            </a:r>
            <a:endParaRPr lang="en-US" dirty="0"/>
          </a:p>
        </p:txBody>
      </p:sp>
      <p:sp>
        <p:nvSpPr>
          <p:cNvPr id="19524" name="Line 68"/>
          <p:cNvSpPr>
            <a:spLocks noChangeShapeType="1"/>
          </p:cNvSpPr>
          <p:nvPr/>
        </p:nvSpPr>
        <p:spPr bwMode="auto">
          <a:xfrm flipV="1">
            <a:off x="3016250" y="4395788"/>
            <a:ext cx="569913" cy="355600"/>
          </a:xfrm>
          <a:prstGeom prst="line">
            <a:avLst/>
          </a:prstGeom>
          <a:noFill/>
          <a:ln w="9525">
            <a:solidFill>
              <a:srgbClr val="000000"/>
            </a:solidFill>
            <a:round/>
            <a:headEnd/>
            <a:tailEnd/>
          </a:ln>
        </p:spPr>
        <p:txBody>
          <a:bodyPr/>
          <a:lstStyle/>
          <a:p>
            <a:endParaRPr lang="en-US"/>
          </a:p>
        </p:txBody>
      </p:sp>
      <p:sp>
        <p:nvSpPr>
          <p:cNvPr id="19525" name="Rectangle 69"/>
          <p:cNvSpPr>
            <a:spLocks noChangeArrowheads="1"/>
          </p:cNvSpPr>
          <p:nvPr/>
        </p:nvSpPr>
        <p:spPr bwMode="auto">
          <a:xfrm>
            <a:off x="2301875" y="5821363"/>
            <a:ext cx="1000125" cy="428625"/>
          </a:xfrm>
          <a:prstGeom prst="rect">
            <a:avLst/>
          </a:prstGeom>
          <a:noFill/>
          <a:ln w="9525">
            <a:solidFill>
              <a:srgbClr val="000000"/>
            </a:solidFill>
            <a:miter lim="800000"/>
            <a:headEnd/>
            <a:tailEnd/>
          </a:ln>
        </p:spPr>
        <p:txBody>
          <a:bodyPr/>
          <a:lstStyle/>
          <a:p>
            <a:endParaRPr lang="en-US"/>
          </a:p>
        </p:txBody>
      </p:sp>
      <p:sp>
        <p:nvSpPr>
          <p:cNvPr id="19526" name="Rectangle 70"/>
          <p:cNvSpPr>
            <a:spLocks noChangeArrowheads="1"/>
          </p:cNvSpPr>
          <p:nvPr/>
        </p:nvSpPr>
        <p:spPr bwMode="auto">
          <a:xfrm>
            <a:off x="876300" y="5392738"/>
            <a:ext cx="1000125" cy="430212"/>
          </a:xfrm>
          <a:prstGeom prst="rect">
            <a:avLst/>
          </a:prstGeom>
          <a:noFill/>
          <a:ln w="9525">
            <a:solidFill>
              <a:srgbClr val="000000"/>
            </a:solidFill>
            <a:miter lim="800000"/>
            <a:headEnd/>
            <a:tailEnd/>
          </a:ln>
        </p:spPr>
        <p:txBody>
          <a:bodyPr/>
          <a:lstStyle/>
          <a:p>
            <a:endParaRPr lang="en-US"/>
          </a:p>
        </p:txBody>
      </p:sp>
      <p:sp>
        <p:nvSpPr>
          <p:cNvPr id="19527" name="Rectangle 71"/>
          <p:cNvSpPr>
            <a:spLocks noChangeArrowheads="1"/>
          </p:cNvSpPr>
          <p:nvPr/>
        </p:nvSpPr>
        <p:spPr bwMode="auto">
          <a:xfrm>
            <a:off x="933450" y="5475288"/>
            <a:ext cx="982663" cy="285750"/>
          </a:xfrm>
          <a:prstGeom prst="rect">
            <a:avLst/>
          </a:prstGeom>
          <a:noFill/>
          <a:ln w="9525">
            <a:noFill/>
            <a:miter lim="800000"/>
            <a:headEnd/>
            <a:tailEnd/>
          </a:ln>
        </p:spPr>
        <p:txBody>
          <a:bodyPr/>
          <a:lstStyle/>
          <a:p>
            <a:endParaRPr lang="en-US"/>
          </a:p>
        </p:txBody>
      </p:sp>
      <p:sp>
        <p:nvSpPr>
          <p:cNvPr id="19528" name="Rectangle 72"/>
          <p:cNvSpPr>
            <a:spLocks noChangeArrowheads="1"/>
          </p:cNvSpPr>
          <p:nvPr/>
        </p:nvSpPr>
        <p:spPr bwMode="auto">
          <a:xfrm>
            <a:off x="1019175" y="5529263"/>
            <a:ext cx="935038"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Consumer 1</a:t>
            </a:r>
            <a:endParaRPr lang="en-US"/>
          </a:p>
        </p:txBody>
      </p:sp>
      <p:sp>
        <p:nvSpPr>
          <p:cNvPr id="19529" name="Rectangle 73"/>
          <p:cNvSpPr>
            <a:spLocks noChangeArrowheads="1"/>
          </p:cNvSpPr>
          <p:nvPr/>
        </p:nvSpPr>
        <p:spPr bwMode="auto">
          <a:xfrm>
            <a:off x="2301875" y="5892800"/>
            <a:ext cx="984250" cy="285750"/>
          </a:xfrm>
          <a:prstGeom prst="rect">
            <a:avLst/>
          </a:prstGeom>
          <a:noFill/>
          <a:ln w="9525">
            <a:noFill/>
            <a:miter lim="800000"/>
            <a:headEnd/>
            <a:tailEnd/>
          </a:ln>
        </p:spPr>
        <p:txBody>
          <a:bodyPr/>
          <a:lstStyle/>
          <a:p>
            <a:endParaRPr lang="en-US"/>
          </a:p>
        </p:txBody>
      </p:sp>
      <p:sp>
        <p:nvSpPr>
          <p:cNvPr id="19530" name="Rectangle 74"/>
          <p:cNvSpPr>
            <a:spLocks noChangeArrowheads="1"/>
          </p:cNvSpPr>
          <p:nvPr/>
        </p:nvSpPr>
        <p:spPr bwMode="auto">
          <a:xfrm>
            <a:off x="2389188" y="5946775"/>
            <a:ext cx="935037"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Consumer 2</a:t>
            </a:r>
            <a:endParaRPr lang="en-US"/>
          </a:p>
        </p:txBody>
      </p:sp>
      <p:sp>
        <p:nvSpPr>
          <p:cNvPr id="19531" name="Line 75"/>
          <p:cNvSpPr>
            <a:spLocks noChangeShapeType="1"/>
          </p:cNvSpPr>
          <p:nvPr/>
        </p:nvSpPr>
        <p:spPr bwMode="auto">
          <a:xfrm>
            <a:off x="2373313" y="5251450"/>
            <a:ext cx="71437" cy="569913"/>
          </a:xfrm>
          <a:prstGeom prst="line">
            <a:avLst/>
          </a:prstGeom>
          <a:noFill/>
          <a:ln w="9525">
            <a:solidFill>
              <a:srgbClr val="000000"/>
            </a:solidFill>
            <a:round/>
            <a:headEnd/>
            <a:tailEnd/>
          </a:ln>
        </p:spPr>
        <p:txBody>
          <a:bodyPr/>
          <a:lstStyle/>
          <a:p>
            <a:endParaRPr lang="en-US"/>
          </a:p>
        </p:txBody>
      </p:sp>
      <p:sp>
        <p:nvSpPr>
          <p:cNvPr id="19532" name="Rectangle 76"/>
          <p:cNvSpPr>
            <a:spLocks noChangeArrowheads="1"/>
          </p:cNvSpPr>
          <p:nvPr/>
        </p:nvSpPr>
        <p:spPr bwMode="auto">
          <a:xfrm>
            <a:off x="1589088" y="5251450"/>
            <a:ext cx="215900" cy="214313"/>
          </a:xfrm>
          <a:prstGeom prst="rect">
            <a:avLst/>
          </a:prstGeom>
          <a:solidFill>
            <a:srgbClr val="00CC99"/>
          </a:solidFill>
          <a:ln w="9525">
            <a:solidFill>
              <a:srgbClr val="000000"/>
            </a:solidFill>
            <a:miter lim="800000"/>
            <a:headEnd/>
            <a:tailEnd/>
          </a:ln>
        </p:spPr>
        <p:txBody>
          <a:bodyPr/>
          <a:lstStyle/>
          <a:p>
            <a:endParaRPr lang="en-US"/>
          </a:p>
        </p:txBody>
      </p:sp>
      <p:sp>
        <p:nvSpPr>
          <p:cNvPr id="19533" name="Line 77"/>
          <p:cNvSpPr>
            <a:spLocks noChangeShapeType="1"/>
          </p:cNvSpPr>
          <p:nvPr/>
        </p:nvSpPr>
        <p:spPr bwMode="auto">
          <a:xfrm flipV="1">
            <a:off x="1803400" y="5037138"/>
            <a:ext cx="285750" cy="285750"/>
          </a:xfrm>
          <a:prstGeom prst="line">
            <a:avLst/>
          </a:prstGeom>
          <a:noFill/>
          <a:ln w="9525">
            <a:solidFill>
              <a:srgbClr val="000000"/>
            </a:solidFill>
            <a:round/>
            <a:headEnd/>
            <a:tailEnd/>
          </a:ln>
        </p:spPr>
        <p:txBody>
          <a:bodyPr/>
          <a:lstStyle/>
          <a:p>
            <a:endParaRPr lang="en-US"/>
          </a:p>
        </p:txBody>
      </p:sp>
      <p:sp>
        <p:nvSpPr>
          <p:cNvPr id="19534" name="Line 78"/>
          <p:cNvSpPr>
            <a:spLocks noChangeShapeType="1"/>
          </p:cNvSpPr>
          <p:nvPr/>
        </p:nvSpPr>
        <p:spPr bwMode="auto">
          <a:xfrm>
            <a:off x="7221538" y="3611563"/>
            <a:ext cx="357187" cy="1587"/>
          </a:xfrm>
          <a:prstGeom prst="line">
            <a:avLst/>
          </a:prstGeom>
          <a:noFill/>
          <a:ln w="9525">
            <a:solidFill>
              <a:srgbClr val="000000"/>
            </a:solidFill>
            <a:round/>
            <a:headEnd/>
            <a:tailEnd/>
          </a:ln>
        </p:spPr>
        <p:txBody>
          <a:bodyPr/>
          <a:lstStyle/>
          <a:p>
            <a:endParaRPr lang="en-US"/>
          </a:p>
        </p:txBody>
      </p:sp>
      <p:sp>
        <p:nvSpPr>
          <p:cNvPr id="19535" name="Line 79"/>
          <p:cNvSpPr>
            <a:spLocks noChangeShapeType="1"/>
          </p:cNvSpPr>
          <p:nvPr/>
        </p:nvSpPr>
        <p:spPr bwMode="auto">
          <a:xfrm>
            <a:off x="4725988" y="4894263"/>
            <a:ext cx="142875" cy="569912"/>
          </a:xfrm>
          <a:prstGeom prst="line">
            <a:avLst/>
          </a:prstGeom>
          <a:noFill/>
          <a:ln w="9525">
            <a:solidFill>
              <a:srgbClr val="000000"/>
            </a:solidFill>
            <a:round/>
            <a:headEnd/>
            <a:tailEnd/>
          </a:ln>
        </p:spPr>
        <p:txBody>
          <a:bodyPr/>
          <a:lstStyle/>
          <a:p>
            <a:endParaRPr lang="en-US"/>
          </a:p>
        </p:txBody>
      </p:sp>
      <p:sp>
        <p:nvSpPr>
          <p:cNvPr id="19536" name="Line 80"/>
          <p:cNvSpPr>
            <a:spLocks noChangeShapeType="1"/>
          </p:cNvSpPr>
          <p:nvPr/>
        </p:nvSpPr>
        <p:spPr bwMode="auto">
          <a:xfrm>
            <a:off x="4725988" y="1687513"/>
            <a:ext cx="1587" cy="569912"/>
          </a:xfrm>
          <a:prstGeom prst="line">
            <a:avLst/>
          </a:prstGeom>
          <a:noFill/>
          <a:ln w="9525">
            <a:solidFill>
              <a:srgbClr val="000000"/>
            </a:solidFill>
            <a:round/>
            <a:headEnd/>
            <a:tailEnd/>
          </a:ln>
        </p:spPr>
        <p:txBody>
          <a:bodyPr/>
          <a:lstStyle/>
          <a:p>
            <a:endParaRPr lang="en-US"/>
          </a:p>
        </p:txBody>
      </p:sp>
      <p:sp>
        <p:nvSpPr>
          <p:cNvPr id="19537" name="Line 81"/>
          <p:cNvSpPr>
            <a:spLocks noChangeShapeType="1"/>
          </p:cNvSpPr>
          <p:nvPr/>
        </p:nvSpPr>
        <p:spPr bwMode="auto">
          <a:xfrm>
            <a:off x="5154613" y="1258888"/>
            <a:ext cx="2424112" cy="1995487"/>
          </a:xfrm>
          <a:prstGeom prst="line">
            <a:avLst/>
          </a:prstGeom>
          <a:noFill/>
          <a:ln w="9525">
            <a:solidFill>
              <a:srgbClr val="000000"/>
            </a:solidFill>
            <a:round/>
            <a:headEnd/>
            <a:tailEnd/>
          </a:ln>
        </p:spPr>
        <p:txBody>
          <a:bodyPr/>
          <a:lstStyle/>
          <a:p>
            <a:endParaRPr lang="en-US"/>
          </a:p>
        </p:txBody>
      </p:sp>
      <p:sp>
        <p:nvSpPr>
          <p:cNvPr id="19538" name="Rectangle 82"/>
          <p:cNvSpPr>
            <a:spLocks noChangeArrowheads="1"/>
          </p:cNvSpPr>
          <p:nvPr/>
        </p:nvSpPr>
        <p:spPr bwMode="auto">
          <a:xfrm rot="2460000">
            <a:off x="6207125" y="2044700"/>
            <a:ext cx="528638" cy="261938"/>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WAN</a:t>
            </a:r>
            <a:endParaRPr lang="en-US"/>
          </a:p>
        </p:txBody>
      </p:sp>
      <p:sp>
        <p:nvSpPr>
          <p:cNvPr id="19539" name="Rectangle 83"/>
          <p:cNvSpPr>
            <a:spLocks noChangeArrowheads="1"/>
          </p:cNvSpPr>
          <p:nvPr/>
        </p:nvSpPr>
        <p:spPr bwMode="auto">
          <a:xfrm>
            <a:off x="2301875" y="5678488"/>
            <a:ext cx="215900" cy="215900"/>
          </a:xfrm>
          <a:prstGeom prst="rect">
            <a:avLst/>
          </a:prstGeom>
          <a:solidFill>
            <a:srgbClr val="00CC99"/>
          </a:solidFill>
          <a:ln w="9525">
            <a:solidFill>
              <a:srgbClr val="000000"/>
            </a:solidFill>
            <a:miter lim="800000"/>
            <a:headEnd/>
            <a:tailEnd/>
          </a:ln>
        </p:spPr>
        <p:txBody>
          <a:bodyPr/>
          <a:lstStyle/>
          <a:p>
            <a:endParaRPr lang="en-US"/>
          </a:p>
        </p:txBody>
      </p:sp>
      <p:sp>
        <p:nvSpPr>
          <p:cNvPr id="19540" name="Text Box 84"/>
          <p:cNvSpPr txBox="1">
            <a:spLocks noChangeArrowheads="1"/>
          </p:cNvSpPr>
          <p:nvPr/>
        </p:nvSpPr>
        <p:spPr bwMode="auto">
          <a:xfrm>
            <a:off x="228600" y="762000"/>
            <a:ext cx="3783013" cy="1581150"/>
          </a:xfrm>
          <a:prstGeom prst="rect">
            <a:avLst/>
          </a:prstGeom>
          <a:noFill/>
          <a:ln w="9525">
            <a:noFill/>
            <a:miter lim="800000"/>
            <a:headEnd/>
            <a:tailEnd/>
          </a:ln>
        </p:spPr>
        <p:txBody>
          <a:bodyPr wrap="none">
            <a:spAutoFit/>
          </a:bodyPr>
          <a:lstStyle/>
          <a:p>
            <a:pPr eaLnBrk="1" hangingPunct="1"/>
            <a:r>
              <a:rPr lang="en-US" sz="1400">
                <a:cs typeface="Times New Roman" pitchFamily="18" charset="0"/>
              </a:rPr>
              <a:t>Companies A-D are all connected to the Internet,</a:t>
            </a:r>
          </a:p>
          <a:p>
            <a:pPr eaLnBrk="1" hangingPunct="1"/>
            <a:r>
              <a:rPr lang="en-US" sz="1400">
                <a:cs typeface="Times New Roman" pitchFamily="18" charset="0"/>
              </a:rPr>
              <a:t>Companies B &amp; D are trading partners and are</a:t>
            </a:r>
          </a:p>
          <a:p>
            <a:pPr eaLnBrk="1" hangingPunct="1"/>
            <a:r>
              <a:rPr lang="en-US" sz="1400">
                <a:cs typeface="Times New Roman" pitchFamily="18" charset="0"/>
              </a:rPr>
              <a:t> connected through a WAN, and Consumers 1 &amp; 2</a:t>
            </a:r>
          </a:p>
          <a:p>
            <a:pPr eaLnBrk="1" hangingPunct="1"/>
            <a:r>
              <a:rPr lang="en-US" sz="1400">
                <a:cs typeface="Times New Roman" pitchFamily="18" charset="0"/>
              </a:rPr>
              <a:t>are connected to the PSTN, and also to the</a:t>
            </a:r>
          </a:p>
          <a:p>
            <a:pPr eaLnBrk="1" hangingPunct="1"/>
            <a:r>
              <a:rPr lang="en-US" sz="1400">
                <a:cs typeface="Times New Roman" pitchFamily="18" charset="0"/>
              </a:rPr>
              <a:t>Internet through the PSTN.  A "W" in a box</a:t>
            </a:r>
          </a:p>
          <a:p>
            <a:pPr eaLnBrk="1" hangingPunct="1"/>
            <a:r>
              <a:rPr lang="en-US" sz="1400">
                <a:cs typeface="Times New Roman" pitchFamily="18" charset="0"/>
              </a:rPr>
              <a:t>represents a Web server (thus, Company D's</a:t>
            </a:r>
          </a:p>
          <a:p>
            <a:pPr eaLnBrk="1" hangingPunct="1"/>
            <a:r>
              <a:rPr lang="en-US" sz="1400">
                <a:cs typeface="Times New Roman" pitchFamily="18" charset="0"/>
              </a:rPr>
              <a:t>Web server is "W12")</a:t>
            </a:r>
            <a:r>
              <a:rPr lang="en-US" sz="1400"/>
              <a:t> .</a:t>
            </a:r>
          </a:p>
        </p:txBody>
      </p:sp>
      <p:sp>
        <p:nvSpPr>
          <p:cNvPr id="19541" name="Text Box 85"/>
          <p:cNvSpPr txBox="1">
            <a:spLocks noChangeArrowheads="1"/>
          </p:cNvSpPr>
          <p:nvPr/>
        </p:nvSpPr>
        <p:spPr bwMode="auto">
          <a:xfrm>
            <a:off x="3200400" y="0"/>
            <a:ext cx="2836863" cy="457200"/>
          </a:xfrm>
          <a:prstGeom prst="rect">
            <a:avLst/>
          </a:prstGeom>
          <a:noFill/>
          <a:ln w="9525">
            <a:noFill/>
            <a:miter lim="800000"/>
            <a:headEnd/>
            <a:tailEnd/>
          </a:ln>
        </p:spPr>
        <p:txBody>
          <a:bodyPr wrap="none">
            <a:spAutoFit/>
          </a:bodyPr>
          <a:lstStyle/>
          <a:p>
            <a:pPr eaLnBrk="1" hangingPunct="1"/>
            <a:r>
              <a:rPr lang="en-US"/>
              <a:t>Putting it all together.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376363" y="3254375"/>
            <a:ext cx="855662" cy="714375"/>
          </a:xfrm>
          <a:prstGeom prst="rect">
            <a:avLst/>
          </a:prstGeom>
          <a:noFill/>
          <a:ln w="9525">
            <a:solidFill>
              <a:srgbClr val="000000"/>
            </a:solidFill>
            <a:miter lim="800000"/>
            <a:headEnd/>
            <a:tailEnd/>
          </a:ln>
        </p:spPr>
        <p:txBody>
          <a:bodyPr/>
          <a:lstStyle/>
          <a:p>
            <a:endParaRPr lang="en-US"/>
          </a:p>
        </p:txBody>
      </p:sp>
      <p:sp>
        <p:nvSpPr>
          <p:cNvPr id="20483" name="Rectangle 3"/>
          <p:cNvSpPr>
            <a:spLocks noChangeArrowheads="1"/>
          </p:cNvSpPr>
          <p:nvPr/>
        </p:nvSpPr>
        <p:spPr bwMode="auto">
          <a:xfrm>
            <a:off x="1233488" y="2970213"/>
            <a:ext cx="1096962" cy="315912"/>
          </a:xfrm>
          <a:prstGeom prst="rect">
            <a:avLst/>
          </a:prstGeom>
          <a:noFill/>
          <a:ln w="9525">
            <a:noFill/>
            <a:miter lim="800000"/>
            <a:headEnd/>
            <a:tailEnd/>
          </a:ln>
        </p:spPr>
        <p:txBody>
          <a:bodyPr/>
          <a:lstStyle/>
          <a:p>
            <a:endParaRPr lang="en-US"/>
          </a:p>
        </p:txBody>
      </p:sp>
      <p:sp>
        <p:nvSpPr>
          <p:cNvPr id="20484" name="Rectangle 4"/>
          <p:cNvSpPr>
            <a:spLocks noChangeArrowheads="1"/>
          </p:cNvSpPr>
          <p:nvPr/>
        </p:nvSpPr>
        <p:spPr bwMode="auto">
          <a:xfrm>
            <a:off x="1319213"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A</a:t>
            </a:r>
            <a:endParaRPr lang="en-US"/>
          </a:p>
        </p:txBody>
      </p:sp>
      <p:sp>
        <p:nvSpPr>
          <p:cNvPr id="20485" name="Rectangle 5"/>
          <p:cNvSpPr>
            <a:spLocks noChangeArrowheads="1"/>
          </p:cNvSpPr>
          <p:nvPr/>
        </p:nvSpPr>
        <p:spPr bwMode="auto">
          <a:xfrm>
            <a:off x="4298950" y="973138"/>
            <a:ext cx="857250" cy="714375"/>
          </a:xfrm>
          <a:prstGeom prst="rect">
            <a:avLst/>
          </a:prstGeom>
          <a:noFill/>
          <a:ln w="9525">
            <a:solidFill>
              <a:srgbClr val="000000"/>
            </a:solidFill>
            <a:miter lim="800000"/>
            <a:headEnd/>
            <a:tailEnd/>
          </a:ln>
        </p:spPr>
        <p:txBody>
          <a:bodyPr/>
          <a:lstStyle/>
          <a:p>
            <a:endParaRPr lang="en-US"/>
          </a:p>
        </p:txBody>
      </p:sp>
      <p:sp>
        <p:nvSpPr>
          <p:cNvPr id="20486" name="Rectangle 6"/>
          <p:cNvSpPr>
            <a:spLocks noChangeArrowheads="1"/>
          </p:cNvSpPr>
          <p:nvPr/>
        </p:nvSpPr>
        <p:spPr bwMode="auto">
          <a:xfrm>
            <a:off x="4156075" y="688975"/>
            <a:ext cx="1087438" cy="315913"/>
          </a:xfrm>
          <a:prstGeom prst="rect">
            <a:avLst/>
          </a:prstGeom>
          <a:noFill/>
          <a:ln w="9525">
            <a:noFill/>
            <a:miter lim="800000"/>
            <a:headEnd/>
            <a:tailEnd/>
          </a:ln>
        </p:spPr>
        <p:txBody>
          <a:bodyPr/>
          <a:lstStyle/>
          <a:p>
            <a:endParaRPr lang="en-US"/>
          </a:p>
        </p:txBody>
      </p:sp>
      <p:sp>
        <p:nvSpPr>
          <p:cNvPr id="20487" name="Rectangle 7"/>
          <p:cNvSpPr>
            <a:spLocks noChangeArrowheads="1"/>
          </p:cNvSpPr>
          <p:nvPr/>
        </p:nvSpPr>
        <p:spPr bwMode="auto">
          <a:xfrm>
            <a:off x="4241800" y="746125"/>
            <a:ext cx="982663" cy="261938"/>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B</a:t>
            </a:r>
            <a:endParaRPr lang="en-US"/>
          </a:p>
        </p:txBody>
      </p:sp>
      <p:sp>
        <p:nvSpPr>
          <p:cNvPr id="20488" name="Rectangle 8"/>
          <p:cNvSpPr>
            <a:spLocks noChangeArrowheads="1"/>
          </p:cNvSpPr>
          <p:nvPr/>
        </p:nvSpPr>
        <p:spPr bwMode="auto">
          <a:xfrm>
            <a:off x="7578725" y="3254375"/>
            <a:ext cx="855663" cy="714375"/>
          </a:xfrm>
          <a:prstGeom prst="rect">
            <a:avLst/>
          </a:prstGeom>
          <a:noFill/>
          <a:ln w="9525">
            <a:solidFill>
              <a:srgbClr val="000000"/>
            </a:solidFill>
            <a:miter lim="800000"/>
            <a:headEnd/>
            <a:tailEnd/>
          </a:ln>
        </p:spPr>
        <p:txBody>
          <a:bodyPr/>
          <a:lstStyle/>
          <a:p>
            <a:endParaRPr lang="en-US"/>
          </a:p>
        </p:txBody>
      </p:sp>
      <p:sp>
        <p:nvSpPr>
          <p:cNvPr id="20489" name="Rectangle 9"/>
          <p:cNvSpPr>
            <a:spLocks noChangeArrowheads="1"/>
          </p:cNvSpPr>
          <p:nvPr/>
        </p:nvSpPr>
        <p:spPr bwMode="auto">
          <a:xfrm>
            <a:off x="7435850" y="2970213"/>
            <a:ext cx="1096963" cy="315912"/>
          </a:xfrm>
          <a:prstGeom prst="rect">
            <a:avLst/>
          </a:prstGeom>
          <a:noFill/>
          <a:ln w="9525">
            <a:noFill/>
            <a:miter lim="800000"/>
            <a:headEnd/>
            <a:tailEnd/>
          </a:ln>
        </p:spPr>
        <p:txBody>
          <a:bodyPr/>
          <a:lstStyle/>
          <a:p>
            <a:endParaRPr lang="en-US"/>
          </a:p>
        </p:txBody>
      </p:sp>
      <p:sp>
        <p:nvSpPr>
          <p:cNvPr id="20490" name="Rectangle 10"/>
          <p:cNvSpPr>
            <a:spLocks noChangeArrowheads="1"/>
          </p:cNvSpPr>
          <p:nvPr/>
        </p:nvSpPr>
        <p:spPr bwMode="auto">
          <a:xfrm>
            <a:off x="7521575" y="3027363"/>
            <a:ext cx="993775"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D</a:t>
            </a:r>
            <a:endParaRPr lang="en-US"/>
          </a:p>
        </p:txBody>
      </p:sp>
      <p:sp>
        <p:nvSpPr>
          <p:cNvPr id="20491" name="Rectangle 11"/>
          <p:cNvSpPr>
            <a:spLocks noChangeArrowheads="1"/>
          </p:cNvSpPr>
          <p:nvPr/>
        </p:nvSpPr>
        <p:spPr bwMode="auto">
          <a:xfrm>
            <a:off x="4441825" y="5464175"/>
            <a:ext cx="855663" cy="714375"/>
          </a:xfrm>
          <a:prstGeom prst="rect">
            <a:avLst/>
          </a:prstGeom>
          <a:noFill/>
          <a:ln w="9525">
            <a:solidFill>
              <a:srgbClr val="000000"/>
            </a:solidFill>
            <a:miter lim="800000"/>
            <a:headEnd/>
            <a:tailEnd/>
          </a:ln>
        </p:spPr>
        <p:txBody>
          <a:bodyPr/>
          <a:lstStyle/>
          <a:p>
            <a:endParaRPr lang="en-US"/>
          </a:p>
        </p:txBody>
      </p:sp>
      <p:sp>
        <p:nvSpPr>
          <p:cNvPr id="20492" name="Rectangle 12"/>
          <p:cNvSpPr>
            <a:spLocks noChangeArrowheads="1"/>
          </p:cNvSpPr>
          <p:nvPr/>
        </p:nvSpPr>
        <p:spPr bwMode="auto">
          <a:xfrm>
            <a:off x="4298950" y="5180013"/>
            <a:ext cx="1087438" cy="315912"/>
          </a:xfrm>
          <a:prstGeom prst="rect">
            <a:avLst/>
          </a:prstGeom>
          <a:noFill/>
          <a:ln w="9525">
            <a:noFill/>
            <a:miter lim="800000"/>
            <a:headEnd/>
            <a:tailEnd/>
          </a:ln>
        </p:spPr>
        <p:txBody>
          <a:bodyPr/>
          <a:lstStyle/>
          <a:p>
            <a:endParaRPr lang="en-US"/>
          </a:p>
        </p:txBody>
      </p:sp>
      <p:sp>
        <p:nvSpPr>
          <p:cNvPr id="20493" name="Rectangle 13"/>
          <p:cNvSpPr>
            <a:spLocks noChangeArrowheads="1"/>
          </p:cNvSpPr>
          <p:nvPr/>
        </p:nvSpPr>
        <p:spPr bwMode="auto">
          <a:xfrm>
            <a:off x="4384675" y="5237163"/>
            <a:ext cx="982663" cy="261937"/>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Company C</a:t>
            </a:r>
            <a:endParaRPr lang="en-US"/>
          </a:p>
        </p:txBody>
      </p:sp>
      <p:sp>
        <p:nvSpPr>
          <p:cNvPr id="20494" name="Rectangle 14"/>
          <p:cNvSpPr>
            <a:spLocks noChangeArrowheads="1"/>
          </p:cNvSpPr>
          <p:nvPr/>
        </p:nvSpPr>
        <p:spPr bwMode="auto">
          <a:xfrm>
            <a:off x="1589088" y="3468688"/>
            <a:ext cx="430212" cy="358775"/>
          </a:xfrm>
          <a:prstGeom prst="rect">
            <a:avLst/>
          </a:prstGeom>
          <a:noFill/>
          <a:ln w="9525">
            <a:solidFill>
              <a:srgbClr val="000000"/>
            </a:solidFill>
            <a:miter lim="800000"/>
            <a:headEnd/>
            <a:tailEnd/>
          </a:ln>
        </p:spPr>
        <p:txBody>
          <a:bodyPr/>
          <a:lstStyle/>
          <a:p>
            <a:endParaRPr lang="en-US"/>
          </a:p>
        </p:txBody>
      </p:sp>
      <p:sp>
        <p:nvSpPr>
          <p:cNvPr id="20495" name="Rectangle 15"/>
          <p:cNvSpPr>
            <a:spLocks noChangeArrowheads="1"/>
          </p:cNvSpPr>
          <p:nvPr/>
        </p:nvSpPr>
        <p:spPr bwMode="auto">
          <a:xfrm>
            <a:off x="1589088" y="3468688"/>
            <a:ext cx="414337" cy="287337"/>
          </a:xfrm>
          <a:prstGeom prst="rect">
            <a:avLst/>
          </a:prstGeom>
          <a:noFill/>
          <a:ln w="9525">
            <a:noFill/>
            <a:miter lim="800000"/>
            <a:headEnd/>
            <a:tailEnd/>
          </a:ln>
        </p:spPr>
        <p:txBody>
          <a:bodyPr/>
          <a:lstStyle/>
          <a:p>
            <a:endParaRPr lang="en-US"/>
          </a:p>
        </p:txBody>
      </p:sp>
      <p:sp>
        <p:nvSpPr>
          <p:cNvPr id="20496" name="Rectangle 16"/>
          <p:cNvSpPr>
            <a:spLocks noChangeArrowheads="1"/>
          </p:cNvSpPr>
          <p:nvPr/>
        </p:nvSpPr>
        <p:spPr bwMode="auto">
          <a:xfrm>
            <a:off x="1676400" y="3522663"/>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a:t>
            </a:r>
            <a:endParaRPr lang="en-US"/>
          </a:p>
        </p:txBody>
      </p:sp>
      <p:sp>
        <p:nvSpPr>
          <p:cNvPr id="20497" name="Rectangle 17"/>
          <p:cNvSpPr>
            <a:spLocks noChangeArrowheads="1"/>
          </p:cNvSpPr>
          <p:nvPr/>
        </p:nvSpPr>
        <p:spPr bwMode="auto">
          <a:xfrm>
            <a:off x="4513263" y="1258888"/>
            <a:ext cx="428625" cy="358775"/>
          </a:xfrm>
          <a:prstGeom prst="rect">
            <a:avLst/>
          </a:prstGeom>
          <a:noFill/>
          <a:ln w="9525">
            <a:solidFill>
              <a:srgbClr val="000000"/>
            </a:solidFill>
            <a:miter lim="800000"/>
            <a:headEnd/>
            <a:tailEnd/>
          </a:ln>
        </p:spPr>
        <p:txBody>
          <a:bodyPr/>
          <a:lstStyle/>
          <a:p>
            <a:endParaRPr lang="en-US"/>
          </a:p>
        </p:txBody>
      </p:sp>
      <p:sp>
        <p:nvSpPr>
          <p:cNvPr id="20498" name="Rectangle 18"/>
          <p:cNvSpPr>
            <a:spLocks noChangeArrowheads="1"/>
          </p:cNvSpPr>
          <p:nvPr/>
        </p:nvSpPr>
        <p:spPr bwMode="auto">
          <a:xfrm>
            <a:off x="4513263" y="1258888"/>
            <a:ext cx="414337" cy="287337"/>
          </a:xfrm>
          <a:prstGeom prst="rect">
            <a:avLst/>
          </a:prstGeom>
          <a:noFill/>
          <a:ln w="9525">
            <a:noFill/>
            <a:miter lim="800000"/>
            <a:headEnd/>
            <a:tailEnd/>
          </a:ln>
        </p:spPr>
        <p:txBody>
          <a:bodyPr/>
          <a:lstStyle/>
          <a:p>
            <a:endParaRPr lang="en-US"/>
          </a:p>
        </p:txBody>
      </p:sp>
      <p:sp>
        <p:nvSpPr>
          <p:cNvPr id="20499" name="Rectangle 19"/>
          <p:cNvSpPr>
            <a:spLocks noChangeArrowheads="1"/>
          </p:cNvSpPr>
          <p:nvPr/>
        </p:nvSpPr>
        <p:spPr bwMode="auto">
          <a:xfrm>
            <a:off x="4598988" y="131286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W9</a:t>
            </a:r>
            <a:endParaRPr lang="en-US"/>
          </a:p>
        </p:txBody>
      </p:sp>
      <p:sp>
        <p:nvSpPr>
          <p:cNvPr id="20500" name="Rectangle 20"/>
          <p:cNvSpPr>
            <a:spLocks noChangeArrowheads="1"/>
          </p:cNvSpPr>
          <p:nvPr/>
        </p:nvSpPr>
        <p:spPr bwMode="auto">
          <a:xfrm>
            <a:off x="7578725" y="3468688"/>
            <a:ext cx="428625" cy="358775"/>
          </a:xfrm>
          <a:prstGeom prst="rect">
            <a:avLst/>
          </a:prstGeom>
          <a:noFill/>
          <a:ln w="9525">
            <a:solidFill>
              <a:srgbClr val="000000"/>
            </a:solidFill>
            <a:miter lim="800000"/>
            <a:headEnd/>
            <a:tailEnd/>
          </a:ln>
        </p:spPr>
        <p:txBody>
          <a:bodyPr/>
          <a:lstStyle/>
          <a:p>
            <a:endParaRPr lang="en-US"/>
          </a:p>
        </p:txBody>
      </p:sp>
      <p:sp>
        <p:nvSpPr>
          <p:cNvPr id="20501" name="Rectangle 21"/>
          <p:cNvSpPr>
            <a:spLocks noChangeArrowheads="1"/>
          </p:cNvSpPr>
          <p:nvPr/>
        </p:nvSpPr>
        <p:spPr bwMode="auto">
          <a:xfrm>
            <a:off x="7578725" y="3468688"/>
            <a:ext cx="496888" cy="287337"/>
          </a:xfrm>
          <a:prstGeom prst="rect">
            <a:avLst/>
          </a:prstGeom>
          <a:noFill/>
          <a:ln w="9525">
            <a:noFill/>
            <a:miter lim="800000"/>
            <a:headEnd/>
            <a:tailEnd/>
          </a:ln>
        </p:spPr>
        <p:txBody>
          <a:bodyPr/>
          <a:lstStyle/>
          <a:p>
            <a:endParaRPr lang="en-US"/>
          </a:p>
        </p:txBody>
      </p:sp>
      <p:sp>
        <p:nvSpPr>
          <p:cNvPr id="20502" name="Rectangle 22"/>
          <p:cNvSpPr>
            <a:spLocks noChangeArrowheads="1"/>
          </p:cNvSpPr>
          <p:nvPr/>
        </p:nvSpPr>
        <p:spPr bwMode="auto">
          <a:xfrm>
            <a:off x="7664450"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W12</a:t>
            </a:r>
            <a:endParaRPr lang="en-US"/>
          </a:p>
        </p:txBody>
      </p:sp>
      <p:sp>
        <p:nvSpPr>
          <p:cNvPr id="20503" name="Rectangle 23"/>
          <p:cNvSpPr>
            <a:spLocks noChangeArrowheads="1"/>
          </p:cNvSpPr>
          <p:nvPr/>
        </p:nvSpPr>
        <p:spPr bwMode="auto">
          <a:xfrm>
            <a:off x="4654550" y="5464175"/>
            <a:ext cx="430213" cy="358775"/>
          </a:xfrm>
          <a:prstGeom prst="rect">
            <a:avLst/>
          </a:prstGeom>
          <a:noFill/>
          <a:ln w="9525">
            <a:solidFill>
              <a:srgbClr val="000000"/>
            </a:solidFill>
            <a:miter lim="800000"/>
            <a:headEnd/>
            <a:tailEnd/>
          </a:ln>
        </p:spPr>
        <p:txBody>
          <a:bodyPr/>
          <a:lstStyle/>
          <a:p>
            <a:endParaRPr lang="en-US"/>
          </a:p>
        </p:txBody>
      </p:sp>
      <p:sp>
        <p:nvSpPr>
          <p:cNvPr id="20504" name="Rectangle 24"/>
          <p:cNvSpPr>
            <a:spLocks noChangeArrowheads="1"/>
          </p:cNvSpPr>
          <p:nvPr/>
        </p:nvSpPr>
        <p:spPr bwMode="auto">
          <a:xfrm>
            <a:off x="4654550" y="5464175"/>
            <a:ext cx="498475" cy="287338"/>
          </a:xfrm>
          <a:prstGeom prst="rect">
            <a:avLst/>
          </a:prstGeom>
          <a:noFill/>
          <a:ln w="9525">
            <a:noFill/>
            <a:miter lim="800000"/>
            <a:headEnd/>
            <a:tailEnd/>
          </a:ln>
        </p:spPr>
        <p:txBody>
          <a:bodyPr/>
          <a:lstStyle/>
          <a:p>
            <a:endParaRPr lang="en-US"/>
          </a:p>
        </p:txBody>
      </p:sp>
      <p:sp>
        <p:nvSpPr>
          <p:cNvPr id="20505" name="Rectangle 25"/>
          <p:cNvSpPr>
            <a:spLocks noChangeArrowheads="1"/>
          </p:cNvSpPr>
          <p:nvPr/>
        </p:nvSpPr>
        <p:spPr bwMode="auto">
          <a:xfrm>
            <a:off x="4741863" y="5519738"/>
            <a:ext cx="4175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W10</a:t>
            </a:r>
            <a:endParaRPr lang="en-US"/>
          </a:p>
        </p:txBody>
      </p:sp>
      <p:sp>
        <p:nvSpPr>
          <p:cNvPr id="20506" name="Rectangle 26"/>
          <p:cNvSpPr>
            <a:spLocks noChangeArrowheads="1"/>
          </p:cNvSpPr>
          <p:nvPr/>
        </p:nvSpPr>
        <p:spPr bwMode="auto">
          <a:xfrm>
            <a:off x="2730500" y="3397250"/>
            <a:ext cx="428625" cy="358775"/>
          </a:xfrm>
          <a:prstGeom prst="rect">
            <a:avLst/>
          </a:prstGeom>
          <a:noFill/>
          <a:ln w="9525">
            <a:solidFill>
              <a:srgbClr val="000000"/>
            </a:solidFill>
            <a:miter lim="800000"/>
            <a:headEnd/>
            <a:tailEnd/>
          </a:ln>
        </p:spPr>
        <p:txBody>
          <a:bodyPr/>
          <a:lstStyle/>
          <a:p>
            <a:endParaRPr lang="en-US"/>
          </a:p>
        </p:txBody>
      </p:sp>
      <p:sp>
        <p:nvSpPr>
          <p:cNvPr id="20507" name="Rectangle 27"/>
          <p:cNvSpPr>
            <a:spLocks noChangeArrowheads="1"/>
          </p:cNvSpPr>
          <p:nvPr/>
        </p:nvSpPr>
        <p:spPr bwMode="auto">
          <a:xfrm>
            <a:off x="2730500" y="3397250"/>
            <a:ext cx="414338" cy="287338"/>
          </a:xfrm>
          <a:prstGeom prst="rect">
            <a:avLst/>
          </a:prstGeom>
          <a:noFill/>
          <a:ln w="9525">
            <a:noFill/>
            <a:miter lim="800000"/>
            <a:headEnd/>
            <a:tailEnd/>
          </a:ln>
        </p:spPr>
        <p:txBody>
          <a:bodyPr/>
          <a:lstStyle/>
          <a:p>
            <a:endParaRPr lang="en-US"/>
          </a:p>
        </p:txBody>
      </p:sp>
      <p:sp>
        <p:nvSpPr>
          <p:cNvPr id="20508" name="Rectangle 28"/>
          <p:cNvSpPr>
            <a:spLocks noChangeArrowheads="1"/>
          </p:cNvSpPr>
          <p:nvPr/>
        </p:nvSpPr>
        <p:spPr bwMode="auto">
          <a:xfrm>
            <a:off x="2816225" y="345122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W2</a:t>
            </a:r>
            <a:endParaRPr lang="en-US"/>
          </a:p>
        </p:txBody>
      </p:sp>
      <p:sp>
        <p:nvSpPr>
          <p:cNvPr id="20509" name="Rectangle 29"/>
          <p:cNvSpPr>
            <a:spLocks noChangeArrowheads="1"/>
          </p:cNvSpPr>
          <p:nvPr/>
        </p:nvSpPr>
        <p:spPr bwMode="auto">
          <a:xfrm>
            <a:off x="6794500" y="3468688"/>
            <a:ext cx="428625" cy="358775"/>
          </a:xfrm>
          <a:prstGeom prst="rect">
            <a:avLst/>
          </a:prstGeom>
          <a:noFill/>
          <a:ln w="9525">
            <a:solidFill>
              <a:srgbClr val="000000"/>
            </a:solidFill>
            <a:miter lim="800000"/>
            <a:headEnd/>
            <a:tailEnd/>
          </a:ln>
        </p:spPr>
        <p:txBody>
          <a:bodyPr/>
          <a:lstStyle/>
          <a:p>
            <a:endParaRPr lang="en-US"/>
          </a:p>
        </p:txBody>
      </p:sp>
      <p:sp>
        <p:nvSpPr>
          <p:cNvPr id="20510" name="Rectangle 30"/>
          <p:cNvSpPr>
            <a:spLocks noChangeArrowheads="1"/>
          </p:cNvSpPr>
          <p:nvPr/>
        </p:nvSpPr>
        <p:spPr bwMode="auto">
          <a:xfrm>
            <a:off x="6794500" y="3468688"/>
            <a:ext cx="496888" cy="287337"/>
          </a:xfrm>
          <a:prstGeom prst="rect">
            <a:avLst/>
          </a:prstGeom>
          <a:noFill/>
          <a:ln w="9525">
            <a:noFill/>
            <a:miter lim="800000"/>
            <a:headEnd/>
            <a:tailEnd/>
          </a:ln>
        </p:spPr>
        <p:txBody>
          <a:bodyPr/>
          <a:lstStyle/>
          <a:p>
            <a:endParaRPr lang="en-US"/>
          </a:p>
        </p:txBody>
      </p:sp>
      <p:sp>
        <p:nvSpPr>
          <p:cNvPr id="20511" name="Rectangle 31"/>
          <p:cNvSpPr>
            <a:spLocks noChangeArrowheads="1"/>
          </p:cNvSpPr>
          <p:nvPr/>
        </p:nvSpPr>
        <p:spPr bwMode="auto">
          <a:xfrm>
            <a:off x="6880225" y="3522663"/>
            <a:ext cx="4175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W11</a:t>
            </a:r>
            <a:endParaRPr lang="en-US"/>
          </a:p>
        </p:txBody>
      </p:sp>
      <p:sp>
        <p:nvSpPr>
          <p:cNvPr id="20512" name="Rectangle 32"/>
          <p:cNvSpPr>
            <a:spLocks noChangeArrowheads="1"/>
          </p:cNvSpPr>
          <p:nvPr/>
        </p:nvSpPr>
        <p:spPr bwMode="auto">
          <a:xfrm>
            <a:off x="3870325" y="2827338"/>
            <a:ext cx="430213" cy="357187"/>
          </a:xfrm>
          <a:prstGeom prst="rect">
            <a:avLst/>
          </a:prstGeom>
          <a:noFill/>
          <a:ln w="9525">
            <a:solidFill>
              <a:srgbClr val="000000"/>
            </a:solidFill>
            <a:miter lim="800000"/>
            <a:headEnd/>
            <a:tailEnd/>
          </a:ln>
        </p:spPr>
        <p:txBody>
          <a:bodyPr/>
          <a:lstStyle/>
          <a:p>
            <a:endParaRPr lang="en-US"/>
          </a:p>
        </p:txBody>
      </p:sp>
      <p:sp>
        <p:nvSpPr>
          <p:cNvPr id="20513" name="Rectangle 33"/>
          <p:cNvSpPr>
            <a:spLocks noChangeArrowheads="1"/>
          </p:cNvSpPr>
          <p:nvPr/>
        </p:nvSpPr>
        <p:spPr bwMode="auto">
          <a:xfrm>
            <a:off x="3870325" y="2827338"/>
            <a:ext cx="414338" cy="287337"/>
          </a:xfrm>
          <a:prstGeom prst="rect">
            <a:avLst/>
          </a:prstGeom>
          <a:noFill/>
          <a:ln w="9525">
            <a:noFill/>
            <a:miter lim="800000"/>
            <a:headEnd/>
            <a:tailEnd/>
          </a:ln>
        </p:spPr>
        <p:txBody>
          <a:bodyPr/>
          <a:lstStyle/>
          <a:p>
            <a:endParaRPr lang="en-US"/>
          </a:p>
        </p:txBody>
      </p:sp>
      <p:sp>
        <p:nvSpPr>
          <p:cNvPr id="20514" name="Rectangle 34"/>
          <p:cNvSpPr>
            <a:spLocks noChangeArrowheads="1"/>
          </p:cNvSpPr>
          <p:nvPr/>
        </p:nvSpPr>
        <p:spPr bwMode="auto">
          <a:xfrm>
            <a:off x="3957638" y="2881313"/>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W6</a:t>
            </a:r>
            <a:endParaRPr lang="en-US"/>
          </a:p>
        </p:txBody>
      </p:sp>
      <p:sp>
        <p:nvSpPr>
          <p:cNvPr id="20515" name="Rectangle 35"/>
          <p:cNvSpPr>
            <a:spLocks noChangeArrowheads="1"/>
          </p:cNvSpPr>
          <p:nvPr/>
        </p:nvSpPr>
        <p:spPr bwMode="auto">
          <a:xfrm>
            <a:off x="4513263" y="2257425"/>
            <a:ext cx="428625" cy="357188"/>
          </a:xfrm>
          <a:prstGeom prst="rect">
            <a:avLst/>
          </a:prstGeom>
          <a:noFill/>
          <a:ln w="9525">
            <a:solidFill>
              <a:srgbClr val="000000"/>
            </a:solidFill>
            <a:miter lim="800000"/>
            <a:headEnd/>
            <a:tailEnd/>
          </a:ln>
        </p:spPr>
        <p:txBody>
          <a:bodyPr/>
          <a:lstStyle/>
          <a:p>
            <a:endParaRPr lang="en-US"/>
          </a:p>
        </p:txBody>
      </p:sp>
      <p:sp>
        <p:nvSpPr>
          <p:cNvPr id="20516" name="Rectangle 36"/>
          <p:cNvSpPr>
            <a:spLocks noChangeArrowheads="1"/>
          </p:cNvSpPr>
          <p:nvPr/>
        </p:nvSpPr>
        <p:spPr bwMode="auto">
          <a:xfrm>
            <a:off x="4513263" y="2257425"/>
            <a:ext cx="414337" cy="285750"/>
          </a:xfrm>
          <a:prstGeom prst="rect">
            <a:avLst/>
          </a:prstGeom>
          <a:noFill/>
          <a:ln w="9525">
            <a:noFill/>
            <a:miter lim="800000"/>
            <a:headEnd/>
            <a:tailEnd/>
          </a:ln>
        </p:spPr>
        <p:txBody>
          <a:bodyPr/>
          <a:lstStyle/>
          <a:p>
            <a:endParaRPr lang="en-US"/>
          </a:p>
        </p:txBody>
      </p:sp>
      <p:sp>
        <p:nvSpPr>
          <p:cNvPr id="20517" name="Rectangle 37"/>
          <p:cNvSpPr>
            <a:spLocks noChangeArrowheads="1"/>
          </p:cNvSpPr>
          <p:nvPr/>
        </p:nvSpPr>
        <p:spPr bwMode="auto">
          <a:xfrm>
            <a:off x="4598988" y="2311400"/>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W7</a:t>
            </a:r>
            <a:endParaRPr lang="en-US"/>
          </a:p>
        </p:txBody>
      </p:sp>
      <p:sp>
        <p:nvSpPr>
          <p:cNvPr id="20518" name="Rectangle 38"/>
          <p:cNvSpPr>
            <a:spLocks noChangeArrowheads="1"/>
          </p:cNvSpPr>
          <p:nvPr/>
        </p:nvSpPr>
        <p:spPr bwMode="auto">
          <a:xfrm>
            <a:off x="4940300" y="2898775"/>
            <a:ext cx="428625" cy="357188"/>
          </a:xfrm>
          <a:prstGeom prst="rect">
            <a:avLst/>
          </a:prstGeom>
          <a:noFill/>
          <a:ln w="9525">
            <a:solidFill>
              <a:srgbClr val="000000"/>
            </a:solidFill>
            <a:miter lim="800000"/>
            <a:headEnd/>
            <a:tailEnd/>
          </a:ln>
        </p:spPr>
        <p:txBody>
          <a:bodyPr/>
          <a:lstStyle/>
          <a:p>
            <a:endParaRPr lang="en-US"/>
          </a:p>
        </p:txBody>
      </p:sp>
      <p:sp>
        <p:nvSpPr>
          <p:cNvPr id="20519" name="Rectangle 39"/>
          <p:cNvSpPr>
            <a:spLocks noChangeArrowheads="1"/>
          </p:cNvSpPr>
          <p:nvPr/>
        </p:nvSpPr>
        <p:spPr bwMode="auto">
          <a:xfrm>
            <a:off x="4940300" y="2898775"/>
            <a:ext cx="414338" cy="285750"/>
          </a:xfrm>
          <a:prstGeom prst="rect">
            <a:avLst/>
          </a:prstGeom>
          <a:noFill/>
          <a:ln w="9525">
            <a:noFill/>
            <a:miter lim="800000"/>
            <a:headEnd/>
            <a:tailEnd/>
          </a:ln>
        </p:spPr>
        <p:txBody>
          <a:bodyPr/>
          <a:lstStyle/>
          <a:p>
            <a:endParaRPr lang="en-US"/>
          </a:p>
        </p:txBody>
      </p:sp>
      <p:sp>
        <p:nvSpPr>
          <p:cNvPr id="20520" name="Rectangle 40"/>
          <p:cNvSpPr>
            <a:spLocks noChangeArrowheads="1"/>
          </p:cNvSpPr>
          <p:nvPr/>
        </p:nvSpPr>
        <p:spPr bwMode="auto">
          <a:xfrm>
            <a:off x="5026025" y="2952750"/>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W8</a:t>
            </a:r>
            <a:endParaRPr lang="en-US"/>
          </a:p>
        </p:txBody>
      </p:sp>
      <p:sp>
        <p:nvSpPr>
          <p:cNvPr id="20521" name="Rectangle 41"/>
          <p:cNvSpPr>
            <a:spLocks noChangeArrowheads="1"/>
          </p:cNvSpPr>
          <p:nvPr/>
        </p:nvSpPr>
        <p:spPr bwMode="auto">
          <a:xfrm>
            <a:off x="3586163" y="4038600"/>
            <a:ext cx="428625" cy="358775"/>
          </a:xfrm>
          <a:prstGeom prst="rect">
            <a:avLst/>
          </a:prstGeom>
          <a:noFill/>
          <a:ln w="9525">
            <a:solidFill>
              <a:srgbClr val="000000"/>
            </a:solidFill>
            <a:miter lim="800000"/>
            <a:headEnd/>
            <a:tailEnd/>
          </a:ln>
        </p:spPr>
        <p:txBody>
          <a:bodyPr/>
          <a:lstStyle/>
          <a:p>
            <a:endParaRPr lang="en-US"/>
          </a:p>
        </p:txBody>
      </p:sp>
      <p:sp>
        <p:nvSpPr>
          <p:cNvPr id="20522" name="Rectangle 42"/>
          <p:cNvSpPr>
            <a:spLocks noChangeArrowheads="1"/>
          </p:cNvSpPr>
          <p:nvPr/>
        </p:nvSpPr>
        <p:spPr bwMode="auto">
          <a:xfrm>
            <a:off x="3586163" y="4038600"/>
            <a:ext cx="414337" cy="287338"/>
          </a:xfrm>
          <a:prstGeom prst="rect">
            <a:avLst/>
          </a:prstGeom>
          <a:noFill/>
          <a:ln w="9525">
            <a:noFill/>
            <a:miter lim="800000"/>
            <a:headEnd/>
            <a:tailEnd/>
          </a:ln>
        </p:spPr>
        <p:txBody>
          <a:bodyPr/>
          <a:lstStyle/>
          <a:p>
            <a:endParaRPr lang="en-US"/>
          </a:p>
        </p:txBody>
      </p:sp>
      <p:sp>
        <p:nvSpPr>
          <p:cNvPr id="20523" name="Rectangle 43"/>
          <p:cNvSpPr>
            <a:spLocks noChangeArrowheads="1"/>
          </p:cNvSpPr>
          <p:nvPr/>
        </p:nvSpPr>
        <p:spPr bwMode="auto">
          <a:xfrm>
            <a:off x="3671888" y="4092575"/>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W3</a:t>
            </a:r>
            <a:endParaRPr lang="en-US"/>
          </a:p>
        </p:txBody>
      </p:sp>
      <p:sp>
        <p:nvSpPr>
          <p:cNvPr id="20524" name="Rectangle 44"/>
          <p:cNvSpPr>
            <a:spLocks noChangeArrowheads="1"/>
          </p:cNvSpPr>
          <p:nvPr/>
        </p:nvSpPr>
        <p:spPr bwMode="auto">
          <a:xfrm>
            <a:off x="4370388" y="4538663"/>
            <a:ext cx="428625" cy="357187"/>
          </a:xfrm>
          <a:prstGeom prst="rect">
            <a:avLst/>
          </a:prstGeom>
          <a:noFill/>
          <a:ln w="9525">
            <a:solidFill>
              <a:srgbClr val="000000"/>
            </a:solidFill>
            <a:miter lim="800000"/>
            <a:headEnd/>
            <a:tailEnd/>
          </a:ln>
        </p:spPr>
        <p:txBody>
          <a:bodyPr/>
          <a:lstStyle/>
          <a:p>
            <a:endParaRPr lang="en-US"/>
          </a:p>
        </p:txBody>
      </p:sp>
      <p:sp>
        <p:nvSpPr>
          <p:cNvPr id="20525" name="Rectangle 45"/>
          <p:cNvSpPr>
            <a:spLocks noChangeArrowheads="1"/>
          </p:cNvSpPr>
          <p:nvPr/>
        </p:nvSpPr>
        <p:spPr bwMode="auto">
          <a:xfrm>
            <a:off x="4370388" y="4538663"/>
            <a:ext cx="414337" cy="285750"/>
          </a:xfrm>
          <a:prstGeom prst="rect">
            <a:avLst/>
          </a:prstGeom>
          <a:noFill/>
          <a:ln w="9525">
            <a:noFill/>
            <a:miter lim="800000"/>
            <a:headEnd/>
            <a:tailEnd/>
          </a:ln>
        </p:spPr>
        <p:txBody>
          <a:bodyPr/>
          <a:lstStyle/>
          <a:p>
            <a:endParaRPr lang="en-US"/>
          </a:p>
        </p:txBody>
      </p:sp>
      <p:sp>
        <p:nvSpPr>
          <p:cNvPr id="20526" name="Rectangle 46"/>
          <p:cNvSpPr>
            <a:spLocks noChangeArrowheads="1"/>
          </p:cNvSpPr>
          <p:nvPr/>
        </p:nvSpPr>
        <p:spPr bwMode="auto">
          <a:xfrm>
            <a:off x="4456113" y="4592638"/>
            <a:ext cx="328612"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W4</a:t>
            </a:r>
            <a:endParaRPr lang="en-US"/>
          </a:p>
        </p:txBody>
      </p:sp>
      <p:sp>
        <p:nvSpPr>
          <p:cNvPr id="20527" name="Rectangle 47"/>
          <p:cNvSpPr>
            <a:spLocks noChangeArrowheads="1"/>
          </p:cNvSpPr>
          <p:nvPr/>
        </p:nvSpPr>
        <p:spPr bwMode="auto">
          <a:xfrm>
            <a:off x="5083175" y="4038600"/>
            <a:ext cx="428625" cy="358775"/>
          </a:xfrm>
          <a:prstGeom prst="rect">
            <a:avLst/>
          </a:prstGeom>
          <a:noFill/>
          <a:ln w="9525">
            <a:solidFill>
              <a:srgbClr val="000000"/>
            </a:solidFill>
            <a:miter lim="800000"/>
            <a:headEnd/>
            <a:tailEnd/>
          </a:ln>
        </p:spPr>
        <p:txBody>
          <a:bodyPr/>
          <a:lstStyle/>
          <a:p>
            <a:endParaRPr lang="en-US"/>
          </a:p>
        </p:txBody>
      </p:sp>
      <p:sp>
        <p:nvSpPr>
          <p:cNvPr id="20528" name="Rectangle 48"/>
          <p:cNvSpPr>
            <a:spLocks noChangeArrowheads="1"/>
          </p:cNvSpPr>
          <p:nvPr/>
        </p:nvSpPr>
        <p:spPr bwMode="auto">
          <a:xfrm>
            <a:off x="5083175" y="4038600"/>
            <a:ext cx="414338" cy="287338"/>
          </a:xfrm>
          <a:prstGeom prst="rect">
            <a:avLst/>
          </a:prstGeom>
          <a:noFill/>
          <a:ln w="9525">
            <a:noFill/>
            <a:miter lim="800000"/>
            <a:headEnd/>
            <a:tailEnd/>
          </a:ln>
        </p:spPr>
        <p:txBody>
          <a:bodyPr/>
          <a:lstStyle/>
          <a:p>
            <a:endParaRPr lang="en-US"/>
          </a:p>
        </p:txBody>
      </p:sp>
      <p:sp>
        <p:nvSpPr>
          <p:cNvPr id="20529" name="Rectangle 49"/>
          <p:cNvSpPr>
            <a:spLocks noChangeArrowheads="1"/>
          </p:cNvSpPr>
          <p:nvPr/>
        </p:nvSpPr>
        <p:spPr bwMode="auto">
          <a:xfrm>
            <a:off x="5168900" y="4092575"/>
            <a:ext cx="328613"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W5</a:t>
            </a:r>
            <a:endParaRPr lang="en-US"/>
          </a:p>
        </p:txBody>
      </p:sp>
      <p:sp>
        <p:nvSpPr>
          <p:cNvPr id="20530" name="Rectangle 50"/>
          <p:cNvSpPr>
            <a:spLocks noChangeArrowheads="1"/>
          </p:cNvSpPr>
          <p:nvPr/>
        </p:nvSpPr>
        <p:spPr bwMode="auto">
          <a:xfrm>
            <a:off x="2089150" y="3468688"/>
            <a:ext cx="285750" cy="287337"/>
          </a:xfrm>
          <a:prstGeom prst="rect">
            <a:avLst/>
          </a:prstGeom>
          <a:noFill/>
          <a:ln w="9525">
            <a:solidFill>
              <a:srgbClr val="000000"/>
            </a:solidFill>
            <a:miter lim="800000"/>
            <a:headEnd/>
            <a:tailEnd/>
          </a:ln>
        </p:spPr>
        <p:txBody>
          <a:bodyPr/>
          <a:lstStyle/>
          <a:p>
            <a:endParaRPr lang="en-US"/>
          </a:p>
        </p:txBody>
      </p:sp>
      <p:sp>
        <p:nvSpPr>
          <p:cNvPr id="20531" name="Rectangle 51"/>
          <p:cNvSpPr>
            <a:spLocks noChangeArrowheads="1"/>
          </p:cNvSpPr>
          <p:nvPr/>
        </p:nvSpPr>
        <p:spPr bwMode="auto">
          <a:xfrm>
            <a:off x="3157538" y="3575050"/>
            <a:ext cx="3636962" cy="71438"/>
          </a:xfrm>
          <a:prstGeom prst="rect">
            <a:avLst/>
          </a:prstGeom>
          <a:solidFill>
            <a:srgbClr val="000000"/>
          </a:solidFill>
          <a:ln w="9525">
            <a:noFill/>
            <a:miter lim="800000"/>
            <a:headEnd/>
            <a:tailEnd/>
          </a:ln>
        </p:spPr>
        <p:txBody>
          <a:bodyPr/>
          <a:lstStyle/>
          <a:p>
            <a:endParaRPr lang="en-US"/>
          </a:p>
        </p:txBody>
      </p:sp>
      <p:sp>
        <p:nvSpPr>
          <p:cNvPr id="20532" name="Rectangle 52"/>
          <p:cNvSpPr>
            <a:spLocks noChangeArrowheads="1"/>
          </p:cNvSpPr>
          <p:nvPr/>
        </p:nvSpPr>
        <p:spPr bwMode="auto">
          <a:xfrm>
            <a:off x="4084638" y="3325813"/>
            <a:ext cx="1398587" cy="287337"/>
          </a:xfrm>
          <a:prstGeom prst="rect">
            <a:avLst/>
          </a:prstGeom>
          <a:noFill/>
          <a:ln w="9525">
            <a:noFill/>
            <a:miter lim="800000"/>
            <a:headEnd/>
            <a:tailEnd/>
          </a:ln>
        </p:spPr>
        <p:txBody>
          <a:bodyPr/>
          <a:lstStyle/>
          <a:p>
            <a:endParaRPr lang="en-US"/>
          </a:p>
        </p:txBody>
      </p:sp>
      <p:sp>
        <p:nvSpPr>
          <p:cNvPr id="20533" name="Rectangle 53"/>
          <p:cNvSpPr>
            <a:spLocks noChangeArrowheads="1"/>
          </p:cNvSpPr>
          <p:nvPr/>
        </p:nvSpPr>
        <p:spPr bwMode="auto">
          <a:xfrm>
            <a:off x="4170363" y="3379788"/>
            <a:ext cx="1379537"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Internet Backbone</a:t>
            </a:r>
            <a:endParaRPr lang="en-US"/>
          </a:p>
        </p:txBody>
      </p:sp>
      <p:sp>
        <p:nvSpPr>
          <p:cNvPr id="20534" name="Line 54"/>
          <p:cNvSpPr>
            <a:spLocks noChangeShapeType="1"/>
          </p:cNvSpPr>
          <p:nvPr/>
        </p:nvSpPr>
        <p:spPr bwMode="auto">
          <a:xfrm>
            <a:off x="2373313" y="3611563"/>
            <a:ext cx="285750" cy="1587"/>
          </a:xfrm>
          <a:prstGeom prst="line">
            <a:avLst/>
          </a:prstGeom>
          <a:noFill/>
          <a:ln w="9525">
            <a:solidFill>
              <a:srgbClr val="000000"/>
            </a:solidFill>
            <a:round/>
            <a:headEnd/>
            <a:tailEnd/>
          </a:ln>
        </p:spPr>
        <p:txBody>
          <a:bodyPr/>
          <a:lstStyle/>
          <a:p>
            <a:endParaRPr lang="en-US"/>
          </a:p>
        </p:txBody>
      </p:sp>
      <p:sp>
        <p:nvSpPr>
          <p:cNvPr id="20535" name="Line 55"/>
          <p:cNvSpPr>
            <a:spLocks noChangeShapeType="1"/>
          </p:cNvSpPr>
          <p:nvPr/>
        </p:nvSpPr>
        <p:spPr bwMode="auto">
          <a:xfrm>
            <a:off x="3514725" y="3611563"/>
            <a:ext cx="214313" cy="427037"/>
          </a:xfrm>
          <a:prstGeom prst="line">
            <a:avLst/>
          </a:prstGeom>
          <a:noFill/>
          <a:ln w="9525">
            <a:solidFill>
              <a:srgbClr val="000000"/>
            </a:solidFill>
            <a:round/>
            <a:headEnd/>
            <a:tailEnd/>
          </a:ln>
        </p:spPr>
        <p:txBody>
          <a:bodyPr/>
          <a:lstStyle/>
          <a:p>
            <a:endParaRPr lang="en-US"/>
          </a:p>
        </p:txBody>
      </p:sp>
      <p:sp>
        <p:nvSpPr>
          <p:cNvPr id="20536" name="Line 56"/>
          <p:cNvSpPr>
            <a:spLocks noChangeShapeType="1"/>
          </p:cNvSpPr>
          <p:nvPr/>
        </p:nvSpPr>
        <p:spPr bwMode="auto">
          <a:xfrm>
            <a:off x="4013200" y="4181475"/>
            <a:ext cx="1069975" cy="1588"/>
          </a:xfrm>
          <a:prstGeom prst="line">
            <a:avLst/>
          </a:prstGeom>
          <a:noFill/>
          <a:ln w="9525">
            <a:solidFill>
              <a:srgbClr val="000000"/>
            </a:solidFill>
            <a:round/>
            <a:headEnd/>
            <a:tailEnd/>
          </a:ln>
        </p:spPr>
        <p:txBody>
          <a:bodyPr/>
          <a:lstStyle/>
          <a:p>
            <a:endParaRPr lang="en-US"/>
          </a:p>
        </p:txBody>
      </p:sp>
      <p:sp>
        <p:nvSpPr>
          <p:cNvPr id="20537" name="Line 57"/>
          <p:cNvSpPr>
            <a:spLocks noChangeShapeType="1"/>
          </p:cNvSpPr>
          <p:nvPr/>
        </p:nvSpPr>
        <p:spPr bwMode="auto">
          <a:xfrm>
            <a:off x="4013200" y="4395788"/>
            <a:ext cx="285750" cy="142875"/>
          </a:xfrm>
          <a:prstGeom prst="line">
            <a:avLst/>
          </a:prstGeom>
          <a:noFill/>
          <a:ln w="9525">
            <a:solidFill>
              <a:srgbClr val="000000"/>
            </a:solidFill>
            <a:round/>
            <a:headEnd/>
            <a:tailEnd/>
          </a:ln>
        </p:spPr>
        <p:txBody>
          <a:bodyPr/>
          <a:lstStyle/>
          <a:p>
            <a:endParaRPr lang="en-US"/>
          </a:p>
        </p:txBody>
      </p:sp>
      <p:sp>
        <p:nvSpPr>
          <p:cNvPr id="20538" name="Line 58"/>
          <p:cNvSpPr>
            <a:spLocks noChangeShapeType="1"/>
          </p:cNvSpPr>
          <p:nvPr/>
        </p:nvSpPr>
        <p:spPr bwMode="auto">
          <a:xfrm flipV="1">
            <a:off x="4797425" y="4395788"/>
            <a:ext cx="357188" cy="214312"/>
          </a:xfrm>
          <a:prstGeom prst="line">
            <a:avLst/>
          </a:prstGeom>
          <a:noFill/>
          <a:ln w="9525">
            <a:solidFill>
              <a:srgbClr val="000000"/>
            </a:solidFill>
            <a:round/>
            <a:headEnd/>
            <a:tailEnd/>
          </a:ln>
        </p:spPr>
        <p:txBody>
          <a:bodyPr/>
          <a:lstStyle/>
          <a:p>
            <a:endParaRPr lang="en-US"/>
          </a:p>
        </p:txBody>
      </p:sp>
      <p:sp>
        <p:nvSpPr>
          <p:cNvPr id="20539" name="Line 59"/>
          <p:cNvSpPr>
            <a:spLocks noChangeShapeType="1"/>
          </p:cNvSpPr>
          <p:nvPr/>
        </p:nvSpPr>
        <p:spPr bwMode="auto">
          <a:xfrm flipV="1">
            <a:off x="5438775" y="3611563"/>
            <a:ext cx="357188" cy="427037"/>
          </a:xfrm>
          <a:prstGeom prst="line">
            <a:avLst/>
          </a:prstGeom>
          <a:noFill/>
          <a:ln w="9525">
            <a:solidFill>
              <a:srgbClr val="000000"/>
            </a:solidFill>
            <a:round/>
            <a:headEnd/>
            <a:tailEnd/>
          </a:ln>
        </p:spPr>
        <p:txBody>
          <a:bodyPr/>
          <a:lstStyle/>
          <a:p>
            <a:endParaRPr lang="en-US"/>
          </a:p>
        </p:txBody>
      </p:sp>
      <p:sp>
        <p:nvSpPr>
          <p:cNvPr id="20540" name="Line 60"/>
          <p:cNvSpPr>
            <a:spLocks noChangeShapeType="1"/>
          </p:cNvSpPr>
          <p:nvPr/>
        </p:nvSpPr>
        <p:spPr bwMode="auto">
          <a:xfrm flipH="1">
            <a:off x="3798888" y="3182938"/>
            <a:ext cx="214312" cy="428625"/>
          </a:xfrm>
          <a:prstGeom prst="line">
            <a:avLst/>
          </a:prstGeom>
          <a:noFill/>
          <a:ln w="9525">
            <a:solidFill>
              <a:srgbClr val="000000"/>
            </a:solidFill>
            <a:round/>
            <a:headEnd/>
            <a:tailEnd/>
          </a:ln>
        </p:spPr>
        <p:txBody>
          <a:bodyPr/>
          <a:lstStyle/>
          <a:p>
            <a:endParaRPr lang="en-US"/>
          </a:p>
        </p:txBody>
      </p:sp>
      <p:sp>
        <p:nvSpPr>
          <p:cNvPr id="20541" name="Line 61"/>
          <p:cNvSpPr>
            <a:spLocks noChangeShapeType="1"/>
          </p:cNvSpPr>
          <p:nvPr/>
        </p:nvSpPr>
        <p:spPr bwMode="auto">
          <a:xfrm>
            <a:off x="5367338" y="3113088"/>
            <a:ext cx="428625" cy="498475"/>
          </a:xfrm>
          <a:prstGeom prst="line">
            <a:avLst/>
          </a:prstGeom>
          <a:noFill/>
          <a:ln w="9525">
            <a:solidFill>
              <a:srgbClr val="000000"/>
            </a:solidFill>
            <a:round/>
            <a:headEnd/>
            <a:tailEnd/>
          </a:ln>
        </p:spPr>
        <p:txBody>
          <a:bodyPr/>
          <a:lstStyle/>
          <a:p>
            <a:endParaRPr lang="en-US"/>
          </a:p>
        </p:txBody>
      </p:sp>
      <p:sp>
        <p:nvSpPr>
          <p:cNvPr id="20542" name="Line 62"/>
          <p:cNvSpPr>
            <a:spLocks noChangeShapeType="1"/>
          </p:cNvSpPr>
          <p:nvPr/>
        </p:nvSpPr>
        <p:spPr bwMode="auto">
          <a:xfrm>
            <a:off x="4298950" y="3041650"/>
            <a:ext cx="641350" cy="1588"/>
          </a:xfrm>
          <a:prstGeom prst="line">
            <a:avLst/>
          </a:prstGeom>
          <a:noFill/>
          <a:ln w="9525">
            <a:solidFill>
              <a:srgbClr val="000000"/>
            </a:solidFill>
            <a:round/>
            <a:headEnd/>
            <a:tailEnd/>
          </a:ln>
        </p:spPr>
        <p:txBody>
          <a:bodyPr/>
          <a:lstStyle/>
          <a:p>
            <a:endParaRPr lang="en-US"/>
          </a:p>
        </p:txBody>
      </p:sp>
      <p:sp>
        <p:nvSpPr>
          <p:cNvPr id="20543" name="Line 63"/>
          <p:cNvSpPr>
            <a:spLocks noChangeShapeType="1"/>
          </p:cNvSpPr>
          <p:nvPr/>
        </p:nvSpPr>
        <p:spPr bwMode="auto">
          <a:xfrm flipV="1">
            <a:off x="4084638" y="2470150"/>
            <a:ext cx="357187" cy="357188"/>
          </a:xfrm>
          <a:prstGeom prst="line">
            <a:avLst/>
          </a:prstGeom>
          <a:noFill/>
          <a:ln w="9525">
            <a:solidFill>
              <a:srgbClr val="000000"/>
            </a:solidFill>
            <a:round/>
            <a:headEnd/>
            <a:tailEnd/>
          </a:ln>
        </p:spPr>
        <p:txBody>
          <a:bodyPr/>
          <a:lstStyle/>
          <a:p>
            <a:endParaRPr lang="en-US"/>
          </a:p>
        </p:txBody>
      </p:sp>
      <p:sp>
        <p:nvSpPr>
          <p:cNvPr id="20544" name="Line 64"/>
          <p:cNvSpPr>
            <a:spLocks noChangeShapeType="1"/>
          </p:cNvSpPr>
          <p:nvPr/>
        </p:nvSpPr>
        <p:spPr bwMode="auto">
          <a:xfrm>
            <a:off x="4940300" y="2470150"/>
            <a:ext cx="214313" cy="428625"/>
          </a:xfrm>
          <a:prstGeom prst="line">
            <a:avLst/>
          </a:prstGeom>
          <a:noFill/>
          <a:ln w="9525">
            <a:solidFill>
              <a:srgbClr val="000000"/>
            </a:solidFill>
            <a:round/>
            <a:headEnd/>
            <a:tailEnd/>
          </a:ln>
        </p:spPr>
        <p:txBody>
          <a:bodyPr/>
          <a:lstStyle/>
          <a:p>
            <a:endParaRPr lang="en-US"/>
          </a:p>
        </p:txBody>
      </p:sp>
      <p:sp>
        <p:nvSpPr>
          <p:cNvPr id="20545" name="Rectangle 65"/>
          <p:cNvSpPr>
            <a:spLocks noChangeArrowheads="1"/>
          </p:cNvSpPr>
          <p:nvPr/>
        </p:nvSpPr>
        <p:spPr bwMode="auto">
          <a:xfrm>
            <a:off x="2103438" y="4784725"/>
            <a:ext cx="1000125" cy="428625"/>
          </a:xfrm>
          <a:prstGeom prst="rect">
            <a:avLst/>
          </a:prstGeom>
          <a:noFill/>
          <a:ln w="9525">
            <a:solidFill>
              <a:srgbClr val="000000"/>
            </a:solidFill>
            <a:miter lim="800000"/>
            <a:headEnd/>
            <a:tailEnd/>
          </a:ln>
        </p:spPr>
        <p:txBody>
          <a:bodyPr/>
          <a:lstStyle/>
          <a:p>
            <a:endParaRPr lang="en-US"/>
          </a:p>
        </p:txBody>
      </p:sp>
      <p:sp>
        <p:nvSpPr>
          <p:cNvPr id="20546" name="Rectangle 66"/>
          <p:cNvSpPr>
            <a:spLocks noChangeArrowheads="1"/>
          </p:cNvSpPr>
          <p:nvPr/>
        </p:nvSpPr>
        <p:spPr bwMode="auto">
          <a:xfrm>
            <a:off x="2160588" y="4751388"/>
            <a:ext cx="871537" cy="430212"/>
          </a:xfrm>
          <a:prstGeom prst="rect">
            <a:avLst/>
          </a:prstGeom>
          <a:noFill/>
          <a:ln w="9525">
            <a:noFill/>
            <a:miter lim="800000"/>
            <a:headEnd/>
            <a:tailEnd/>
          </a:ln>
        </p:spPr>
        <p:txBody>
          <a:bodyPr/>
          <a:lstStyle/>
          <a:p>
            <a:endParaRPr lang="en-US"/>
          </a:p>
        </p:txBody>
      </p:sp>
      <p:sp>
        <p:nvSpPr>
          <p:cNvPr id="20547" name="Rectangle 67"/>
          <p:cNvSpPr>
            <a:spLocks noChangeArrowheads="1"/>
          </p:cNvSpPr>
          <p:nvPr/>
        </p:nvSpPr>
        <p:spPr bwMode="auto">
          <a:xfrm>
            <a:off x="2246313" y="4814888"/>
            <a:ext cx="833437" cy="395287"/>
          </a:xfrm>
          <a:prstGeom prst="rect">
            <a:avLst/>
          </a:prstGeom>
          <a:noFill/>
          <a:ln w="9525">
            <a:noFill/>
            <a:miter lim="800000"/>
            <a:headEnd/>
            <a:tailEnd/>
          </a:ln>
        </p:spPr>
        <p:txBody>
          <a:bodyPr wrap="none" lIns="0" tIns="0" rIns="0" bIns="0">
            <a:spAutoFit/>
          </a:bodyPr>
          <a:lstStyle/>
          <a:p>
            <a:pPr eaLnBrk="1" hangingPunct="1"/>
            <a:r>
              <a:rPr lang="en-US" sz="2300" dirty="0">
                <a:solidFill>
                  <a:srgbClr val="000000"/>
                </a:solidFill>
              </a:rPr>
              <a:t>PSTN</a:t>
            </a:r>
            <a:endParaRPr lang="en-US" dirty="0"/>
          </a:p>
        </p:txBody>
      </p:sp>
      <p:sp>
        <p:nvSpPr>
          <p:cNvPr id="20548" name="Line 68"/>
          <p:cNvSpPr>
            <a:spLocks noChangeShapeType="1"/>
          </p:cNvSpPr>
          <p:nvPr/>
        </p:nvSpPr>
        <p:spPr bwMode="auto">
          <a:xfrm flipV="1">
            <a:off x="3016250" y="4395788"/>
            <a:ext cx="569913" cy="355600"/>
          </a:xfrm>
          <a:prstGeom prst="line">
            <a:avLst/>
          </a:prstGeom>
          <a:noFill/>
          <a:ln w="9525">
            <a:solidFill>
              <a:srgbClr val="000000"/>
            </a:solidFill>
            <a:round/>
            <a:headEnd/>
            <a:tailEnd/>
          </a:ln>
        </p:spPr>
        <p:txBody>
          <a:bodyPr/>
          <a:lstStyle/>
          <a:p>
            <a:endParaRPr lang="en-US"/>
          </a:p>
        </p:txBody>
      </p:sp>
      <p:sp>
        <p:nvSpPr>
          <p:cNvPr id="20549" name="Rectangle 69"/>
          <p:cNvSpPr>
            <a:spLocks noChangeArrowheads="1"/>
          </p:cNvSpPr>
          <p:nvPr/>
        </p:nvSpPr>
        <p:spPr bwMode="auto">
          <a:xfrm>
            <a:off x="2301875" y="5821363"/>
            <a:ext cx="1000125" cy="428625"/>
          </a:xfrm>
          <a:prstGeom prst="rect">
            <a:avLst/>
          </a:prstGeom>
          <a:noFill/>
          <a:ln w="9525">
            <a:solidFill>
              <a:srgbClr val="000000"/>
            </a:solidFill>
            <a:miter lim="800000"/>
            <a:headEnd/>
            <a:tailEnd/>
          </a:ln>
        </p:spPr>
        <p:txBody>
          <a:bodyPr/>
          <a:lstStyle/>
          <a:p>
            <a:endParaRPr lang="en-US"/>
          </a:p>
        </p:txBody>
      </p:sp>
      <p:sp>
        <p:nvSpPr>
          <p:cNvPr id="20550" name="Rectangle 70"/>
          <p:cNvSpPr>
            <a:spLocks noChangeArrowheads="1"/>
          </p:cNvSpPr>
          <p:nvPr/>
        </p:nvSpPr>
        <p:spPr bwMode="auto">
          <a:xfrm>
            <a:off x="876300" y="5392738"/>
            <a:ext cx="1000125" cy="430212"/>
          </a:xfrm>
          <a:prstGeom prst="rect">
            <a:avLst/>
          </a:prstGeom>
          <a:noFill/>
          <a:ln w="9525">
            <a:solidFill>
              <a:srgbClr val="000000"/>
            </a:solidFill>
            <a:miter lim="800000"/>
            <a:headEnd/>
            <a:tailEnd/>
          </a:ln>
        </p:spPr>
        <p:txBody>
          <a:bodyPr/>
          <a:lstStyle/>
          <a:p>
            <a:endParaRPr lang="en-US"/>
          </a:p>
        </p:txBody>
      </p:sp>
      <p:sp>
        <p:nvSpPr>
          <p:cNvPr id="20551" name="Rectangle 71"/>
          <p:cNvSpPr>
            <a:spLocks noChangeArrowheads="1"/>
          </p:cNvSpPr>
          <p:nvPr/>
        </p:nvSpPr>
        <p:spPr bwMode="auto">
          <a:xfrm>
            <a:off x="933450" y="5475288"/>
            <a:ext cx="982663" cy="285750"/>
          </a:xfrm>
          <a:prstGeom prst="rect">
            <a:avLst/>
          </a:prstGeom>
          <a:noFill/>
          <a:ln w="9525">
            <a:noFill/>
            <a:miter lim="800000"/>
            <a:headEnd/>
            <a:tailEnd/>
          </a:ln>
        </p:spPr>
        <p:txBody>
          <a:bodyPr/>
          <a:lstStyle/>
          <a:p>
            <a:endParaRPr lang="en-US"/>
          </a:p>
        </p:txBody>
      </p:sp>
      <p:sp>
        <p:nvSpPr>
          <p:cNvPr id="20552" name="Rectangle 72"/>
          <p:cNvSpPr>
            <a:spLocks noChangeArrowheads="1"/>
          </p:cNvSpPr>
          <p:nvPr/>
        </p:nvSpPr>
        <p:spPr bwMode="auto">
          <a:xfrm>
            <a:off x="1019175" y="5529263"/>
            <a:ext cx="935038"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Consumer 1</a:t>
            </a:r>
            <a:endParaRPr lang="en-US"/>
          </a:p>
        </p:txBody>
      </p:sp>
      <p:sp>
        <p:nvSpPr>
          <p:cNvPr id="20553" name="Rectangle 73"/>
          <p:cNvSpPr>
            <a:spLocks noChangeArrowheads="1"/>
          </p:cNvSpPr>
          <p:nvPr/>
        </p:nvSpPr>
        <p:spPr bwMode="auto">
          <a:xfrm>
            <a:off x="2301875" y="5892800"/>
            <a:ext cx="984250" cy="285750"/>
          </a:xfrm>
          <a:prstGeom prst="rect">
            <a:avLst/>
          </a:prstGeom>
          <a:noFill/>
          <a:ln w="9525">
            <a:noFill/>
            <a:miter lim="800000"/>
            <a:headEnd/>
            <a:tailEnd/>
          </a:ln>
        </p:spPr>
        <p:txBody>
          <a:bodyPr/>
          <a:lstStyle/>
          <a:p>
            <a:endParaRPr lang="en-US"/>
          </a:p>
        </p:txBody>
      </p:sp>
      <p:sp>
        <p:nvSpPr>
          <p:cNvPr id="20554" name="Rectangle 74"/>
          <p:cNvSpPr>
            <a:spLocks noChangeArrowheads="1"/>
          </p:cNvSpPr>
          <p:nvPr/>
        </p:nvSpPr>
        <p:spPr bwMode="auto">
          <a:xfrm>
            <a:off x="2389188" y="5946775"/>
            <a:ext cx="935037" cy="244475"/>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rPr>
              <a:t>Consumer 2</a:t>
            </a:r>
            <a:endParaRPr lang="en-US"/>
          </a:p>
        </p:txBody>
      </p:sp>
      <p:sp>
        <p:nvSpPr>
          <p:cNvPr id="20555" name="Line 75"/>
          <p:cNvSpPr>
            <a:spLocks noChangeShapeType="1"/>
          </p:cNvSpPr>
          <p:nvPr/>
        </p:nvSpPr>
        <p:spPr bwMode="auto">
          <a:xfrm>
            <a:off x="2373313" y="5251450"/>
            <a:ext cx="71437" cy="569913"/>
          </a:xfrm>
          <a:prstGeom prst="line">
            <a:avLst/>
          </a:prstGeom>
          <a:noFill/>
          <a:ln w="9525">
            <a:solidFill>
              <a:srgbClr val="000000"/>
            </a:solidFill>
            <a:round/>
            <a:headEnd/>
            <a:tailEnd/>
          </a:ln>
        </p:spPr>
        <p:txBody>
          <a:bodyPr/>
          <a:lstStyle/>
          <a:p>
            <a:endParaRPr lang="en-US"/>
          </a:p>
        </p:txBody>
      </p:sp>
      <p:sp>
        <p:nvSpPr>
          <p:cNvPr id="20556" name="Rectangle 76"/>
          <p:cNvSpPr>
            <a:spLocks noChangeArrowheads="1"/>
          </p:cNvSpPr>
          <p:nvPr/>
        </p:nvSpPr>
        <p:spPr bwMode="auto">
          <a:xfrm>
            <a:off x="1589088" y="5251450"/>
            <a:ext cx="215900" cy="214313"/>
          </a:xfrm>
          <a:prstGeom prst="rect">
            <a:avLst/>
          </a:prstGeom>
          <a:solidFill>
            <a:srgbClr val="00CC99"/>
          </a:solidFill>
          <a:ln w="9525">
            <a:solidFill>
              <a:srgbClr val="000000"/>
            </a:solidFill>
            <a:miter lim="800000"/>
            <a:headEnd/>
            <a:tailEnd/>
          </a:ln>
        </p:spPr>
        <p:txBody>
          <a:bodyPr/>
          <a:lstStyle/>
          <a:p>
            <a:endParaRPr lang="en-US"/>
          </a:p>
        </p:txBody>
      </p:sp>
      <p:sp>
        <p:nvSpPr>
          <p:cNvPr id="20557" name="Line 77"/>
          <p:cNvSpPr>
            <a:spLocks noChangeShapeType="1"/>
          </p:cNvSpPr>
          <p:nvPr/>
        </p:nvSpPr>
        <p:spPr bwMode="auto">
          <a:xfrm flipV="1">
            <a:off x="1803400" y="5037138"/>
            <a:ext cx="285750" cy="285750"/>
          </a:xfrm>
          <a:prstGeom prst="line">
            <a:avLst/>
          </a:prstGeom>
          <a:noFill/>
          <a:ln w="9525">
            <a:solidFill>
              <a:srgbClr val="000000"/>
            </a:solidFill>
            <a:round/>
            <a:headEnd/>
            <a:tailEnd/>
          </a:ln>
        </p:spPr>
        <p:txBody>
          <a:bodyPr/>
          <a:lstStyle/>
          <a:p>
            <a:endParaRPr lang="en-US"/>
          </a:p>
        </p:txBody>
      </p:sp>
      <p:sp>
        <p:nvSpPr>
          <p:cNvPr id="20558" name="Line 78"/>
          <p:cNvSpPr>
            <a:spLocks noChangeShapeType="1"/>
          </p:cNvSpPr>
          <p:nvPr/>
        </p:nvSpPr>
        <p:spPr bwMode="auto">
          <a:xfrm>
            <a:off x="7221538" y="3611563"/>
            <a:ext cx="357187" cy="1587"/>
          </a:xfrm>
          <a:prstGeom prst="line">
            <a:avLst/>
          </a:prstGeom>
          <a:noFill/>
          <a:ln w="9525">
            <a:solidFill>
              <a:srgbClr val="000000"/>
            </a:solidFill>
            <a:round/>
            <a:headEnd/>
            <a:tailEnd/>
          </a:ln>
        </p:spPr>
        <p:txBody>
          <a:bodyPr/>
          <a:lstStyle/>
          <a:p>
            <a:endParaRPr lang="en-US"/>
          </a:p>
        </p:txBody>
      </p:sp>
      <p:sp>
        <p:nvSpPr>
          <p:cNvPr id="20559" name="Line 79"/>
          <p:cNvSpPr>
            <a:spLocks noChangeShapeType="1"/>
          </p:cNvSpPr>
          <p:nvPr/>
        </p:nvSpPr>
        <p:spPr bwMode="auto">
          <a:xfrm>
            <a:off x="4725988" y="4894263"/>
            <a:ext cx="142875" cy="569912"/>
          </a:xfrm>
          <a:prstGeom prst="line">
            <a:avLst/>
          </a:prstGeom>
          <a:noFill/>
          <a:ln w="9525">
            <a:solidFill>
              <a:srgbClr val="000000"/>
            </a:solidFill>
            <a:round/>
            <a:headEnd/>
            <a:tailEnd/>
          </a:ln>
        </p:spPr>
        <p:txBody>
          <a:bodyPr/>
          <a:lstStyle/>
          <a:p>
            <a:endParaRPr lang="en-US"/>
          </a:p>
        </p:txBody>
      </p:sp>
      <p:sp>
        <p:nvSpPr>
          <p:cNvPr id="20560" name="Line 80"/>
          <p:cNvSpPr>
            <a:spLocks noChangeShapeType="1"/>
          </p:cNvSpPr>
          <p:nvPr/>
        </p:nvSpPr>
        <p:spPr bwMode="auto">
          <a:xfrm>
            <a:off x="4725988" y="1687513"/>
            <a:ext cx="1587" cy="569912"/>
          </a:xfrm>
          <a:prstGeom prst="line">
            <a:avLst/>
          </a:prstGeom>
          <a:noFill/>
          <a:ln w="9525">
            <a:solidFill>
              <a:srgbClr val="000000"/>
            </a:solidFill>
            <a:round/>
            <a:headEnd/>
            <a:tailEnd/>
          </a:ln>
        </p:spPr>
        <p:txBody>
          <a:bodyPr/>
          <a:lstStyle/>
          <a:p>
            <a:endParaRPr lang="en-US"/>
          </a:p>
        </p:txBody>
      </p:sp>
      <p:sp>
        <p:nvSpPr>
          <p:cNvPr id="20561" name="Line 81"/>
          <p:cNvSpPr>
            <a:spLocks noChangeShapeType="1"/>
          </p:cNvSpPr>
          <p:nvPr/>
        </p:nvSpPr>
        <p:spPr bwMode="auto">
          <a:xfrm>
            <a:off x="5154613" y="1258888"/>
            <a:ext cx="2424112" cy="1995487"/>
          </a:xfrm>
          <a:prstGeom prst="line">
            <a:avLst/>
          </a:prstGeom>
          <a:noFill/>
          <a:ln w="9525">
            <a:solidFill>
              <a:srgbClr val="000000"/>
            </a:solidFill>
            <a:round/>
            <a:headEnd/>
            <a:tailEnd/>
          </a:ln>
        </p:spPr>
        <p:txBody>
          <a:bodyPr/>
          <a:lstStyle/>
          <a:p>
            <a:endParaRPr lang="en-US"/>
          </a:p>
        </p:txBody>
      </p:sp>
      <p:sp>
        <p:nvSpPr>
          <p:cNvPr id="20562" name="Rectangle 82"/>
          <p:cNvSpPr>
            <a:spLocks noChangeArrowheads="1"/>
          </p:cNvSpPr>
          <p:nvPr/>
        </p:nvSpPr>
        <p:spPr bwMode="auto">
          <a:xfrm rot="2460000">
            <a:off x="6207125" y="2044700"/>
            <a:ext cx="528638" cy="261938"/>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WAN</a:t>
            </a:r>
            <a:endParaRPr lang="en-US"/>
          </a:p>
        </p:txBody>
      </p:sp>
      <p:grpSp>
        <p:nvGrpSpPr>
          <p:cNvPr id="20563" name="Group 83"/>
          <p:cNvGrpSpPr>
            <a:grpSpLocks/>
          </p:cNvGrpSpPr>
          <p:nvPr/>
        </p:nvGrpSpPr>
        <p:grpSpPr bwMode="auto">
          <a:xfrm>
            <a:off x="6365875" y="3683000"/>
            <a:ext cx="866775" cy="1503363"/>
            <a:chOff x="4010" y="2320"/>
            <a:chExt cx="546" cy="947"/>
          </a:xfrm>
        </p:grpSpPr>
        <p:sp>
          <p:nvSpPr>
            <p:cNvPr id="20614" name="Freeform 84"/>
            <p:cNvSpPr>
              <a:spLocks/>
            </p:cNvSpPr>
            <p:nvPr/>
          </p:nvSpPr>
          <p:spPr bwMode="auto">
            <a:xfrm>
              <a:off x="4064" y="2424"/>
              <a:ext cx="492" cy="843"/>
            </a:xfrm>
            <a:custGeom>
              <a:avLst/>
              <a:gdLst>
                <a:gd name="T0" fmla="*/ 956 w 982"/>
                <a:gd name="T1" fmla="*/ 1686 h 1686"/>
                <a:gd name="T2" fmla="*/ 982 w 982"/>
                <a:gd name="T3" fmla="*/ 1671 h 1686"/>
                <a:gd name="T4" fmla="*/ 26 w 982"/>
                <a:gd name="T5" fmla="*/ 0 h 1686"/>
                <a:gd name="T6" fmla="*/ 0 w 982"/>
                <a:gd name="T7" fmla="*/ 15 h 1686"/>
                <a:gd name="T8" fmla="*/ 956 w 982"/>
                <a:gd name="T9" fmla="*/ 1686 h 1686"/>
                <a:gd name="T10" fmla="*/ 0 60000 65536"/>
                <a:gd name="T11" fmla="*/ 0 60000 65536"/>
                <a:gd name="T12" fmla="*/ 0 60000 65536"/>
                <a:gd name="T13" fmla="*/ 0 60000 65536"/>
                <a:gd name="T14" fmla="*/ 0 60000 65536"/>
                <a:gd name="T15" fmla="*/ 0 w 982"/>
                <a:gd name="T16" fmla="*/ 0 h 1686"/>
                <a:gd name="T17" fmla="*/ 982 w 982"/>
                <a:gd name="T18" fmla="*/ 1686 h 1686"/>
              </a:gdLst>
              <a:ahLst/>
              <a:cxnLst>
                <a:cxn ang="T10">
                  <a:pos x="T0" y="T1"/>
                </a:cxn>
                <a:cxn ang="T11">
                  <a:pos x="T2" y="T3"/>
                </a:cxn>
                <a:cxn ang="T12">
                  <a:pos x="T4" y="T5"/>
                </a:cxn>
                <a:cxn ang="T13">
                  <a:pos x="T6" y="T7"/>
                </a:cxn>
                <a:cxn ang="T14">
                  <a:pos x="T8" y="T9"/>
                </a:cxn>
              </a:cxnLst>
              <a:rect l="T15" t="T16" r="T17" b="T18"/>
              <a:pathLst>
                <a:path w="982" h="1686">
                  <a:moveTo>
                    <a:pt x="956" y="1686"/>
                  </a:moveTo>
                  <a:lnTo>
                    <a:pt x="982" y="1671"/>
                  </a:lnTo>
                  <a:lnTo>
                    <a:pt x="26" y="0"/>
                  </a:lnTo>
                  <a:lnTo>
                    <a:pt x="0" y="15"/>
                  </a:lnTo>
                  <a:lnTo>
                    <a:pt x="956" y="1686"/>
                  </a:lnTo>
                  <a:close/>
                </a:path>
              </a:pathLst>
            </a:custGeom>
            <a:solidFill>
              <a:srgbClr val="000000"/>
            </a:solidFill>
            <a:ln w="9525">
              <a:noFill/>
              <a:round/>
              <a:headEnd/>
              <a:tailEnd/>
            </a:ln>
          </p:spPr>
          <p:txBody>
            <a:bodyPr/>
            <a:lstStyle/>
            <a:p>
              <a:endParaRPr lang="en-US"/>
            </a:p>
          </p:txBody>
        </p:sp>
        <p:sp>
          <p:nvSpPr>
            <p:cNvPr id="20615" name="Freeform 85"/>
            <p:cNvSpPr>
              <a:spLocks/>
            </p:cNvSpPr>
            <p:nvPr/>
          </p:nvSpPr>
          <p:spPr bwMode="auto">
            <a:xfrm>
              <a:off x="4010" y="2320"/>
              <a:ext cx="118" cy="140"/>
            </a:xfrm>
            <a:custGeom>
              <a:avLst/>
              <a:gdLst>
                <a:gd name="T0" fmla="*/ 236 w 236"/>
                <a:gd name="T1" fmla="*/ 155 h 280"/>
                <a:gd name="T2" fmla="*/ 0 w 236"/>
                <a:gd name="T3" fmla="*/ 0 h 280"/>
                <a:gd name="T4" fmla="*/ 17 w 236"/>
                <a:gd name="T5" fmla="*/ 280 h 280"/>
                <a:gd name="T6" fmla="*/ 236 w 236"/>
                <a:gd name="T7" fmla="*/ 155 h 280"/>
                <a:gd name="T8" fmla="*/ 0 60000 65536"/>
                <a:gd name="T9" fmla="*/ 0 60000 65536"/>
                <a:gd name="T10" fmla="*/ 0 60000 65536"/>
                <a:gd name="T11" fmla="*/ 0 60000 65536"/>
                <a:gd name="T12" fmla="*/ 0 w 236"/>
                <a:gd name="T13" fmla="*/ 0 h 280"/>
                <a:gd name="T14" fmla="*/ 236 w 236"/>
                <a:gd name="T15" fmla="*/ 280 h 280"/>
              </a:gdLst>
              <a:ahLst/>
              <a:cxnLst>
                <a:cxn ang="T8">
                  <a:pos x="T0" y="T1"/>
                </a:cxn>
                <a:cxn ang="T9">
                  <a:pos x="T2" y="T3"/>
                </a:cxn>
                <a:cxn ang="T10">
                  <a:pos x="T4" y="T5"/>
                </a:cxn>
                <a:cxn ang="T11">
                  <a:pos x="T6" y="T7"/>
                </a:cxn>
              </a:cxnLst>
              <a:rect l="T12" t="T13" r="T14" b="T15"/>
              <a:pathLst>
                <a:path w="236" h="280">
                  <a:moveTo>
                    <a:pt x="236" y="155"/>
                  </a:moveTo>
                  <a:lnTo>
                    <a:pt x="0" y="0"/>
                  </a:lnTo>
                  <a:lnTo>
                    <a:pt x="17" y="280"/>
                  </a:lnTo>
                  <a:lnTo>
                    <a:pt x="236" y="155"/>
                  </a:lnTo>
                  <a:close/>
                </a:path>
              </a:pathLst>
            </a:custGeom>
            <a:solidFill>
              <a:srgbClr val="000000"/>
            </a:solidFill>
            <a:ln w="9525">
              <a:noFill/>
              <a:round/>
              <a:headEnd/>
              <a:tailEnd/>
            </a:ln>
          </p:spPr>
          <p:txBody>
            <a:bodyPr/>
            <a:lstStyle/>
            <a:p>
              <a:endParaRPr lang="en-US"/>
            </a:p>
          </p:txBody>
        </p:sp>
      </p:grpSp>
      <p:sp>
        <p:nvSpPr>
          <p:cNvPr id="20564" name="Rectangle 86"/>
          <p:cNvSpPr>
            <a:spLocks noChangeArrowheads="1"/>
          </p:cNvSpPr>
          <p:nvPr/>
        </p:nvSpPr>
        <p:spPr bwMode="auto">
          <a:xfrm>
            <a:off x="2301875" y="5678488"/>
            <a:ext cx="215900" cy="215900"/>
          </a:xfrm>
          <a:prstGeom prst="rect">
            <a:avLst/>
          </a:prstGeom>
          <a:solidFill>
            <a:srgbClr val="00CC99"/>
          </a:solidFill>
          <a:ln w="9525">
            <a:solidFill>
              <a:srgbClr val="000000"/>
            </a:solidFill>
            <a:miter lim="800000"/>
            <a:headEnd/>
            <a:tailEnd/>
          </a:ln>
        </p:spPr>
        <p:txBody>
          <a:bodyPr/>
          <a:lstStyle/>
          <a:p>
            <a:endParaRPr lang="en-US"/>
          </a:p>
        </p:txBody>
      </p:sp>
      <p:grpSp>
        <p:nvGrpSpPr>
          <p:cNvPr id="20565" name="Group 87"/>
          <p:cNvGrpSpPr>
            <a:grpSpLocks/>
          </p:cNvGrpSpPr>
          <p:nvPr/>
        </p:nvGrpSpPr>
        <p:grpSpPr bwMode="auto">
          <a:xfrm>
            <a:off x="6692900" y="5149850"/>
            <a:ext cx="1414463" cy="487363"/>
            <a:chOff x="4216" y="3244"/>
            <a:chExt cx="891" cy="307"/>
          </a:xfrm>
        </p:grpSpPr>
        <p:sp>
          <p:nvSpPr>
            <p:cNvPr id="20610" name="Rectangle 88"/>
            <p:cNvSpPr>
              <a:spLocks noChangeArrowheads="1"/>
            </p:cNvSpPr>
            <p:nvPr/>
          </p:nvSpPr>
          <p:spPr bwMode="auto">
            <a:xfrm>
              <a:off x="4253" y="3281"/>
              <a:ext cx="816" cy="232"/>
            </a:xfrm>
            <a:prstGeom prst="rect">
              <a:avLst/>
            </a:prstGeom>
            <a:noFill/>
            <a:ln w="11113">
              <a:solidFill>
                <a:srgbClr val="000000"/>
              </a:solidFill>
              <a:miter lim="800000"/>
              <a:headEnd/>
              <a:tailEnd/>
            </a:ln>
          </p:spPr>
          <p:txBody>
            <a:bodyPr/>
            <a:lstStyle/>
            <a:p>
              <a:endParaRPr lang="en-US"/>
            </a:p>
          </p:txBody>
        </p:sp>
        <p:sp>
          <p:nvSpPr>
            <p:cNvPr id="20611" name="Rectangle 89"/>
            <p:cNvSpPr>
              <a:spLocks noChangeArrowheads="1"/>
            </p:cNvSpPr>
            <p:nvPr/>
          </p:nvSpPr>
          <p:spPr bwMode="auto">
            <a:xfrm>
              <a:off x="4216" y="3244"/>
              <a:ext cx="891" cy="307"/>
            </a:xfrm>
            <a:prstGeom prst="rect">
              <a:avLst/>
            </a:prstGeom>
            <a:noFill/>
            <a:ln w="11113">
              <a:solidFill>
                <a:srgbClr val="000000"/>
              </a:solidFill>
              <a:miter lim="800000"/>
              <a:headEnd/>
              <a:tailEnd/>
            </a:ln>
          </p:spPr>
          <p:txBody>
            <a:bodyPr/>
            <a:lstStyle/>
            <a:p>
              <a:endParaRPr lang="en-US"/>
            </a:p>
          </p:txBody>
        </p:sp>
        <p:sp>
          <p:nvSpPr>
            <p:cNvPr id="20612" name="Rectangle 90"/>
            <p:cNvSpPr>
              <a:spLocks noChangeArrowheads="1"/>
            </p:cNvSpPr>
            <p:nvPr/>
          </p:nvSpPr>
          <p:spPr bwMode="auto">
            <a:xfrm>
              <a:off x="4235" y="3263"/>
              <a:ext cx="854" cy="270"/>
            </a:xfrm>
            <a:prstGeom prst="rect">
              <a:avLst/>
            </a:prstGeom>
            <a:noFill/>
            <a:ln w="23813">
              <a:solidFill>
                <a:srgbClr val="000000"/>
              </a:solidFill>
              <a:miter lim="800000"/>
              <a:headEnd/>
              <a:tailEnd/>
            </a:ln>
          </p:spPr>
          <p:txBody>
            <a:bodyPr/>
            <a:lstStyle/>
            <a:p>
              <a:endParaRPr lang="en-US"/>
            </a:p>
          </p:txBody>
        </p:sp>
        <p:sp>
          <p:nvSpPr>
            <p:cNvPr id="20613" name="Rectangle 91"/>
            <p:cNvSpPr>
              <a:spLocks noChangeArrowheads="1"/>
            </p:cNvSpPr>
            <p:nvPr/>
          </p:nvSpPr>
          <p:spPr bwMode="auto">
            <a:xfrm>
              <a:off x="4253" y="3281"/>
              <a:ext cx="817" cy="233"/>
            </a:xfrm>
            <a:prstGeom prst="rect">
              <a:avLst/>
            </a:prstGeom>
            <a:noFill/>
            <a:ln w="11113">
              <a:solidFill>
                <a:srgbClr val="000000"/>
              </a:solidFill>
              <a:miter lim="800000"/>
              <a:headEnd/>
              <a:tailEnd/>
            </a:ln>
          </p:spPr>
          <p:txBody>
            <a:bodyPr/>
            <a:lstStyle/>
            <a:p>
              <a:endParaRPr lang="en-US"/>
            </a:p>
          </p:txBody>
        </p:sp>
      </p:grpSp>
      <p:grpSp>
        <p:nvGrpSpPr>
          <p:cNvPr id="20566" name="Group 92"/>
          <p:cNvGrpSpPr>
            <a:grpSpLocks/>
          </p:cNvGrpSpPr>
          <p:nvPr/>
        </p:nvGrpSpPr>
        <p:grpSpPr bwMode="auto">
          <a:xfrm>
            <a:off x="3128963" y="5292725"/>
            <a:ext cx="985837" cy="487363"/>
            <a:chOff x="1971" y="3334"/>
            <a:chExt cx="621" cy="307"/>
          </a:xfrm>
        </p:grpSpPr>
        <p:sp>
          <p:nvSpPr>
            <p:cNvPr id="20606" name="Rectangle 93"/>
            <p:cNvSpPr>
              <a:spLocks noChangeArrowheads="1"/>
            </p:cNvSpPr>
            <p:nvPr/>
          </p:nvSpPr>
          <p:spPr bwMode="auto">
            <a:xfrm>
              <a:off x="2008" y="3371"/>
              <a:ext cx="546" cy="232"/>
            </a:xfrm>
            <a:prstGeom prst="rect">
              <a:avLst/>
            </a:prstGeom>
            <a:noFill/>
            <a:ln w="11113">
              <a:solidFill>
                <a:srgbClr val="000000"/>
              </a:solidFill>
              <a:miter lim="800000"/>
              <a:headEnd/>
              <a:tailEnd/>
            </a:ln>
          </p:spPr>
          <p:txBody>
            <a:bodyPr/>
            <a:lstStyle/>
            <a:p>
              <a:endParaRPr lang="en-US"/>
            </a:p>
          </p:txBody>
        </p:sp>
        <p:sp>
          <p:nvSpPr>
            <p:cNvPr id="20607" name="Rectangle 94"/>
            <p:cNvSpPr>
              <a:spLocks noChangeArrowheads="1"/>
            </p:cNvSpPr>
            <p:nvPr/>
          </p:nvSpPr>
          <p:spPr bwMode="auto">
            <a:xfrm>
              <a:off x="1971" y="3334"/>
              <a:ext cx="621" cy="307"/>
            </a:xfrm>
            <a:prstGeom prst="rect">
              <a:avLst/>
            </a:prstGeom>
            <a:noFill/>
            <a:ln w="11113">
              <a:solidFill>
                <a:srgbClr val="000000"/>
              </a:solidFill>
              <a:miter lim="800000"/>
              <a:headEnd/>
              <a:tailEnd/>
            </a:ln>
          </p:spPr>
          <p:txBody>
            <a:bodyPr/>
            <a:lstStyle/>
            <a:p>
              <a:endParaRPr lang="en-US"/>
            </a:p>
          </p:txBody>
        </p:sp>
        <p:sp>
          <p:nvSpPr>
            <p:cNvPr id="20608" name="Rectangle 95"/>
            <p:cNvSpPr>
              <a:spLocks noChangeArrowheads="1"/>
            </p:cNvSpPr>
            <p:nvPr/>
          </p:nvSpPr>
          <p:spPr bwMode="auto">
            <a:xfrm>
              <a:off x="1989" y="3353"/>
              <a:ext cx="585" cy="270"/>
            </a:xfrm>
            <a:prstGeom prst="rect">
              <a:avLst/>
            </a:prstGeom>
            <a:noFill/>
            <a:ln w="23813">
              <a:solidFill>
                <a:srgbClr val="000000"/>
              </a:solidFill>
              <a:miter lim="800000"/>
              <a:headEnd/>
              <a:tailEnd/>
            </a:ln>
          </p:spPr>
          <p:txBody>
            <a:bodyPr/>
            <a:lstStyle/>
            <a:p>
              <a:endParaRPr lang="en-US"/>
            </a:p>
          </p:txBody>
        </p:sp>
        <p:sp>
          <p:nvSpPr>
            <p:cNvPr id="20609" name="Rectangle 96"/>
            <p:cNvSpPr>
              <a:spLocks noChangeArrowheads="1"/>
            </p:cNvSpPr>
            <p:nvPr/>
          </p:nvSpPr>
          <p:spPr bwMode="auto">
            <a:xfrm>
              <a:off x="2008" y="3371"/>
              <a:ext cx="547" cy="233"/>
            </a:xfrm>
            <a:prstGeom prst="rect">
              <a:avLst/>
            </a:prstGeom>
            <a:noFill/>
            <a:ln w="11113">
              <a:solidFill>
                <a:srgbClr val="000000"/>
              </a:solidFill>
              <a:miter lim="800000"/>
              <a:headEnd/>
              <a:tailEnd/>
            </a:ln>
          </p:spPr>
          <p:txBody>
            <a:bodyPr/>
            <a:lstStyle/>
            <a:p>
              <a:endParaRPr lang="en-US"/>
            </a:p>
          </p:txBody>
        </p:sp>
      </p:grpSp>
      <p:grpSp>
        <p:nvGrpSpPr>
          <p:cNvPr id="20567" name="Group 97"/>
          <p:cNvGrpSpPr>
            <a:grpSpLocks/>
          </p:cNvGrpSpPr>
          <p:nvPr/>
        </p:nvGrpSpPr>
        <p:grpSpPr bwMode="auto">
          <a:xfrm>
            <a:off x="1701800" y="1157288"/>
            <a:ext cx="1414463" cy="487362"/>
            <a:chOff x="1072" y="729"/>
            <a:chExt cx="891" cy="307"/>
          </a:xfrm>
        </p:grpSpPr>
        <p:sp>
          <p:nvSpPr>
            <p:cNvPr id="20602" name="Rectangle 98"/>
            <p:cNvSpPr>
              <a:spLocks noChangeArrowheads="1"/>
            </p:cNvSpPr>
            <p:nvPr/>
          </p:nvSpPr>
          <p:spPr bwMode="auto">
            <a:xfrm>
              <a:off x="1110" y="767"/>
              <a:ext cx="816" cy="232"/>
            </a:xfrm>
            <a:prstGeom prst="rect">
              <a:avLst/>
            </a:prstGeom>
            <a:noFill/>
            <a:ln w="11113">
              <a:solidFill>
                <a:srgbClr val="000000"/>
              </a:solidFill>
              <a:miter lim="800000"/>
              <a:headEnd/>
              <a:tailEnd/>
            </a:ln>
          </p:spPr>
          <p:txBody>
            <a:bodyPr/>
            <a:lstStyle/>
            <a:p>
              <a:endParaRPr lang="en-US"/>
            </a:p>
          </p:txBody>
        </p:sp>
        <p:sp>
          <p:nvSpPr>
            <p:cNvPr id="20603" name="Rectangle 99"/>
            <p:cNvSpPr>
              <a:spLocks noChangeArrowheads="1"/>
            </p:cNvSpPr>
            <p:nvPr/>
          </p:nvSpPr>
          <p:spPr bwMode="auto">
            <a:xfrm>
              <a:off x="1072" y="729"/>
              <a:ext cx="891" cy="307"/>
            </a:xfrm>
            <a:prstGeom prst="rect">
              <a:avLst/>
            </a:prstGeom>
            <a:noFill/>
            <a:ln w="11113">
              <a:solidFill>
                <a:srgbClr val="000000"/>
              </a:solidFill>
              <a:miter lim="800000"/>
              <a:headEnd/>
              <a:tailEnd/>
            </a:ln>
          </p:spPr>
          <p:txBody>
            <a:bodyPr/>
            <a:lstStyle/>
            <a:p>
              <a:endParaRPr lang="en-US"/>
            </a:p>
          </p:txBody>
        </p:sp>
        <p:sp>
          <p:nvSpPr>
            <p:cNvPr id="20604" name="Rectangle 100"/>
            <p:cNvSpPr>
              <a:spLocks noChangeArrowheads="1"/>
            </p:cNvSpPr>
            <p:nvPr/>
          </p:nvSpPr>
          <p:spPr bwMode="auto">
            <a:xfrm>
              <a:off x="1091" y="748"/>
              <a:ext cx="854" cy="271"/>
            </a:xfrm>
            <a:prstGeom prst="rect">
              <a:avLst/>
            </a:prstGeom>
            <a:noFill/>
            <a:ln w="23813">
              <a:solidFill>
                <a:srgbClr val="000000"/>
              </a:solidFill>
              <a:miter lim="800000"/>
              <a:headEnd/>
              <a:tailEnd/>
            </a:ln>
          </p:spPr>
          <p:txBody>
            <a:bodyPr/>
            <a:lstStyle/>
            <a:p>
              <a:endParaRPr lang="en-US"/>
            </a:p>
          </p:txBody>
        </p:sp>
        <p:sp>
          <p:nvSpPr>
            <p:cNvPr id="20605" name="Rectangle 101"/>
            <p:cNvSpPr>
              <a:spLocks noChangeArrowheads="1"/>
            </p:cNvSpPr>
            <p:nvPr/>
          </p:nvSpPr>
          <p:spPr bwMode="auto">
            <a:xfrm>
              <a:off x="1110" y="767"/>
              <a:ext cx="817" cy="233"/>
            </a:xfrm>
            <a:prstGeom prst="rect">
              <a:avLst/>
            </a:prstGeom>
            <a:noFill/>
            <a:ln w="11113">
              <a:solidFill>
                <a:srgbClr val="000000"/>
              </a:solidFill>
              <a:miter lim="800000"/>
              <a:headEnd/>
              <a:tailEnd/>
            </a:ln>
          </p:spPr>
          <p:txBody>
            <a:bodyPr/>
            <a:lstStyle/>
            <a:p>
              <a:endParaRPr lang="en-US"/>
            </a:p>
          </p:txBody>
        </p:sp>
      </p:grpSp>
      <p:grpSp>
        <p:nvGrpSpPr>
          <p:cNvPr id="20568" name="Group 102"/>
          <p:cNvGrpSpPr>
            <a:grpSpLocks/>
          </p:cNvGrpSpPr>
          <p:nvPr/>
        </p:nvGrpSpPr>
        <p:grpSpPr bwMode="auto">
          <a:xfrm>
            <a:off x="2862263" y="1609725"/>
            <a:ext cx="936625" cy="1716088"/>
            <a:chOff x="1803" y="1014"/>
            <a:chExt cx="590" cy="1081"/>
          </a:xfrm>
        </p:grpSpPr>
        <p:sp>
          <p:nvSpPr>
            <p:cNvPr id="20600" name="Freeform 103"/>
            <p:cNvSpPr>
              <a:spLocks/>
            </p:cNvSpPr>
            <p:nvPr/>
          </p:nvSpPr>
          <p:spPr bwMode="auto">
            <a:xfrm>
              <a:off x="1803" y="1014"/>
              <a:ext cx="539" cy="976"/>
            </a:xfrm>
            <a:custGeom>
              <a:avLst/>
              <a:gdLst>
                <a:gd name="T0" fmla="*/ 26 w 1078"/>
                <a:gd name="T1" fmla="*/ 0 h 1951"/>
                <a:gd name="T2" fmla="*/ 0 w 1078"/>
                <a:gd name="T3" fmla="*/ 15 h 1951"/>
                <a:gd name="T4" fmla="*/ 1052 w 1078"/>
                <a:gd name="T5" fmla="*/ 1951 h 1951"/>
                <a:gd name="T6" fmla="*/ 1078 w 1078"/>
                <a:gd name="T7" fmla="*/ 1936 h 1951"/>
                <a:gd name="T8" fmla="*/ 26 w 1078"/>
                <a:gd name="T9" fmla="*/ 0 h 1951"/>
                <a:gd name="T10" fmla="*/ 0 60000 65536"/>
                <a:gd name="T11" fmla="*/ 0 60000 65536"/>
                <a:gd name="T12" fmla="*/ 0 60000 65536"/>
                <a:gd name="T13" fmla="*/ 0 60000 65536"/>
                <a:gd name="T14" fmla="*/ 0 60000 65536"/>
                <a:gd name="T15" fmla="*/ 0 w 1078"/>
                <a:gd name="T16" fmla="*/ 0 h 1951"/>
                <a:gd name="T17" fmla="*/ 1078 w 1078"/>
                <a:gd name="T18" fmla="*/ 1951 h 1951"/>
              </a:gdLst>
              <a:ahLst/>
              <a:cxnLst>
                <a:cxn ang="T10">
                  <a:pos x="T0" y="T1"/>
                </a:cxn>
                <a:cxn ang="T11">
                  <a:pos x="T2" y="T3"/>
                </a:cxn>
                <a:cxn ang="T12">
                  <a:pos x="T4" y="T5"/>
                </a:cxn>
                <a:cxn ang="T13">
                  <a:pos x="T6" y="T7"/>
                </a:cxn>
                <a:cxn ang="T14">
                  <a:pos x="T8" y="T9"/>
                </a:cxn>
              </a:cxnLst>
              <a:rect l="T15" t="T16" r="T17" b="T18"/>
              <a:pathLst>
                <a:path w="1078" h="1951">
                  <a:moveTo>
                    <a:pt x="26" y="0"/>
                  </a:moveTo>
                  <a:lnTo>
                    <a:pt x="0" y="15"/>
                  </a:lnTo>
                  <a:lnTo>
                    <a:pt x="1052" y="1951"/>
                  </a:lnTo>
                  <a:lnTo>
                    <a:pt x="1078" y="1936"/>
                  </a:lnTo>
                  <a:lnTo>
                    <a:pt x="26" y="0"/>
                  </a:lnTo>
                  <a:close/>
                </a:path>
              </a:pathLst>
            </a:custGeom>
            <a:solidFill>
              <a:srgbClr val="000000"/>
            </a:solidFill>
            <a:ln w="9525">
              <a:noFill/>
              <a:round/>
              <a:headEnd/>
              <a:tailEnd/>
            </a:ln>
          </p:spPr>
          <p:txBody>
            <a:bodyPr/>
            <a:lstStyle/>
            <a:p>
              <a:endParaRPr lang="en-US"/>
            </a:p>
          </p:txBody>
        </p:sp>
        <p:sp>
          <p:nvSpPr>
            <p:cNvPr id="20601" name="Freeform 104"/>
            <p:cNvSpPr>
              <a:spLocks/>
            </p:cNvSpPr>
            <p:nvPr/>
          </p:nvSpPr>
          <p:spPr bwMode="auto">
            <a:xfrm>
              <a:off x="2277" y="1954"/>
              <a:ext cx="116" cy="141"/>
            </a:xfrm>
            <a:custGeom>
              <a:avLst/>
              <a:gdLst>
                <a:gd name="T0" fmla="*/ 0 w 232"/>
                <a:gd name="T1" fmla="*/ 120 h 283"/>
                <a:gd name="T2" fmla="*/ 232 w 232"/>
                <a:gd name="T3" fmla="*/ 283 h 283"/>
                <a:gd name="T4" fmla="*/ 223 w 232"/>
                <a:gd name="T5" fmla="*/ 0 h 283"/>
                <a:gd name="T6" fmla="*/ 0 w 232"/>
                <a:gd name="T7" fmla="*/ 120 h 283"/>
                <a:gd name="T8" fmla="*/ 0 60000 65536"/>
                <a:gd name="T9" fmla="*/ 0 60000 65536"/>
                <a:gd name="T10" fmla="*/ 0 60000 65536"/>
                <a:gd name="T11" fmla="*/ 0 60000 65536"/>
                <a:gd name="T12" fmla="*/ 0 w 232"/>
                <a:gd name="T13" fmla="*/ 0 h 283"/>
                <a:gd name="T14" fmla="*/ 232 w 232"/>
                <a:gd name="T15" fmla="*/ 283 h 283"/>
              </a:gdLst>
              <a:ahLst/>
              <a:cxnLst>
                <a:cxn ang="T8">
                  <a:pos x="T0" y="T1"/>
                </a:cxn>
                <a:cxn ang="T9">
                  <a:pos x="T2" y="T3"/>
                </a:cxn>
                <a:cxn ang="T10">
                  <a:pos x="T4" y="T5"/>
                </a:cxn>
                <a:cxn ang="T11">
                  <a:pos x="T6" y="T7"/>
                </a:cxn>
              </a:cxnLst>
              <a:rect l="T12" t="T13" r="T14" b="T15"/>
              <a:pathLst>
                <a:path w="232" h="283">
                  <a:moveTo>
                    <a:pt x="0" y="120"/>
                  </a:moveTo>
                  <a:lnTo>
                    <a:pt x="232" y="283"/>
                  </a:lnTo>
                  <a:lnTo>
                    <a:pt x="223" y="0"/>
                  </a:lnTo>
                  <a:lnTo>
                    <a:pt x="0" y="120"/>
                  </a:lnTo>
                  <a:close/>
                </a:path>
              </a:pathLst>
            </a:custGeom>
            <a:solidFill>
              <a:srgbClr val="000000"/>
            </a:solidFill>
            <a:ln w="9525">
              <a:noFill/>
              <a:round/>
              <a:headEnd/>
              <a:tailEnd/>
            </a:ln>
          </p:spPr>
          <p:txBody>
            <a:bodyPr/>
            <a:lstStyle/>
            <a:p>
              <a:endParaRPr lang="en-US"/>
            </a:p>
          </p:txBody>
        </p:sp>
      </p:grpSp>
      <p:grpSp>
        <p:nvGrpSpPr>
          <p:cNvPr id="20569" name="Group 105"/>
          <p:cNvGrpSpPr>
            <a:grpSpLocks/>
          </p:cNvGrpSpPr>
          <p:nvPr/>
        </p:nvGrpSpPr>
        <p:grpSpPr bwMode="auto">
          <a:xfrm>
            <a:off x="3082925" y="1319213"/>
            <a:ext cx="1500188" cy="666750"/>
            <a:chOff x="1942" y="831"/>
            <a:chExt cx="945" cy="420"/>
          </a:xfrm>
        </p:grpSpPr>
        <p:sp>
          <p:nvSpPr>
            <p:cNvPr id="20598" name="Freeform 106"/>
            <p:cNvSpPr>
              <a:spLocks/>
            </p:cNvSpPr>
            <p:nvPr/>
          </p:nvSpPr>
          <p:spPr bwMode="auto">
            <a:xfrm>
              <a:off x="1942" y="831"/>
              <a:ext cx="834" cy="369"/>
            </a:xfrm>
            <a:custGeom>
              <a:avLst/>
              <a:gdLst>
                <a:gd name="T0" fmla="*/ 11 w 1669"/>
                <a:gd name="T1" fmla="*/ 0 h 737"/>
                <a:gd name="T2" fmla="*/ 0 w 1669"/>
                <a:gd name="T3" fmla="*/ 28 h 737"/>
                <a:gd name="T4" fmla="*/ 1658 w 1669"/>
                <a:gd name="T5" fmla="*/ 737 h 737"/>
                <a:gd name="T6" fmla="*/ 1669 w 1669"/>
                <a:gd name="T7" fmla="*/ 709 h 737"/>
                <a:gd name="T8" fmla="*/ 11 w 1669"/>
                <a:gd name="T9" fmla="*/ 0 h 737"/>
                <a:gd name="T10" fmla="*/ 0 60000 65536"/>
                <a:gd name="T11" fmla="*/ 0 60000 65536"/>
                <a:gd name="T12" fmla="*/ 0 60000 65536"/>
                <a:gd name="T13" fmla="*/ 0 60000 65536"/>
                <a:gd name="T14" fmla="*/ 0 60000 65536"/>
                <a:gd name="T15" fmla="*/ 0 w 1669"/>
                <a:gd name="T16" fmla="*/ 0 h 737"/>
                <a:gd name="T17" fmla="*/ 1669 w 1669"/>
                <a:gd name="T18" fmla="*/ 737 h 737"/>
              </a:gdLst>
              <a:ahLst/>
              <a:cxnLst>
                <a:cxn ang="T10">
                  <a:pos x="T0" y="T1"/>
                </a:cxn>
                <a:cxn ang="T11">
                  <a:pos x="T2" y="T3"/>
                </a:cxn>
                <a:cxn ang="T12">
                  <a:pos x="T4" y="T5"/>
                </a:cxn>
                <a:cxn ang="T13">
                  <a:pos x="T6" y="T7"/>
                </a:cxn>
                <a:cxn ang="T14">
                  <a:pos x="T8" y="T9"/>
                </a:cxn>
              </a:cxnLst>
              <a:rect l="T15" t="T16" r="T17" b="T18"/>
              <a:pathLst>
                <a:path w="1669" h="737">
                  <a:moveTo>
                    <a:pt x="11" y="0"/>
                  </a:moveTo>
                  <a:lnTo>
                    <a:pt x="0" y="28"/>
                  </a:lnTo>
                  <a:lnTo>
                    <a:pt x="1658" y="737"/>
                  </a:lnTo>
                  <a:lnTo>
                    <a:pt x="1669" y="709"/>
                  </a:lnTo>
                  <a:lnTo>
                    <a:pt x="11" y="0"/>
                  </a:lnTo>
                  <a:close/>
                </a:path>
              </a:pathLst>
            </a:custGeom>
            <a:solidFill>
              <a:srgbClr val="000000"/>
            </a:solidFill>
            <a:ln w="9525">
              <a:noFill/>
              <a:round/>
              <a:headEnd/>
              <a:tailEnd/>
            </a:ln>
          </p:spPr>
          <p:txBody>
            <a:bodyPr/>
            <a:lstStyle/>
            <a:p>
              <a:endParaRPr lang="en-US"/>
            </a:p>
          </p:txBody>
        </p:sp>
        <p:sp>
          <p:nvSpPr>
            <p:cNvPr id="20599" name="Freeform 107"/>
            <p:cNvSpPr>
              <a:spLocks/>
            </p:cNvSpPr>
            <p:nvPr/>
          </p:nvSpPr>
          <p:spPr bwMode="auto">
            <a:xfrm>
              <a:off x="2746" y="1135"/>
              <a:ext cx="141" cy="116"/>
            </a:xfrm>
            <a:custGeom>
              <a:avLst/>
              <a:gdLst>
                <a:gd name="T0" fmla="*/ 0 w 283"/>
                <a:gd name="T1" fmla="*/ 232 h 232"/>
                <a:gd name="T2" fmla="*/ 283 w 283"/>
                <a:gd name="T3" fmla="*/ 215 h 232"/>
                <a:gd name="T4" fmla="*/ 100 w 283"/>
                <a:gd name="T5" fmla="*/ 0 h 232"/>
                <a:gd name="T6" fmla="*/ 0 w 283"/>
                <a:gd name="T7" fmla="*/ 232 h 232"/>
                <a:gd name="T8" fmla="*/ 0 60000 65536"/>
                <a:gd name="T9" fmla="*/ 0 60000 65536"/>
                <a:gd name="T10" fmla="*/ 0 60000 65536"/>
                <a:gd name="T11" fmla="*/ 0 60000 65536"/>
                <a:gd name="T12" fmla="*/ 0 w 283"/>
                <a:gd name="T13" fmla="*/ 0 h 232"/>
                <a:gd name="T14" fmla="*/ 283 w 283"/>
                <a:gd name="T15" fmla="*/ 232 h 232"/>
              </a:gdLst>
              <a:ahLst/>
              <a:cxnLst>
                <a:cxn ang="T8">
                  <a:pos x="T0" y="T1"/>
                </a:cxn>
                <a:cxn ang="T9">
                  <a:pos x="T2" y="T3"/>
                </a:cxn>
                <a:cxn ang="T10">
                  <a:pos x="T4" y="T5"/>
                </a:cxn>
                <a:cxn ang="T11">
                  <a:pos x="T6" y="T7"/>
                </a:cxn>
              </a:cxnLst>
              <a:rect l="T12" t="T13" r="T14" b="T15"/>
              <a:pathLst>
                <a:path w="283" h="232">
                  <a:moveTo>
                    <a:pt x="0" y="232"/>
                  </a:moveTo>
                  <a:lnTo>
                    <a:pt x="283" y="215"/>
                  </a:lnTo>
                  <a:lnTo>
                    <a:pt x="100" y="0"/>
                  </a:lnTo>
                  <a:lnTo>
                    <a:pt x="0" y="232"/>
                  </a:lnTo>
                  <a:close/>
                </a:path>
              </a:pathLst>
            </a:custGeom>
            <a:solidFill>
              <a:srgbClr val="000000"/>
            </a:solidFill>
            <a:ln w="9525">
              <a:noFill/>
              <a:round/>
              <a:headEnd/>
              <a:tailEnd/>
            </a:ln>
          </p:spPr>
          <p:txBody>
            <a:bodyPr/>
            <a:lstStyle/>
            <a:p>
              <a:endParaRPr lang="en-US"/>
            </a:p>
          </p:txBody>
        </p:sp>
      </p:grpSp>
      <p:grpSp>
        <p:nvGrpSpPr>
          <p:cNvPr id="20570" name="Group 108"/>
          <p:cNvGrpSpPr>
            <a:grpSpLocks/>
          </p:cNvGrpSpPr>
          <p:nvPr/>
        </p:nvGrpSpPr>
        <p:grpSpPr bwMode="auto">
          <a:xfrm>
            <a:off x="2444750" y="5364163"/>
            <a:ext cx="712788" cy="200025"/>
            <a:chOff x="1540" y="3379"/>
            <a:chExt cx="449" cy="126"/>
          </a:xfrm>
        </p:grpSpPr>
        <p:sp>
          <p:nvSpPr>
            <p:cNvPr id="20596" name="Rectangle 109"/>
            <p:cNvSpPr>
              <a:spLocks noChangeArrowheads="1"/>
            </p:cNvSpPr>
            <p:nvPr/>
          </p:nvSpPr>
          <p:spPr bwMode="auto">
            <a:xfrm>
              <a:off x="1665" y="3435"/>
              <a:ext cx="324" cy="15"/>
            </a:xfrm>
            <a:prstGeom prst="rect">
              <a:avLst/>
            </a:prstGeom>
            <a:solidFill>
              <a:srgbClr val="000000"/>
            </a:solidFill>
            <a:ln w="9525">
              <a:noFill/>
              <a:miter lim="800000"/>
              <a:headEnd/>
              <a:tailEnd/>
            </a:ln>
          </p:spPr>
          <p:txBody>
            <a:bodyPr/>
            <a:lstStyle/>
            <a:p>
              <a:endParaRPr lang="en-US"/>
            </a:p>
          </p:txBody>
        </p:sp>
        <p:sp>
          <p:nvSpPr>
            <p:cNvPr id="20597" name="Freeform 110"/>
            <p:cNvSpPr>
              <a:spLocks/>
            </p:cNvSpPr>
            <p:nvPr/>
          </p:nvSpPr>
          <p:spPr bwMode="auto">
            <a:xfrm>
              <a:off x="1540" y="3379"/>
              <a:ext cx="127" cy="126"/>
            </a:xfrm>
            <a:custGeom>
              <a:avLst/>
              <a:gdLst>
                <a:gd name="T0" fmla="*/ 252 w 252"/>
                <a:gd name="T1" fmla="*/ 0 h 252"/>
                <a:gd name="T2" fmla="*/ 0 w 252"/>
                <a:gd name="T3" fmla="*/ 127 h 252"/>
                <a:gd name="T4" fmla="*/ 252 w 252"/>
                <a:gd name="T5" fmla="*/ 252 h 252"/>
                <a:gd name="T6" fmla="*/ 252 w 252"/>
                <a:gd name="T7" fmla="*/ 0 h 252"/>
                <a:gd name="T8" fmla="*/ 0 60000 65536"/>
                <a:gd name="T9" fmla="*/ 0 60000 65536"/>
                <a:gd name="T10" fmla="*/ 0 60000 65536"/>
                <a:gd name="T11" fmla="*/ 0 60000 65536"/>
                <a:gd name="T12" fmla="*/ 0 w 252"/>
                <a:gd name="T13" fmla="*/ 0 h 252"/>
                <a:gd name="T14" fmla="*/ 252 w 252"/>
                <a:gd name="T15" fmla="*/ 252 h 252"/>
              </a:gdLst>
              <a:ahLst/>
              <a:cxnLst>
                <a:cxn ang="T8">
                  <a:pos x="T0" y="T1"/>
                </a:cxn>
                <a:cxn ang="T9">
                  <a:pos x="T2" y="T3"/>
                </a:cxn>
                <a:cxn ang="T10">
                  <a:pos x="T4" y="T5"/>
                </a:cxn>
                <a:cxn ang="T11">
                  <a:pos x="T6" y="T7"/>
                </a:cxn>
              </a:cxnLst>
              <a:rect l="T12" t="T13" r="T14" b="T15"/>
              <a:pathLst>
                <a:path w="252" h="252">
                  <a:moveTo>
                    <a:pt x="252" y="0"/>
                  </a:moveTo>
                  <a:lnTo>
                    <a:pt x="0" y="127"/>
                  </a:lnTo>
                  <a:lnTo>
                    <a:pt x="252" y="252"/>
                  </a:lnTo>
                  <a:lnTo>
                    <a:pt x="252" y="0"/>
                  </a:lnTo>
                  <a:close/>
                </a:path>
              </a:pathLst>
            </a:custGeom>
            <a:solidFill>
              <a:srgbClr val="000000"/>
            </a:solidFill>
            <a:ln w="9525">
              <a:noFill/>
              <a:round/>
              <a:headEnd/>
              <a:tailEnd/>
            </a:ln>
          </p:spPr>
          <p:txBody>
            <a:bodyPr/>
            <a:lstStyle/>
            <a:p>
              <a:endParaRPr lang="en-US"/>
            </a:p>
          </p:txBody>
        </p:sp>
      </p:grpSp>
      <p:grpSp>
        <p:nvGrpSpPr>
          <p:cNvPr id="20571" name="Group 111"/>
          <p:cNvGrpSpPr>
            <a:grpSpLocks/>
          </p:cNvGrpSpPr>
          <p:nvPr/>
        </p:nvGrpSpPr>
        <p:grpSpPr bwMode="auto">
          <a:xfrm>
            <a:off x="7334250" y="1016000"/>
            <a:ext cx="985838" cy="487363"/>
            <a:chOff x="4620" y="640"/>
            <a:chExt cx="621" cy="307"/>
          </a:xfrm>
        </p:grpSpPr>
        <p:sp>
          <p:nvSpPr>
            <p:cNvPr id="20592" name="Rectangle 112"/>
            <p:cNvSpPr>
              <a:spLocks noChangeArrowheads="1"/>
            </p:cNvSpPr>
            <p:nvPr/>
          </p:nvSpPr>
          <p:spPr bwMode="auto">
            <a:xfrm>
              <a:off x="4658" y="677"/>
              <a:ext cx="546" cy="232"/>
            </a:xfrm>
            <a:prstGeom prst="rect">
              <a:avLst/>
            </a:prstGeom>
            <a:noFill/>
            <a:ln w="11113">
              <a:solidFill>
                <a:srgbClr val="000000"/>
              </a:solidFill>
              <a:miter lim="800000"/>
              <a:headEnd/>
              <a:tailEnd/>
            </a:ln>
          </p:spPr>
          <p:txBody>
            <a:bodyPr/>
            <a:lstStyle/>
            <a:p>
              <a:endParaRPr lang="en-US"/>
            </a:p>
          </p:txBody>
        </p:sp>
        <p:sp>
          <p:nvSpPr>
            <p:cNvPr id="20593" name="Rectangle 113"/>
            <p:cNvSpPr>
              <a:spLocks noChangeArrowheads="1"/>
            </p:cNvSpPr>
            <p:nvPr/>
          </p:nvSpPr>
          <p:spPr bwMode="auto">
            <a:xfrm>
              <a:off x="4620" y="640"/>
              <a:ext cx="621" cy="307"/>
            </a:xfrm>
            <a:prstGeom prst="rect">
              <a:avLst/>
            </a:prstGeom>
            <a:noFill/>
            <a:ln w="11113">
              <a:solidFill>
                <a:srgbClr val="000000"/>
              </a:solidFill>
              <a:miter lim="800000"/>
              <a:headEnd/>
              <a:tailEnd/>
            </a:ln>
          </p:spPr>
          <p:txBody>
            <a:bodyPr/>
            <a:lstStyle/>
            <a:p>
              <a:endParaRPr lang="en-US"/>
            </a:p>
          </p:txBody>
        </p:sp>
        <p:sp>
          <p:nvSpPr>
            <p:cNvPr id="20594" name="Rectangle 114"/>
            <p:cNvSpPr>
              <a:spLocks noChangeArrowheads="1"/>
            </p:cNvSpPr>
            <p:nvPr/>
          </p:nvSpPr>
          <p:spPr bwMode="auto">
            <a:xfrm>
              <a:off x="4639" y="658"/>
              <a:ext cx="585" cy="271"/>
            </a:xfrm>
            <a:prstGeom prst="rect">
              <a:avLst/>
            </a:prstGeom>
            <a:noFill/>
            <a:ln w="23813">
              <a:solidFill>
                <a:srgbClr val="000000"/>
              </a:solidFill>
              <a:miter lim="800000"/>
              <a:headEnd/>
              <a:tailEnd/>
            </a:ln>
          </p:spPr>
          <p:txBody>
            <a:bodyPr/>
            <a:lstStyle/>
            <a:p>
              <a:endParaRPr lang="en-US"/>
            </a:p>
          </p:txBody>
        </p:sp>
        <p:sp>
          <p:nvSpPr>
            <p:cNvPr id="20595" name="Rectangle 115"/>
            <p:cNvSpPr>
              <a:spLocks noChangeArrowheads="1"/>
            </p:cNvSpPr>
            <p:nvPr/>
          </p:nvSpPr>
          <p:spPr bwMode="auto">
            <a:xfrm>
              <a:off x="4658" y="677"/>
              <a:ext cx="547" cy="233"/>
            </a:xfrm>
            <a:prstGeom prst="rect">
              <a:avLst/>
            </a:prstGeom>
            <a:noFill/>
            <a:ln w="11113">
              <a:solidFill>
                <a:srgbClr val="000000"/>
              </a:solidFill>
              <a:miter lim="800000"/>
              <a:headEnd/>
              <a:tailEnd/>
            </a:ln>
          </p:spPr>
          <p:txBody>
            <a:bodyPr/>
            <a:lstStyle/>
            <a:p>
              <a:endParaRPr lang="en-US"/>
            </a:p>
          </p:txBody>
        </p:sp>
      </p:grpSp>
      <p:grpSp>
        <p:nvGrpSpPr>
          <p:cNvPr id="20572" name="Group 116"/>
          <p:cNvGrpSpPr>
            <a:grpSpLocks/>
          </p:cNvGrpSpPr>
          <p:nvPr/>
        </p:nvGrpSpPr>
        <p:grpSpPr bwMode="auto">
          <a:xfrm>
            <a:off x="1773238" y="2084388"/>
            <a:ext cx="987425" cy="487362"/>
            <a:chOff x="1117" y="1313"/>
            <a:chExt cx="622" cy="307"/>
          </a:xfrm>
        </p:grpSpPr>
        <p:sp>
          <p:nvSpPr>
            <p:cNvPr id="20588" name="Rectangle 117"/>
            <p:cNvSpPr>
              <a:spLocks noChangeArrowheads="1"/>
            </p:cNvSpPr>
            <p:nvPr/>
          </p:nvSpPr>
          <p:spPr bwMode="auto">
            <a:xfrm>
              <a:off x="1155" y="1351"/>
              <a:ext cx="546" cy="232"/>
            </a:xfrm>
            <a:prstGeom prst="rect">
              <a:avLst/>
            </a:prstGeom>
            <a:noFill/>
            <a:ln w="11113">
              <a:solidFill>
                <a:srgbClr val="000000"/>
              </a:solidFill>
              <a:miter lim="800000"/>
              <a:headEnd/>
              <a:tailEnd/>
            </a:ln>
          </p:spPr>
          <p:txBody>
            <a:bodyPr/>
            <a:lstStyle/>
            <a:p>
              <a:endParaRPr lang="en-US"/>
            </a:p>
          </p:txBody>
        </p:sp>
        <p:sp>
          <p:nvSpPr>
            <p:cNvPr id="20589" name="Rectangle 118"/>
            <p:cNvSpPr>
              <a:spLocks noChangeArrowheads="1"/>
            </p:cNvSpPr>
            <p:nvPr/>
          </p:nvSpPr>
          <p:spPr bwMode="auto">
            <a:xfrm>
              <a:off x="1117" y="1313"/>
              <a:ext cx="622" cy="307"/>
            </a:xfrm>
            <a:prstGeom prst="rect">
              <a:avLst/>
            </a:prstGeom>
            <a:noFill/>
            <a:ln w="11113">
              <a:solidFill>
                <a:srgbClr val="000000"/>
              </a:solidFill>
              <a:miter lim="800000"/>
              <a:headEnd/>
              <a:tailEnd/>
            </a:ln>
          </p:spPr>
          <p:txBody>
            <a:bodyPr/>
            <a:lstStyle/>
            <a:p>
              <a:endParaRPr lang="en-US"/>
            </a:p>
          </p:txBody>
        </p:sp>
        <p:sp>
          <p:nvSpPr>
            <p:cNvPr id="20590" name="Rectangle 119"/>
            <p:cNvSpPr>
              <a:spLocks noChangeArrowheads="1"/>
            </p:cNvSpPr>
            <p:nvPr/>
          </p:nvSpPr>
          <p:spPr bwMode="auto">
            <a:xfrm>
              <a:off x="1136" y="1332"/>
              <a:ext cx="585" cy="270"/>
            </a:xfrm>
            <a:prstGeom prst="rect">
              <a:avLst/>
            </a:prstGeom>
            <a:noFill/>
            <a:ln w="23813">
              <a:solidFill>
                <a:srgbClr val="000000"/>
              </a:solidFill>
              <a:miter lim="800000"/>
              <a:headEnd/>
              <a:tailEnd/>
            </a:ln>
          </p:spPr>
          <p:txBody>
            <a:bodyPr/>
            <a:lstStyle/>
            <a:p>
              <a:endParaRPr lang="en-US"/>
            </a:p>
          </p:txBody>
        </p:sp>
        <p:sp>
          <p:nvSpPr>
            <p:cNvPr id="20591" name="Rectangle 120"/>
            <p:cNvSpPr>
              <a:spLocks noChangeArrowheads="1"/>
            </p:cNvSpPr>
            <p:nvPr/>
          </p:nvSpPr>
          <p:spPr bwMode="auto">
            <a:xfrm>
              <a:off x="1155" y="1351"/>
              <a:ext cx="547" cy="233"/>
            </a:xfrm>
            <a:prstGeom prst="rect">
              <a:avLst/>
            </a:prstGeom>
            <a:noFill/>
            <a:ln w="11113">
              <a:solidFill>
                <a:srgbClr val="000000"/>
              </a:solidFill>
              <a:miter lim="800000"/>
              <a:headEnd/>
              <a:tailEnd/>
            </a:ln>
          </p:spPr>
          <p:txBody>
            <a:bodyPr/>
            <a:lstStyle/>
            <a:p>
              <a:endParaRPr lang="en-US"/>
            </a:p>
          </p:txBody>
        </p:sp>
      </p:grpSp>
      <p:grpSp>
        <p:nvGrpSpPr>
          <p:cNvPr id="20573" name="Group 121"/>
          <p:cNvGrpSpPr>
            <a:grpSpLocks/>
          </p:cNvGrpSpPr>
          <p:nvPr/>
        </p:nvGrpSpPr>
        <p:grpSpPr bwMode="auto">
          <a:xfrm>
            <a:off x="847725" y="4294188"/>
            <a:ext cx="985838" cy="487362"/>
            <a:chOff x="534" y="2705"/>
            <a:chExt cx="621" cy="307"/>
          </a:xfrm>
        </p:grpSpPr>
        <p:sp>
          <p:nvSpPr>
            <p:cNvPr id="20584" name="Rectangle 122"/>
            <p:cNvSpPr>
              <a:spLocks noChangeArrowheads="1"/>
            </p:cNvSpPr>
            <p:nvPr/>
          </p:nvSpPr>
          <p:spPr bwMode="auto">
            <a:xfrm>
              <a:off x="571" y="2743"/>
              <a:ext cx="546" cy="232"/>
            </a:xfrm>
            <a:prstGeom prst="rect">
              <a:avLst/>
            </a:prstGeom>
            <a:noFill/>
            <a:ln w="11113">
              <a:solidFill>
                <a:srgbClr val="000000"/>
              </a:solidFill>
              <a:miter lim="800000"/>
              <a:headEnd/>
              <a:tailEnd/>
            </a:ln>
          </p:spPr>
          <p:txBody>
            <a:bodyPr/>
            <a:lstStyle/>
            <a:p>
              <a:endParaRPr lang="en-US"/>
            </a:p>
          </p:txBody>
        </p:sp>
        <p:sp>
          <p:nvSpPr>
            <p:cNvPr id="20585" name="Rectangle 123"/>
            <p:cNvSpPr>
              <a:spLocks noChangeArrowheads="1"/>
            </p:cNvSpPr>
            <p:nvPr/>
          </p:nvSpPr>
          <p:spPr bwMode="auto">
            <a:xfrm>
              <a:off x="534" y="2705"/>
              <a:ext cx="621" cy="307"/>
            </a:xfrm>
            <a:prstGeom prst="rect">
              <a:avLst/>
            </a:prstGeom>
            <a:noFill/>
            <a:ln w="11113">
              <a:solidFill>
                <a:srgbClr val="000000"/>
              </a:solidFill>
              <a:miter lim="800000"/>
              <a:headEnd/>
              <a:tailEnd/>
            </a:ln>
          </p:spPr>
          <p:txBody>
            <a:bodyPr/>
            <a:lstStyle/>
            <a:p>
              <a:endParaRPr lang="en-US"/>
            </a:p>
          </p:txBody>
        </p:sp>
        <p:sp>
          <p:nvSpPr>
            <p:cNvPr id="20586" name="Rectangle 124"/>
            <p:cNvSpPr>
              <a:spLocks noChangeArrowheads="1"/>
            </p:cNvSpPr>
            <p:nvPr/>
          </p:nvSpPr>
          <p:spPr bwMode="auto">
            <a:xfrm>
              <a:off x="552" y="2724"/>
              <a:ext cx="585" cy="270"/>
            </a:xfrm>
            <a:prstGeom prst="rect">
              <a:avLst/>
            </a:prstGeom>
            <a:noFill/>
            <a:ln w="23813">
              <a:solidFill>
                <a:srgbClr val="000000"/>
              </a:solidFill>
              <a:miter lim="800000"/>
              <a:headEnd/>
              <a:tailEnd/>
            </a:ln>
          </p:spPr>
          <p:txBody>
            <a:bodyPr/>
            <a:lstStyle/>
            <a:p>
              <a:endParaRPr lang="en-US"/>
            </a:p>
          </p:txBody>
        </p:sp>
        <p:sp>
          <p:nvSpPr>
            <p:cNvPr id="20587" name="Rectangle 125"/>
            <p:cNvSpPr>
              <a:spLocks noChangeArrowheads="1"/>
            </p:cNvSpPr>
            <p:nvPr/>
          </p:nvSpPr>
          <p:spPr bwMode="auto">
            <a:xfrm>
              <a:off x="571" y="2743"/>
              <a:ext cx="547" cy="233"/>
            </a:xfrm>
            <a:prstGeom prst="rect">
              <a:avLst/>
            </a:prstGeom>
            <a:noFill/>
            <a:ln w="11113">
              <a:solidFill>
                <a:srgbClr val="000000"/>
              </a:solidFill>
              <a:miter lim="800000"/>
              <a:headEnd/>
              <a:tailEnd/>
            </a:ln>
          </p:spPr>
          <p:txBody>
            <a:bodyPr/>
            <a:lstStyle/>
            <a:p>
              <a:endParaRPr lang="en-US"/>
            </a:p>
          </p:txBody>
        </p:sp>
      </p:grpSp>
      <p:grpSp>
        <p:nvGrpSpPr>
          <p:cNvPr id="20574" name="Group 126"/>
          <p:cNvGrpSpPr>
            <a:grpSpLocks/>
          </p:cNvGrpSpPr>
          <p:nvPr/>
        </p:nvGrpSpPr>
        <p:grpSpPr bwMode="auto">
          <a:xfrm>
            <a:off x="1436688" y="4748213"/>
            <a:ext cx="223837" cy="431800"/>
            <a:chOff x="905" y="2991"/>
            <a:chExt cx="141" cy="272"/>
          </a:xfrm>
        </p:grpSpPr>
        <p:sp>
          <p:nvSpPr>
            <p:cNvPr id="20582" name="Freeform 127"/>
            <p:cNvSpPr>
              <a:spLocks/>
            </p:cNvSpPr>
            <p:nvPr/>
          </p:nvSpPr>
          <p:spPr bwMode="auto">
            <a:xfrm>
              <a:off x="905" y="2991"/>
              <a:ext cx="92" cy="164"/>
            </a:xfrm>
            <a:custGeom>
              <a:avLst/>
              <a:gdLst>
                <a:gd name="T0" fmla="*/ 26 w 183"/>
                <a:gd name="T1" fmla="*/ 0 h 329"/>
                <a:gd name="T2" fmla="*/ 0 w 183"/>
                <a:gd name="T3" fmla="*/ 13 h 329"/>
                <a:gd name="T4" fmla="*/ 157 w 183"/>
                <a:gd name="T5" fmla="*/ 329 h 329"/>
                <a:gd name="T6" fmla="*/ 183 w 183"/>
                <a:gd name="T7" fmla="*/ 316 h 329"/>
                <a:gd name="T8" fmla="*/ 26 w 183"/>
                <a:gd name="T9" fmla="*/ 0 h 329"/>
                <a:gd name="T10" fmla="*/ 0 60000 65536"/>
                <a:gd name="T11" fmla="*/ 0 60000 65536"/>
                <a:gd name="T12" fmla="*/ 0 60000 65536"/>
                <a:gd name="T13" fmla="*/ 0 60000 65536"/>
                <a:gd name="T14" fmla="*/ 0 60000 65536"/>
                <a:gd name="T15" fmla="*/ 0 w 183"/>
                <a:gd name="T16" fmla="*/ 0 h 329"/>
                <a:gd name="T17" fmla="*/ 183 w 183"/>
                <a:gd name="T18" fmla="*/ 329 h 329"/>
              </a:gdLst>
              <a:ahLst/>
              <a:cxnLst>
                <a:cxn ang="T10">
                  <a:pos x="T0" y="T1"/>
                </a:cxn>
                <a:cxn ang="T11">
                  <a:pos x="T2" y="T3"/>
                </a:cxn>
                <a:cxn ang="T12">
                  <a:pos x="T4" y="T5"/>
                </a:cxn>
                <a:cxn ang="T13">
                  <a:pos x="T6" y="T7"/>
                </a:cxn>
                <a:cxn ang="T14">
                  <a:pos x="T8" y="T9"/>
                </a:cxn>
              </a:cxnLst>
              <a:rect l="T15" t="T16" r="T17" b="T18"/>
              <a:pathLst>
                <a:path w="183" h="329">
                  <a:moveTo>
                    <a:pt x="26" y="0"/>
                  </a:moveTo>
                  <a:lnTo>
                    <a:pt x="0" y="13"/>
                  </a:lnTo>
                  <a:lnTo>
                    <a:pt x="157" y="329"/>
                  </a:lnTo>
                  <a:lnTo>
                    <a:pt x="183" y="316"/>
                  </a:lnTo>
                  <a:lnTo>
                    <a:pt x="26" y="0"/>
                  </a:lnTo>
                  <a:close/>
                </a:path>
              </a:pathLst>
            </a:custGeom>
            <a:solidFill>
              <a:srgbClr val="000000"/>
            </a:solidFill>
            <a:ln w="9525">
              <a:noFill/>
              <a:round/>
              <a:headEnd/>
              <a:tailEnd/>
            </a:ln>
          </p:spPr>
          <p:txBody>
            <a:bodyPr/>
            <a:lstStyle/>
            <a:p>
              <a:endParaRPr lang="en-US"/>
            </a:p>
          </p:txBody>
        </p:sp>
        <p:sp>
          <p:nvSpPr>
            <p:cNvPr id="20583" name="Freeform 128"/>
            <p:cNvSpPr>
              <a:spLocks/>
            </p:cNvSpPr>
            <p:nvPr/>
          </p:nvSpPr>
          <p:spPr bwMode="auto">
            <a:xfrm>
              <a:off x="933" y="3122"/>
              <a:ext cx="113" cy="141"/>
            </a:xfrm>
            <a:custGeom>
              <a:avLst/>
              <a:gdLst>
                <a:gd name="T0" fmla="*/ 0 w 227"/>
                <a:gd name="T1" fmla="*/ 112 h 283"/>
                <a:gd name="T2" fmla="*/ 227 w 227"/>
                <a:gd name="T3" fmla="*/ 283 h 283"/>
                <a:gd name="T4" fmla="*/ 227 w 227"/>
                <a:gd name="T5" fmla="*/ 0 h 283"/>
                <a:gd name="T6" fmla="*/ 0 w 227"/>
                <a:gd name="T7" fmla="*/ 112 h 283"/>
                <a:gd name="T8" fmla="*/ 0 60000 65536"/>
                <a:gd name="T9" fmla="*/ 0 60000 65536"/>
                <a:gd name="T10" fmla="*/ 0 60000 65536"/>
                <a:gd name="T11" fmla="*/ 0 60000 65536"/>
                <a:gd name="T12" fmla="*/ 0 w 227"/>
                <a:gd name="T13" fmla="*/ 0 h 283"/>
                <a:gd name="T14" fmla="*/ 227 w 227"/>
                <a:gd name="T15" fmla="*/ 283 h 283"/>
              </a:gdLst>
              <a:ahLst/>
              <a:cxnLst>
                <a:cxn ang="T8">
                  <a:pos x="T0" y="T1"/>
                </a:cxn>
                <a:cxn ang="T9">
                  <a:pos x="T2" y="T3"/>
                </a:cxn>
                <a:cxn ang="T10">
                  <a:pos x="T4" y="T5"/>
                </a:cxn>
                <a:cxn ang="T11">
                  <a:pos x="T6" y="T7"/>
                </a:cxn>
              </a:cxnLst>
              <a:rect l="T12" t="T13" r="T14" b="T15"/>
              <a:pathLst>
                <a:path w="227" h="283">
                  <a:moveTo>
                    <a:pt x="0" y="112"/>
                  </a:moveTo>
                  <a:lnTo>
                    <a:pt x="227" y="283"/>
                  </a:lnTo>
                  <a:lnTo>
                    <a:pt x="227" y="0"/>
                  </a:lnTo>
                  <a:lnTo>
                    <a:pt x="0" y="112"/>
                  </a:lnTo>
                  <a:close/>
                </a:path>
              </a:pathLst>
            </a:custGeom>
            <a:solidFill>
              <a:srgbClr val="000000"/>
            </a:solidFill>
            <a:ln w="9525">
              <a:noFill/>
              <a:round/>
              <a:headEnd/>
              <a:tailEnd/>
            </a:ln>
          </p:spPr>
          <p:txBody>
            <a:bodyPr/>
            <a:lstStyle/>
            <a:p>
              <a:endParaRPr lang="en-US"/>
            </a:p>
          </p:txBody>
        </p:sp>
      </p:grpSp>
      <p:grpSp>
        <p:nvGrpSpPr>
          <p:cNvPr id="20575" name="Group 129"/>
          <p:cNvGrpSpPr>
            <a:grpSpLocks/>
          </p:cNvGrpSpPr>
          <p:nvPr/>
        </p:nvGrpSpPr>
        <p:grpSpPr bwMode="auto">
          <a:xfrm>
            <a:off x="2235200" y="2540000"/>
            <a:ext cx="222250" cy="857250"/>
            <a:chOff x="1408" y="1600"/>
            <a:chExt cx="140" cy="540"/>
          </a:xfrm>
        </p:grpSpPr>
        <p:sp>
          <p:nvSpPr>
            <p:cNvPr id="20580" name="Freeform 130"/>
            <p:cNvSpPr>
              <a:spLocks/>
            </p:cNvSpPr>
            <p:nvPr/>
          </p:nvSpPr>
          <p:spPr bwMode="auto">
            <a:xfrm>
              <a:off x="1464" y="1600"/>
              <a:ext cx="84" cy="420"/>
            </a:xfrm>
            <a:custGeom>
              <a:avLst/>
              <a:gdLst>
                <a:gd name="T0" fmla="*/ 166 w 166"/>
                <a:gd name="T1" fmla="*/ 5 h 838"/>
                <a:gd name="T2" fmla="*/ 138 w 166"/>
                <a:gd name="T3" fmla="*/ 0 h 838"/>
                <a:gd name="T4" fmla="*/ 0 w 166"/>
                <a:gd name="T5" fmla="*/ 832 h 838"/>
                <a:gd name="T6" fmla="*/ 28 w 166"/>
                <a:gd name="T7" fmla="*/ 838 h 838"/>
                <a:gd name="T8" fmla="*/ 166 w 166"/>
                <a:gd name="T9" fmla="*/ 5 h 838"/>
                <a:gd name="T10" fmla="*/ 0 60000 65536"/>
                <a:gd name="T11" fmla="*/ 0 60000 65536"/>
                <a:gd name="T12" fmla="*/ 0 60000 65536"/>
                <a:gd name="T13" fmla="*/ 0 60000 65536"/>
                <a:gd name="T14" fmla="*/ 0 60000 65536"/>
                <a:gd name="T15" fmla="*/ 0 w 166"/>
                <a:gd name="T16" fmla="*/ 0 h 838"/>
                <a:gd name="T17" fmla="*/ 166 w 166"/>
                <a:gd name="T18" fmla="*/ 838 h 838"/>
              </a:gdLst>
              <a:ahLst/>
              <a:cxnLst>
                <a:cxn ang="T10">
                  <a:pos x="T0" y="T1"/>
                </a:cxn>
                <a:cxn ang="T11">
                  <a:pos x="T2" y="T3"/>
                </a:cxn>
                <a:cxn ang="T12">
                  <a:pos x="T4" y="T5"/>
                </a:cxn>
                <a:cxn ang="T13">
                  <a:pos x="T6" y="T7"/>
                </a:cxn>
                <a:cxn ang="T14">
                  <a:pos x="T8" y="T9"/>
                </a:cxn>
              </a:cxnLst>
              <a:rect l="T15" t="T16" r="T17" b="T18"/>
              <a:pathLst>
                <a:path w="166" h="838">
                  <a:moveTo>
                    <a:pt x="166" y="5"/>
                  </a:moveTo>
                  <a:lnTo>
                    <a:pt x="138" y="0"/>
                  </a:lnTo>
                  <a:lnTo>
                    <a:pt x="0" y="832"/>
                  </a:lnTo>
                  <a:lnTo>
                    <a:pt x="28" y="838"/>
                  </a:lnTo>
                  <a:lnTo>
                    <a:pt x="166" y="5"/>
                  </a:lnTo>
                  <a:close/>
                </a:path>
              </a:pathLst>
            </a:custGeom>
            <a:solidFill>
              <a:srgbClr val="000000"/>
            </a:solidFill>
            <a:ln w="9525">
              <a:noFill/>
              <a:round/>
              <a:headEnd/>
              <a:tailEnd/>
            </a:ln>
          </p:spPr>
          <p:txBody>
            <a:bodyPr/>
            <a:lstStyle/>
            <a:p>
              <a:endParaRPr lang="en-US"/>
            </a:p>
          </p:txBody>
        </p:sp>
        <p:sp>
          <p:nvSpPr>
            <p:cNvPr id="20581" name="Freeform 131"/>
            <p:cNvSpPr>
              <a:spLocks/>
            </p:cNvSpPr>
            <p:nvPr/>
          </p:nvSpPr>
          <p:spPr bwMode="auto">
            <a:xfrm>
              <a:off x="1408" y="2005"/>
              <a:ext cx="125" cy="135"/>
            </a:xfrm>
            <a:custGeom>
              <a:avLst/>
              <a:gdLst>
                <a:gd name="T0" fmla="*/ 0 w 249"/>
                <a:gd name="T1" fmla="*/ 0 h 269"/>
                <a:gd name="T2" fmla="*/ 84 w 249"/>
                <a:gd name="T3" fmla="*/ 269 h 269"/>
                <a:gd name="T4" fmla="*/ 249 w 249"/>
                <a:gd name="T5" fmla="*/ 41 h 269"/>
                <a:gd name="T6" fmla="*/ 0 w 249"/>
                <a:gd name="T7" fmla="*/ 0 h 269"/>
                <a:gd name="T8" fmla="*/ 0 60000 65536"/>
                <a:gd name="T9" fmla="*/ 0 60000 65536"/>
                <a:gd name="T10" fmla="*/ 0 60000 65536"/>
                <a:gd name="T11" fmla="*/ 0 60000 65536"/>
                <a:gd name="T12" fmla="*/ 0 w 249"/>
                <a:gd name="T13" fmla="*/ 0 h 269"/>
                <a:gd name="T14" fmla="*/ 249 w 249"/>
                <a:gd name="T15" fmla="*/ 269 h 269"/>
              </a:gdLst>
              <a:ahLst/>
              <a:cxnLst>
                <a:cxn ang="T8">
                  <a:pos x="T0" y="T1"/>
                </a:cxn>
                <a:cxn ang="T9">
                  <a:pos x="T2" y="T3"/>
                </a:cxn>
                <a:cxn ang="T10">
                  <a:pos x="T4" y="T5"/>
                </a:cxn>
                <a:cxn ang="T11">
                  <a:pos x="T6" y="T7"/>
                </a:cxn>
              </a:cxnLst>
              <a:rect l="T12" t="T13" r="T14" b="T15"/>
              <a:pathLst>
                <a:path w="249" h="269">
                  <a:moveTo>
                    <a:pt x="0" y="0"/>
                  </a:moveTo>
                  <a:lnTo>
                    <a:pt x="84" y="269"/>
                  </a:lnTo>
                  <a:lnTo>
                    <a:pt x="249" y="41"/>
                  </a:lnTo>
                  <a:lnTo>
                    <a:pt x="0" y="0"/>
                  </a:lnTo>
                  <a:close/>
                </a:path>
              </a:pathLst>
            </a:custGeom>
            <a:solidFill>
              <a:srgbClr val="000000"/>
            </a:solidFill>
            <a:ln w="9525">
              <a:noFill/>
              <a:round/>
              <a:headEnd/>
              <a:tailEnd/>
            </a:ln>
          </p:spPr>
          <p:txBody>
            <a:bodyPr/>
            <a:lstStyle/>
            <a:p>
              <a:endParaRPr lang="en-US"/>
            </a:p>
          </p:txBody>
        </p:sp>
      </p:grpSp>
      <p:grpSp>
        <p:nvGrpSpPr>
          <p:cNvPr id="20576" name="Group 132"/>
          <p:cNvGrpSpPr>
            <a:grpSpLocks/>
          </p:cNvGrpSpPr>
          <p:nvPr/>
        </p:nvGrpSpPr>
        <p:grpSpPr bwMode="auto">
          <a:xfrm>
            <a:off x="6723063" y="1465263"/>
            <a:ext cx="935037" cy="1004887"/>
            <a:chOff x="4235" y="923"/>
            <a:chExt cx="589" cy="633"/>
          </a:xfrm>
        </p:grpSpPr>
        <p:sp>
          <p:nvSpPr>
            <p:cNvPr id="20578" name="Freeform 133"/>
            <p:cNvSpPr>
              <a:spLocks/>
            </p:cNvSpPr>
            <p:nvPr/>
          </p:nvSpPr>
          <p:spPr bwMode="auto">
            <a:xfrm>
              <a:off x="4313" y="923"/>
              <a:ext cx="511" cy="548"/>
            </a:xfrm>
            <a:custGeom>
              <a:avLst/>
              <a:gdLst>
                <a:gd name="T0" fmla="*/ 1022 w 1022"/>
                <a:gd name="T1" fmla="*/ 21 h 1097"/>
                <a:gd name="T2" fmla="*/ 1000 w 1022"/>
                <a:gd name="T3" fmla="*/ 0 h 1097"/>
                <a:gd name="T4" fmla="*/ 0 w 1022"/>
                <a:gd name="T5" fmla="*/ 1076 h 1097"/>
                <a:gd name="T6" fmla="*/ 23 w 1022"/>
                <a:gd name="T7" fmla="*/ 1097 h 1097"/>
                <a:gd name="T8" fmla="*/ 1022 w 1022"/>
                <a:gd name="T9" fmla="*/ 21 h 1097"/>
                <a:gd name="T10" fmla="*/ 0 60000 65536"/>
                <a:gd name="T11" fmla="*/ 0 60000 65536"/>
                <a:gd name="T12" fmla="*/ 0 60000 65536"/>
                <a:gd name="T13" fmla="*/ 0 60000 65536"/>
                <a:gd name="T14" fmla="*/ 0 60000 65536"/>
                <a:gd name="T15" fmla="*/ 0 w 1022"/>
                <a:gd name="T16" fmla="*/ 0 h 1097"/>
                <a:gd name="T17" fmla="*/ 1022 w 1022"/>
                <a:gd name="T18" fmla="*/ 1097 h 1097"/>
              </a:gdLst>
              <a:ahLst/>
              <a:cxnLst>
                <a:cxn ang="T10">
                  <a:pos x="T0" y="T1"/>
                </a:cxn>
                <a:cxn ang="T11">
                  <a:pos x="T2" y="T3"/>
                </a:cxn>
                <a:cxn ang="T12">
                  <a:pos x="T4" y="T5"/>
                </a:cxn>
                <a:cxn ang="T13">
                  <a:pos x="T6" y="T7"/>
                </a:cxn>
                <a:cxn ang="T14">
                  <a:pos x="T8" y="T9"/>
                </a:cxn>
              </a:cxnLst>
              <a:rect l="T15" t="T16" r="T17" b="T18"/>
              <a:pathLst>
                <a:path w="1022" h="1097">
                  <a:moveTo>
                    <a:pt x="1022" y="21"/>
                  </a:moveTo>
                  <a:lnTo>
                    <a:pt x="1000" y="0"/>
                  </a:lnTo>
                  <a:lnTo>
                    <a:pt x="0" y="1076"/>
                  </a:lnTo>
                  <a:lnTo>
                    <a:pt x="23" y="1097"/>
                  </a:lnTo>
                  <a:lnTo>
                    <a:pt x="1022" y="21"/>
                  </a:lnTo>
                  <a:close/>
                </a:path>
              </a:pathLst>
            </a:custGeom>
            <a:solidFill>
              <a:srgbClr val="000000"/>
            </a:solidFill>
            <a:ln w="9525">
              <a:noFill/>
              <a:round/>
              <a:headEnd/>
              <a:tailEnd/>
            </a:ln>
          </p:spPr>
          <p:txBody>
            <a:bodyPr/>
            <a:lstStyle/>
            <a:p>
              <a:endParaRPr lang="en-US"/>
            </a:p>
          </p:txBody>
        </p:sp>
        <p:sp>
          <p:nvSpPr>
            <p:cNvPr id="20579" name="Freeform 134"/>
            <p:cNvSpPr>
              <a:spLocks/>
            </p:cNvSpPr>
            <p:nvPr/>
          </p:nvSpPr>
          <p:spPr bwMode="auto">
            <a:xfrm>
              <a:off x="4235" y="1421"/>
              <a:ext cx="132" cy="135"/>
            </a:xfrm>
            <a:custGeom>
              <a:avLst/>
              <a:gdLst>
                <a:gd name="T0" fmla="*/ 79 w 264"/>
                <a:gd name="T1" fmla="*/ 0 h 271"/>
                <a:gd name="T2" fmla="*/ 0 w 264"/>
                <a:gd name="T3" fmla="*/ 271 h 271"/>
                <a:gd name="T4" fmla="*/ 264 w 264"/>
                <a:gd name="T5" fmla="*/ 172 h 271"/>
                <a:gd name="T6" fmla="*/ 79 w 264"/>
                <a:gd name="T7" fmla="*/ 0 h 271"/>
                <a:gd name="T8" fmla="*/ 0 60000 65536"/>
                <a:gd name="T9" fmla="*/ 0 60000 65536"/>
                <a:gd name="T10" fmla="*/ 0 60000 65536"/>
                <a:gd name="T11" fmla="*/ 0 60000 65536"/>
                <a:gd name="T12" fmla="*/ 0 w 264"/>
                <a:gd name="T13" fmla="*/ 0 h 271"/>
                <a:gd name="T14" fmla="*/ 264 w 264"/>
                <a:gd name="T15" fmla="*/ 271 h 271"/>
              </a:gdLst>
              <a:ahLst/>
              <a:cxnLst>
                <a:cxn ang="T8">
                  <a:pos x="T0" y="T1"/>
                </a:cxn>
                <a:cxn ang="T9">
                  <a:pos x="T2" y="T3"/>
                </a:cxn>
                <a:cxn ang="T10">
                  <a:pos x="T4" y="T5"/>
                </a:cxn>
                <a:cxn ang="T11">
                  <a:pos x="T6" y="T7"/>
                </a:cxn>
              </a:cxnLst>
              <a:rect l="T12" t="T13" r="T14" b="T15"/>
              <a:pathLst>
                <a:path w="264" h="271">
                  <a:moveTo>
                    <a:pt x="79" y="0"/>
                  </a:moveTo>
                  <a:lnTo>
                    <a:pt x="0" y="271"/>
                  </a:lnTo>
                  <a:lnTo>
                    <a:pt x="264" y="172"/>
                  </a:lnTo>
                  <a:lnTo>
                    <a:pt x="79" y="0"/>
                  </a:lnTo>
                  <a:close/>
                </a:path>
              </a:pathLst>
            </a:custGeom>
            <a:solidFill>
              <a:srgbClr val="000000"/>
            </a:solidFill>
            <a:ln w="9525">
              <a:noFill/>
              <a:round/>
              <a:headEnd/>
              <a:tailEnd/>
            </a:ln>
          </p:spPr>
          <p:txBody>
            <a:bodyPr/>
            <a:lstStyle/>
            <a:p>
              <a:endParaRPr lang="en-US"/>
            </a:p>
          </p:txBody>
        </p:sp>
      </p:grpSp>
      <p:sp>
        <p:nvSpPr>
          <p:cNvPr id="20577" name="Text Box 135"/>
          <p:cNvSpPr txBox="1">
            <a:spLocks noChangeArrowheads="1"/>
          </p:cNvSpPr>
          <p:nvPr/>
        </p:nvSpPr>
        <p:spPr bwMode="auto">
          <a:xfrm>
            <a:off x="746125" y="41275"/>
            <a:ext cx="7342188" cy="457200"/>
          </a:xfrm>
          <a:prstGeom prst="rect">
            <a:avLst/>
          </a:prstGeom>
          <a:noFill/>
          <a:ln w="9525">
            <a:noFill/>
            <a:miter lim="800000"/>
            <a:headEnd/>
            <a:tailEnd/>
          </a:ln>
        </p:spPr>
        <p:txBody>
          <a:bodyPr wrap="none">
            <a:spAutoFit/>
          </a:bodyPr>
          <a:lstStyle/>
          <a:p>
            <a:pPr eaLnBrk="1" hangingPunct="1"/>
            <a:r>
              <a:rPr lang="en-US" b="1">
                <a:cs typeface="Times New Roman" pitchFamily="18" charset="0"/>
              </a:rPr>
              <a:t>firewall, fiber, frame relay, TCP/IP, DSL, and modem</a:t>
            </a:r>
            <a:r>
              <a:rPr lang="en-US"/>
              <a:t>?</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967680" y="243720"/>
              <a:ext cx="6637320" cy="4427640"/>
            </p14:xfrm>
          </p:contentPart>
        </mc:Choice>
        <mc:Fallback>
          <p:pic>
            <p:nvPicPr>
              <p:cNvPr id="2" name="Ink 1"/>
              <p:cNvPicPr/>
              <p:nvPr/>
            </p:nvPicPr>
            <p:blipFill>
              <a:blip r:embed="rId4"/>
              <a:stretch>
                <a:fillRect/>
              </a:stretch>
            </p:blipFill>
            <p:spPr>
              <a:xfrm>
                <a:off x="958320" y="234360"/>
                <a:ext cx="6656040" cy="4446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6865560" y="5250240"/>
              <a:ext cx="891720" cy="327960"/>
            </p14:xfrm>
          </p:contentPart>
        </mc:Choice>
        <mc:Fallback>
          <p:pic>
            <p:nvPicPr>
              <p:cNvPr id="3" name="Ink 2"/>
              <p:cNvPicPr/>
              <p:nvPr/>
            </p:nvPicPr>
            <p:blipFill>
              <a:blip r:embed="rId6"/>
              <a:stretch>
                <a:fillRect/>
              </a:stretch>
            </p:blipFill>
            <p:spPr>
              <a:xfrm>
                <a:off x="6856200" y="5240880"/>
                <a:ext cx="91044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p14:cNvContentPartPr/>
              <p14:nvPr/>
            </p14:nvContentPartPr>
            <p14:xfrm>
              <a:off x="1051560" y="213480"/>
              <a:ext cx="1593000" cy="2240640"/>
            </p14:xfrm>
          </p:contentPart>
        </mc:Choice>
        <mc:Fallback>
          <p:pic>
            <p:nvPicPr>
              <p:cNvPr id="4" name="Ink 3"/>
              <p:cNvPicPr/>
              <p:nvPr/>
            </p:nvPicPr>
            <p:blipFill>
              <a:blip r:embed="rId8"/>
              <a:stretch>
                <a:fillRect/>
              </a:stretch>
            </p:blipFill>
            <p:spPr>
              <a:xfrm>
                <a:off x="1042200" y="204120"/>
                <a:ext cx="1611720" cy="2259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p14:cNvContentPartPr/>
              <p14:nvPr/>
            </p14:nvContentPartPr>
            <p14:xfrm>
              <a:off x="3291840" y="266760"/>
              <a:ext cx="2743560" cy="5410440"/>
            </p14:xfrm>
          </p:contentPart>
        </mc:Choice>
        <mc:Fallback>
          <p:pic>
            <p:nvPicPr>
              <p:cNvPr id="5" name="Ink 4"/>
              <p:cNvPicPr/>
              <p:nvPr/>
            </p:nvPicPr>
            <p:blipFill>
              <a:blip r:embed="rId10"/>
              <a:stretch>
                <a:fillRect/>
              </a:stretch>
            </p:blipFill>
            <p:spPr>
              <a:xfrm>
                <a:off x="3282480" y="257400"/>
                <a:ext cx="2762280" cy="5429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Ink 5"/>
              <p14:cNvContentPartPr/>
              <p14:nvPr/>
            </p14:nvContentPartPr>
            <p14:xfrm>
              <a:off x="1813320" y="259200"/>
              <a:ext cx="6241320" cy="1234800"/>
            </p14:xfrm>
          </p:contentPart>
        </mc:Choice>
        <mc:Fallback>
          <p:pic>
            <p:nvPicPr>
              <p:cNvPr id="6" name="Ink 5"/>
              <p:cNvPicPr/>
              <p:nvPr/>
            </p:nvPicPr>
            <p:blipFill>
              <a:blip r:embed="rId12"/>
              <a:stretch>
                <a:fillRect/>
              </a:stretch>
            </p:blipFill>
            <p:spPr>
              <a:xfrm>
                <a:off x="1803960" y="249840"/>
                <a:ext cx="6260040" cy="1253520"/>
              </a:xfrm>
              <a:prstGeom prst="rect">
                <a:avLst/>
              </a:prstGeom>
            </p:spPr>
          </p:pic>
        </mc:Fallback>
      </mc:AlternateContent>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800" smtClean="0"/>
              <a:t>TRANSMISSION CONTROL PROTOCOL/INTERNET PROTOCOL (TCP/IP)</a:t>
            </a:r>
          </a:p>
        </p:txBody>
      </p:sp>
      <p:sp>
        <p:nvSpPr>
          <p:cNvPr id="21507" name="Rectangle 3"/>
          <p:cNvSpPr>
            <a:spLocks noGrp="1" noChangeArrowheads="1"/>
          </p:cNvSpPr>
          <p:nvPr>
            <p:ph type="body" idx="1"/>
          </p:nvPr>
        </p:nvSpPr>
        <p:spPr/>
        <p:txBody>
          <a:bodyPr/>
          <a:lstStyle/>
          <a:p>
            <a:pPr marL="288925" indent="-288925" eaLnBrk="1" hangingPunct="1"/>
            <a:r>
              <a:rPr lang="en-US" b="1" i="1" smtClean="0"/>
              <a:t>Transmission Control Protocol/Internet Protocol (TCP/IP)</a:t>
            </a:r>
            <a:r>
              <a:rPr lang="en-US" smtClean="0"/>
              <a:t> - a group, or suite, of networking protocols used to connect computers on the Internet</a:t>
            </a:r>
          </a:p>
          <a:p>
            <a:pPr marL="288925" indent="-288925" eaLnBrk="1" hangingPunct="1"/>
            <a:endParaRPr lang="en-US" smtClean="0"/>
          </a:p>
          <a:p>
            <a:pPr marL="288925" indent="-288925" eaLnBrk="1" hangingPunct="1"/>
            <a:r>
              <a:rPr lang="en-US" smtClean="0"/>
              <a:t>TCP and IP are the two main protocols in the suite</a:t>
            </a:r>
          </a:p>
          <a:p>
            <a:pPr marL="808038" lvl="1" indent="-404813" eaLnBrk="1" hangingPunct="1">
              <a:buFont typeface="Arial" pitchFamily="34" charset="0"/>
              <a:buAutoNum type="arabicPeriod"/>
            </a:pPr>
            <a:r>
              <a:rPr lang="en-US" b="1" smtClean="0"/>
              <a:t>TCP</a:t>
            </a:r>
            <a:r>
              <a:rPr lang="en-US" smtClean="0"/>
              <a:t> provides transport functions, ensuring, among other things, that the amount of data received is the same as the amount transmitted</a:t>
            </a:r>
          </a:p>
          <a:p>
            <a:pPr marL="808038" lvl="1" indent="-404813" eaLnBrk="1" hangingPunct="1">
              <a:buFont typeface="Arial" pitchFamily="34" charset="0"/>
              <a:buAutoNum type="arabicPeriod"/>
            </a:pPr>
            <a:r>
              <a:rPr lang="en-US" smtClean="0"/>
              <a:t>The </a:t>
            </a:r>
            <a:r>
              <a:rPr lang="en-US" b="1" smtClean="0"/>
              <a:t>IP</a:t>
            </a:r>
            <a:r>
              <a:rPr lang="en-US" smtClean="0"/>
              <a:t> part of TCP/IP provides the addressing and routing mechanism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p:txBody>
          <a:bodyPr/>
          <a:lstStyle/>
          <a:p>
            <a:pPr eaLnBrk="1" hangingPunct="1">
              <a:lnSpc>
                <a:spcPct val="90000"/>
              </a:lnSpc>
            </a:pPr>
            <a:r>
              <a:rPr lang="en-US" dirty="0" smtClean="0"/>
              <a:t>The TCP/IP suite of applications include:</a:t>
            </a:r>
            <a:endParaRPr lang="en-US" b="1" dirty="0" smtClean="0"/>
          </a:p>
          <a:p>
            <a:pPr lvl="1" eaLnBrk="1" hangingPunct="1">
              <a:lnSpc>
                <a:spcPct val="90000"/>
              </a:lnSpc>
            </a:pPr>
            <a:r>
              <a:rPr lang="en-US" b="1" i="1" dirty="0" smtClean="0"/>
              <a:t>File Transfer Protocol (FTP)</a:t>
            </a:r>
            <a:r>
              <a:rPr lang="en-US" dirty="0" smtClean="0"/>
              <a:t> - allows files to be downloaded off or uploaded onto a network</a:t>
            </a:r>
            <a:endParaRPr lang="en-US" b="1" dirty="0" smtClean="0"/>
          </a:p>
          <a:p>
            <a:pPr lvl="1" eaLnBrk="1" hangingPunct="1">
              <a:lnSpc>
                <a:spcPct val="90000"/>
              </a:lnSpc>
            </a:pPr>
            <a:r>
              <a:rPr lang="en-US" b="1" i="1" dirty="0" smtClean="0"/>
              <a:t>Simple Mail Transfer Protocol (SMTP)-</a:t>
            </a:r>
            <a:r>
              <a:rPr lang="en-US" dirty="0" smtClean="0"/>
              <a:t>TCP/IP’s own messaging system for e-mail</a:t>
            </a:r>
            <a:endParaRPr lang="en-US" b="1" dirty="0" smtClean="0"/>
          </a:p>
          <a:p>
            <a:pPr lvl="1" eaLnBrk="1" hangingPunct="1">
              <a:lnSpc>
                <a:spcPct val="90000"/>
              </a:lnSpc>
            </a:pPr>
            <a:r>
              <a:rPr lang="en-US" b="1" i="1" dirty="0" smtClean="0"/>
              <a:t>Telnet</a:t>
            </a:r>
            <a:r>
              <a:rPr lang="en-US" i="1" dirty="0" smtClean="0"/>
              <a:t> </a:t>
            </a:r>
            <a:r>
              <a:rPr lang="en-US" b="1" i="1" dirty="0" smtClean="0"/>
              <a:t>protocol</a:t>
            </a:r>
            <a:r>
              <a:rPr lang="en-US" dirty="0" smtClean="0"/>
              <a:t> - provides terminal emulation </a:t>
            </a:r>
          </a:p>
          <a:p>
            <a:pPr lvl="1" eaLnBrk="1" hangingPunct="1">
              <a:lnSpc>
                <a:spcPct val="90000"/>
              </a:lnSpc>
            </a:pPr>
            <a:r>
              <a:rPr lang="en-US" b="1" i="1" dirty="0" smtClean="0"/>
              <a:t>Hypertext Transfer Protocol (HTTP)</a:t>
            </a:r>
            <a:r>
              <a:rPr lang="en-US" dirty="0" smtClean="0"/>
              <a:t> - allows Web browsers and servers to send and receive Web pages</a:t>
            </a:r>
            <a:endParaRPr lang="en-US" b="1" dirty="0" smtClean="0"/>
          </a:p>
          <a:p>
            <a:pPr lvl="1" eaLnBrk="1" hangingPunct="1">
              <a:lnSpc>
                <a:spcPct val="90000"/>
              </a:lnSpc>
            </a:pPr>
            <a:r>
              <a:rPr lang="en-US" b="1" i="1" dirty="0" smtClean="0"/>
              <a:t>Simple Network Management Protocol (SNTP)</a:t>
            </a:r>
            <a:r>
              <a:rPr lang="en-US" dirty="0" smtClean="0"/>
              <a:t> - allows the management of networked nodes to be managed from a single point</a:t>
            </a:r>
          </a:p>
        </p:txBody>
      </p:sp>
      <p:sp>
        <p:nvSpPr>
          <p:cNvPr id="22531" name="Rectangle 3"/>
          <p:cNvSpPr>
            <a:spLocks noGrp="1" noChangeArrowheads="1"/>
          </p:cNvSpPr>
          <p:nvPr>
            <p:ph type="title"/>
          </p:nvPr>
        </p:nvSpPr>
        <p:spPr>
          <a:noFill/>
        </p:spPr>
        <p:txBody>
          <a:bodyPr/>
          <a:lstStyle/>
          <a:p>
            <a:pPr eaLnBrk="1" hangingPunct="1"/>
            <a:r>
              <a:rPr lang="en-US" dirty="0" smtClean="0"/>
              <a:t>Transmission Control Protocol/Internet Protocol (TCP/IP)</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838200" y="1981200"/>
            <a:ext cx="1981200" cy="1600200"/>
          </a:xfrm>
          <a:prstGeom prst="hexagon">
            <a:avLst>
              <a:gd name="adj" fmla="val 30952"/>
              <a:gd name="vf" fmla="val 115470"/>
            </a:avLst>
          </a:prstGeom>
          <a:noFill/>
          <a:ln w="9525">
            <a:solidFill>
              <a:schemeClr val="tx1"/>
            </a:solidFill>
            <a:miter lim="800000"/>
            <a:headEnd/>
            <a:tailEnd/>
          </a:ln>
        </p:spPr>
        <p:txBody>
          <a:bodyPr wrap="none" anchor="ctr"/>
          <a:lstStyle/>
          <a:p>
            <a:endParaRPr lang="en-US"/>
          </a:p>
        </p:txBody>
      </p:sp>
      <p:sp>
        <p:nvSpPr>
          <p:cNvPr id="23555" name="AutoShape 3"/>
          <p:cNvSpPr>
            <a:spLocks noChangeArrowheads="1"/>
          </p:cNvSpPr>
          <p:nvPr/>
        </p:nvSpPr>
        <p:spPr bwMode="auto">
          <a:xfrm>
            <a:off x="838200" y="3581400"/>
            <a:ext cx="1981200" cy="1600200"/>
          </a:xfrm>
          <a:prstGeom prst="hexagon">
            <a:avLst>
              <a:gd name="adj" fmla="val 30952"/>
              <a:gd name="vf" fmla="val 115470"/>
            </a:avLst>
          </a:prstGeom>
          <a:noFill/>
          <a:ln w="9525">
            <a:solidFill>
              <a:schemeClr val="tx1"/>
            </a:solidFill>
            <a:miter lim="800000"/>
            <a:headEnd/>
            <a:tailEnd/>
          </a:ln>
        </p:spPr>
        <p:txBody>
          <a:bodyPr wrap="none" anchor="ctr"/>
          <a:lstStyle/>
          <a:p>
            <a:endParaRPr lang="en-US"/>
          </a:p>
        </p:txBody>
      </p:sp>
      <p:sp>
        <p:nvSpPr>
          <p:cNvPr id="23556" name="AutoShape 4"/>
          <p:cNvSpPr>
            <a:spLocks noChangeArrowheads="1"/>
          </p:cNvSpPr>
          <p:nvPr/>
        </p:nvSpPr>
        <p:spPr bwMode="auto">
          <a:xfrm>
            <a:off x="2362200" y="2743200"/>
            <a:ext cx="1981200" cy="1600200"/>
          </a:xfrm>
          <a:prstGeom prst="hexagon">
            <a:avLst>
              <a:gd name="adj" fmla="val 30952"/>
              <a:gd name="vf" fmla="val 115470"/>
            </a:avLst>
          </a:prstGeom>
          <a:noFill/>
          <a:ln w="9525">
            <a:solidFill>
              <a:schemeClr val="tx1"/>
            </a:solidFill>
            <a:miter lim="800000"/>
            <a:headEnd/>
            <a:tailEnd/>
          </a:ln>
        </p:spPr>
        <p:txBody>
          <a:bodyPr wrap="none" anchor="ctr"/>
          <a:lstStyle/>
          <a:p>
            <a:endParaRPr lang="en-US"/>
          </a:p>
        </p:txBody>
      </p:sp>
      <p:pic>
        <p:nvPicPr>
          <p:cNvPr id="23557" name="Picture 5" descr="bs00456_"/>
          <p:cNvPicPr>
            <a:picLocks noChangeAspect="1" noChangeArrowheads="1"/>
          </p:cNvPicPr>
          <p:nvPr/>
        </p:nvPicPr>
        <p:blipFill>
          <a:blip r:embed="rId3" cstate="print"/>
          <a:srcRect/>
          <a:stretch>
            <a:fillRect/>
          </a:stretch>
        </p:blipFill>
        <p:spPr bwMode="auto">
          <a:xfrm>
            <a:off x="7467600" y="5486400"/>
            <a:ext cx="784225" cy="546100"/>
          </a:xfrm>
          <a:prstGeom prst="rect">
            <a:avLst/>
          </a:prstGeom>
          <a:noFill/>
          <a:ln w="9525">
            <a:noFill/>
            <a:miter lim="800000"/>
            <a:headEnd/>
            <a:tailEnd/>
          </a:ln>
        </p:spPr>
      </p:pic>
      <p:pic>
        <p:nvPicPr>
          <p:cNvPr id="23558" name="Picture 6" descr="en00906_"/>
          <p:cNvPicPr>
            <a:picLocks noChangeAspect="1" noChangeArrowheads="1"/>
          </p:cNvPicPr>
          <p:nvPr/>
        </p:nvPicPr>
        <p:blipFill>
          <a:blip r:embed="rId4" cstate="print"/>
          <a:srcRect/>
          <a:stretch>
            <a:fillRect/>
          </a:stretch>
        </p:blipFill>
        <p:spPr bwMode="auto">
          <a:xfrm>
            <a:off x="1447800" y="2286000"/>
            <a:ext cx="796925" cy="838200"/>
          </a:xfrm>
          <a:prstGeom prst="rect">
            <a:avLst/>
          </a:prstGeom>
          <a:noFill/>
          <a:ln w="9525">
            <a:noFill/>
            <a:miter lim="800000"/>
            <a:headEnd/>
            <a:tailEnd/>
          </a:ln>
        </p:spPr>
      </p:pic>
      <p:pic>
        <p:nvPicPr>
          <p:cNvPr id="23559" name="Picture 7" descr="hh01779_"/>
          <p:cNvPicPr>
            <a:picLocks noChangeAspect="1" noChangeArrowheads="1"/>
          </p:cNvPicPr>
          <p:nvPr/>
        </p:nvPicPr>
        <p:blipFill>
          <a:blip r:embed="rId5" cstate="print"/>
          <a:srcRect/>
          <a:stretch>
            <a:fillRect/>
          </a:stretch>
        </p:blipFill>
        <p:spPr bwMode="auto">
          <a:xfrm>
            <a:off x="990600" y="4114800"/>
            <a:ext cx="411163" cy="647700"/>
          </a:xfrm>
          <a:prstGeom prst="rect">
            <a:avLst/>
          </a:prstGeom>
          <a:noFill/>
          <a:ln w="9525">
            <a:noFill/>
            <a:miter lim="800000"/>
            <a:headEnd/>
            <a:tailEnd/>
          </a:ln>
        </p:spPr>
      </p:pic>
      <p:pic>
        <p:nvPicPr>
          <p:cNvPr id="23560" name="Picture 8" descr="en00906_"/>
          <p:cNvPicPr>
            <a:picLocks noChangeAspect="1" noChangeArrowheads="1"/>
          </p:cNvPicPr>
          <p:nvPr/>
        </p:nvPicPr>
        <p:blipFill>
          <a:blip r:embed="rId4" cstate="print"/>
          <a:srcRect/>
          <a:stretch>
            <a:fillRect/>
          </a:stretch>
        </p:blipFill>
        <p:spPr bwMode="auto">
          <a:xfrm>
            <a:off x="2895600" y="3048000"/>
            <a:ext cx="796925" cy="838200"/>
          </a:xfrm>
          <a:prstGeom prst="rect">
            <a:avLst/>
          </a:prstGeom>
          <a:noFill/>
          <a:ln w="9525">
            <a:noFill/>
            <a:miter lim="800000"/>
            <a:headEnd/>
            <a:tailEnd/>
          </a:ln>
        </p:spPr>
      </p:pic>
      <p:pic>
        <p:nvPicPr>
          <p:cNvPr id="23561" name="Picture 9" descr="en00906_"/>
          <p:cNvPicPr>
            <a:picLocks noChangeAspect="1" noChangeArrowheads="1"/>
          </p:cNvPicPr>
          <p:nvPr/>
        </p:nvPicPr>
        <p:blipFill>
          <a:blip r:embed="rId4" cstate="print"/>
          <a:srcRect/>
          <a:stretch>
            <a:fillRect/>
          </a:stretch>
        </p:blipFill>
        <p:spPr bwMode="auto">
          <a:xfrm>
            <a:off x="1371600" y="3886200"/>
            <a:ext cx="796925" cy="838200"/>
          </a:xfrm>
          <a:prstGeom prst="rect">
            <a:avLst/>
          </a:prstGeom>
          <a:noFill/>
          <a:ln w="9525">
            <a:noFill/>
            <a:miter lim="800000"/>
            <a:headEnd/>
            <a:tailEnd/>
          </a:ln>
        </p:spPr>
      </p:pic>
      <p:sp>
        <p:nvSpPr>
          <p:cNvPr id="23562" name="Rectangle 10"/>
          <p:cNvSpPr>
            <a:spLocks noChangeArrowheads="1"/>
          </p:cNvSpPr>
          <p:nvPr/>
        </p:nvSpPr>
        <p:spPr bwMode="auto">
          <a:xfrm>
            <a:off x="5715000" y="5334000"/>
            <a:ext cx="1295400" cy="7620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PSTN</a:t>
            </a:r>
          </a:p>
        </p:txBody>
      </p:sp>
      <p:sp>
        <p:nvSpPr>
          <p:cNvPr id="23563" name="Line 11"/>
          <p:cNvSpPr>
            <a:spLocks noChangeShapeType="1"/>
          </p:cNvSpPr>
          <p:nvPr/>
        </p:nvSpPr>
        <p:spPr bwMode="auto">
          <a:xfrm flipH="1">
            <a:off x="7010400" y="5638800"/>
            <a:ext cx="457200" cy="0"/>
          </a:xfrm>
          <a:prstGeom prst="line">
            <a:avLst/>
          </a:prstGeom>
          <a:noFill/>
          <a:ln w="9525">
            <a:solidFill>
              <a:schemeClr val="tx1"/>
            </a:solidFill>
            <a:round/>
            <a:headEnd/>
            <a:tailEnd/>
          </a:ln>
        </p:spPr>
        <p:txBody>
          <a:bodyPr/>
          <a:lstStyle/>
          <a:p>
            <a:endParaRPr lang="en-US"/>
          </a:p>
        </p:txBody>
      </p:sp>
      <p:sp>
        <p:nvSpPr>
          <p:cNvPr id="23564" name="Rectangle 12"/>
          <p:cNvSpPr>
            <a:spLocks noChangeArrowheads="1"/>
          </p:cNvSpPr>
          <p:nvPr/>
        </p:nvSpPr>
        <p:spPr bwMode="auto">
          <a:xfrm>
            <a:off x="4038600" y="4953000"/>
            <a:ext cx="914400"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MTSO</a:t>
            </a:r>
          </a:p>
        </p:txBody>
      </p:sp>
      <p:sp>
        <p:nvSpPr>
          <p:cNvPr id="23565" name="Rectangle 13"/>
          <p:cNvSpPr>
            <a:spLocks noChangeArrowheads="1"/>
          </p:cNvSpPr>
          <p:nvPr/>
        </p:nvSpPr>
        <p:spPr bwMode="auto">
          <a:xfrm>
            <a:off x="4038600" y="5943600"/>
            <a:ext cx="914400" cy="6096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MTSO</a:t>
            </a:r>
          </a:p>
        </p:txBody>
      </p:sp>
      <p:sp>
        <p:nvSpPr>
          <p:cNvPr id="23566" name="Line 14"/>
          <p:cNvSpPr>
            <a:spLocks noChangeShapeType="1"/>
          </p:cNvSpPr>
          <p:nvPr/>
        </p:nvSpPr>
        <p:spPr bwMode="auto">
          <a:xfrm flipH="1">
            <a:off x="5105400" y="3886200"/>
            <a:ext cx="1447800" cy="990600"/>
          </a:xfrm>
          <a:prstGeom prst="line">
            <a:avLst/>
          </a:prstGeom>
          <a:noFill/>
          <a:ln w="9525">
            <a:solidFill>
              <a:schemeClr val="tx1"/>
            </a:solidFill>
            <a:round/>
            <a:headEnd/>
            <a:tailEnd type="triangle" w="med" len="med"/>
          </a:ln>
        </p:spPr>
        <p:txBody>
          <a:bodyPr/>
          <a:lstStyle/>
          <a:p>
            <a:endParaRPr lang="en-US"/>
          </a:p>
        </p:txBody>
      </p:sp>
      <p:sp>
        <p:nvSpPr>
          <p:cNvPr id="23567" name="Text Box 15"/>
          <p:cNvSpPr txBox="1">
            <a:spLocks noChangeArrowheads="1"/>
          </p:cNvSpPr>
          <p:nvPr/>
        </p:nvSpPr>
        <p:spPr bwMode="auto">
          <a:xfrm>
            <a:off x="6584950" y="3505200"/>
            <a:ext cx="2559050" cy="822325"/>
          </a:xfrm>
          <a:prstGeom prst="rect">
            <a:avLst/>
          </a:prstGeom>
          <a:noFill/>
          <a:ln w="9525">
            <a:noFill/>
            <a:miter lim="800000"/>
            <a:headEnd/>
            <a:tailEnd/>
          </a:ln>
        </p:spPr>
        <p:txBody>
          <a:bodyPr wrap="none">
            <a:spAutoFit/>
          </a:bodyPr>
          <a:lstStyle/>
          <a:p>
            <a:pPr eaLnBrk="1" hangingPunct="1"/>
            <a:r>
              <a:rPr lang="en-US"/>
              <a:t>“Mobile Telephone</a:t>
            </a:r>
          </a:p>
          <a:p>
            <a:pPr eaLnBrk="1" hangingPunct="1"/>
            <a:r>
              <a:rPr lang="en-US"/>
              <a:t>Switching Office”</a:t>
            </a:r>
          </a:p>
        </p:txBody>
      </p:sp>
      <p:sp>
        <p:nvSpPr>
          <p:cNvPr id="23568" name="Line 16"/>
          <p:cNvSpPr>
            <a:spLocks noChangeShapeType="1"/>
          </p:cNvSpPr>
          <p:nvPr/>
        </p:nvSpPr>
        <p:spPr bwMode="auto">
          <a:xfrm flipH="1" flipV="1">
            <a:off x="4953000" y="5181600"/>
            <a:ext cx="762000" cy="457200"/>
          </a:xfrm>
          <a:prstGeom prst="line">
            <a:avLst/>
          </a:prstGeom>
          <a:noFill/>
          <a:ln w="9525">
            <a:solidFill>
              <a:schemeClr val="tx1"/>
            </a:solidFill>
            <a:round/>
            <a:headEnd/>
            <a:tailEnd/>
          </a:ln>
        </p:spPr>
        <p:txBody>
          <a:bodyPr/>
          <a:lstStyle/>
          <a:p>
            <a:endParaRPr lang="en-US"/>
          </a:p>
        </p:txBody>
      </p:sp>
      <p:sp>
        <p:nvSpPr>
          <p:cNvPr id="23569" name="Line 17"/>
          <p:cNvSpPr>
            <a:spLocks noChangeShapeType="1"/>
          </p:cNvSpPr>
          <p:nvPr/>
        </p:nvSpPr>
        <p:spPr bwMode="auto">
          <a:xfrm flipH="1">
            <a:off x="4953000" y="5638800"/>
            <a:ext cx="762000" cy="533400"/>
          </a:xfrm>
          <a:prstGeom prst="line">
            <a:avLst/>
          </a:prstGeom>
          <a:noFill/>
          <a:ln w="9525">
            <a:solidFill>
              <a:schemeClr val="tx1"/>
            </a:solidFill>
            <a:round/>
            <a:headEnd/>
            <a:tailEnd/>
          </a:ln>
        </p:spPr>
        <p:txBody>
          <a:bodyPr/>
          <a:lstStyle/>
          <a:p>
            <a:endParaRPr lang="en-US"/>
          </a:p>
        </p:txBody>
      </p:sp>
      <p:sp>
        <p:nvSpPr>
          <p:cNvPr id="23570" name="Line 18"/>
          <p:cNvSpPr>
            <a:spLocks noChangeShapeType="1"/>
          </p:cNvSpPr>
          <p:nvPr/>
        </p:nvSpPr>
        <p:spPr bwMode="auto">
          <a:xfrm flipH="1">
            <a:off x="2590800" y="6096000"/>
            <a:ext cx="1447800" cy="0"/>
          </a:xfrm>
          <a:prstGeom prst="line">
            <a:avLst/>
          </a:prstGeom>
          <a:noFill/>
          <a:ln w="9525">
            <a:solidFill>
              <a:schemeClr val="tx1"/>
            </a:solidFill>
            <a:round/>
            <a:headEnd/>
            <a:tailEnd type="triangle" w="med" len="med"/>
          </a:ln>
        </p:spPr>
        <p:txBody>
          <a:bodyPr/>
          <a:lstStyle/>
          <a:p>
            <a:endParaRPr lang="en-US"/>
          </a:p>
        </p:txBody>
      </p:sp>
      <p:sp>
        <p:nvSpPr>
          <p:cNvPr id="23571" name="Line 19"/>
          <p:cNvSpPr>
            <a:spLocks noChangeShapeType="1"/>
          </p:cNvSpPr>
          <p:nvPr/>
        </p:nvSpPr>
        <p:spPr bwMode="auto">
          <a:xfrm flipH="1">
            <a:off x="2590800" y="6400800"/>
            <a:ext cx="1447800" cy="0"/>
          </a:xfrm>
          <a:prstGeom prst="line">
            <a:avLst/>
          </a:prstGeom>
          <a:noFill/>
          <a:ln w="9525">
            <a:solidFill>
              <a:schemeClr val="tx1"/>
            </a:solidFill>
            <a:round/>
            <a:headEnd/>
            <a:tailEnd type="triangle" w="med" len="med"/>
          </a:ln>
        </p:spPr>
        <p:txBody>
          <a:bodyPr/>
          <a:lstStyle/>
          <a:p>
            <a:endParaRPr lang="en-US"/>
          </a:p>
        </p:txBody>
      </p:sp>
      <p:sp>
        <p:nvSpPr>
          <p:cNvPr id="23572" name="Text Box 20"/>
          <p:cNvSpPr txBox="1">
            <a:spLocks noChangeArrowheads="1"/>
          </p:cNvSpPr>
          <p:nvPr/>
        </p:nvSpPr>
        <p:spPr bwMode="auto">
          <a:xfrm>
            <a:off x="1600200" y="5638800"/>
            <a:ext cx="1000125" cy="1006475"/>
          </a:xfrm>
          <a:prstGeom prst="rect">
            <a:avLst/>
          </a:prstGeom>
          <a:noFill/>
          <a:ln w="9525">
            <a:noFill/>
            <a:miter lim="800000"/>
            <a:headEnd/>
            <a:tailEnd/>
          </a:ln>
        </p:spPr>
        <p:txBody>
          <a:bodyPr wrap="none">
            <a:spAutoFit/>
          </a:bodyPr>
          <a:lstStyle/>
          <a:p>
            <a:pPr eaLnBrk="1" hangingPunct="1"/>
            <a:r>
              <a:rPr lang="en-US" sz="2000"/>
              <a:t>Other</a:t>
            </a:r>
          </a:p>
          <a:p>
            <a:pPr eaLnBrk="1" hangingPunct="1"/>
            <a:r>
              <a:rPr lang="en-US" sz="2000"/>
              <a:t>Base</a:t>
            </a:r>
          </a:p>
          <a:p>
            <a:pPr eaLnBrk="1" hangingPunct="1"/>
            <a:r>
              <a:rPr lang="en-US" sz="2000"/>
              <a:t>Stations</a:t>
            </a:r>
          </a:p>
        </p:txBody>
      </p:sp>
      <p:cxnSp>
        <p:nvCxnSpPr>
          <p:cNvPr id="23573" name="AutoShape 21"/>
          <p:cNvCxnSpPr>
            <a:cxnSpLocks noChangeShapeType="1"/>
            <a:stCxn id="23564" idx="1"/>
          </p:cNvCxnSpPr>
          <p:nvPr/>
        </p:nvCxnSpPr>
        <p:spPr bwMode="auto">
          <a:xfrm rot="10800000">
            <a:off x="3294063" y="3886200"/>
            <a:ext cx="744537" cy="1371600"/>
          </a:xfrm>
          <a:prstGeom prst="bentConnector2">
            <a:avLst/>
          </a:prstGeom>
          <a:noFill/>
          <a:ln w="9525">
            <a:solidFill>
              <a:schemeClr val="tx1"/>
            </a:solidFill>
            <a:miter lim="800000"/>
            <a:headEnd/>
            <a:tailEnd/>
          </a:ln>
        </p:spPr>
      </p:cxnSp>
      <p:cxnSp>
        <p:nvCxnSpPr>
          <p:cNvPr id="23574" name="AutoShape 22"/>
          <p:cNvCxnSpPr>
            <a:cxnSpLocks noChangeShapeType="1"/>
            <a:stCxn id="23564" idx="1"/>
          </p:cNvCxnSpPr>
          <p:nvPr/>
        </p:nvCxnSpPr>
        <p:spPr bwMode="auto">
          <a:xfrm rot="10800000">
            <a:off x="1770063" y="4724400"/>
            <a:ext cx="2268537" cy="533400"/>
          </a:xfrm>
          <a:prstGeom prst="bentConnector2">
            <a:avLst/>
          </a:prstGeom>
          <a:noFill/>
          <a:ln w="9525">
            <a:solidFill>
              <a:schemeClr val="tx1"/>
            </a:solidFill>
            <a:miter lim="800000"/>
            <a:headEnd/>
            <a:tailEnd/>
          </a:ln>
        </p:spPr>
      </p:cxnSp>
      <p:cxnSp>
        <p:nvCxnSpPr>
          <p:cNvPr id="23575" name="AutoShape 23"/>
          <p:cNvCxnSpPr>
            <a:cxnSpLocks noChangeShapeType="1"/>
            <a:stCxn id="23564" idx="1"/>
          </p:cNvCxnSpPr>
          <p:nvPr/>
        </p:nvCxnSpPr>
        <p:spPr bwMode="auto">
          <a:xfrm rot="10800000">
            <a:off x="1846263" y="3124200"/>
            <a:ext cx="2192337" cy="2133600"/>
          </a:xfrm>
          <a:prstGeom prst="bentConnector2">
            <a:avLst/>
          </a:prstGeom>
          <a:noFill/>
          <a:ln w="9525">
            <a:solidFill>
              <a:schemeClr val="tx1"/>
            </a:solidFill>
            <a:miter lim="800000"/>
            <a:headEnd/>
            <a:tailEnd/>
          </a:ln>
        </p:spPr>
      </p:cxnSp>
      <p:sp>
        <p:nvSpPr>
          <p:cNvPr id="23576" name="Line 24"/>
          <p:cNvSpPr>
            <a:spLocks noChangeShapeType="1"/>
          </p:cNvSpPr>
          <p:nvPr/>
        </p:nvSpPr>
        <p:spPr bwMode="auto">
          <a:xfrm flipH="1">
            <a:off x="2667000" y="1600200"/>
            <a:ext cx="685800" cy="533400"/>
          </a:xfrm>
          <a:prstGeom prst="line">
            <a:avLst/>
          </a:prstGeom>
          <a:noFill/>
          <a:ln w="9525">
            <a:solidFill>
              <a:schemeClr val="tx1"/>
            </a:solidFill>
            <a:round/>
            <a:headEnd/>
            <a:tailEnd type="triangle" w="med" len="med"/>
          </a:ln>
        </p:spPr>
        <p:txBody>
          <a:bodyPr/>
          <a:lstStyle/>
          <a:p>
            <a:endParaRPr lang="en-US"/>
          </a:p>
        </p:txBody>
      </p:sp>
      <p:sp>
        <p:nvSpPr>
          <p:cNvPr id="23577" name="Line 25"/>
          <p:cNvSpPr>
            <a:spLocks noChangeShapeType="1"/>
          </p:cNvSpPr>
          <p:nvPr/>
        </p:nvSpPr>
        <p:spPr bwMode="auto">
          <a:xfrm flipH="1">
            <a:off x="3429000" y="1676400"/>
            <a:ext cx="76200" cy="914400"/>
          </a:xfrm>
          <a:prstGeom prst="line">
            <a:avLst/>
          </a:prstGeom>
          <a:noFill/>
          <a:ln w="9525">
            <a:solidFill>
              <a:schemeClr val="tx1"/>
            </a:solidFill>
            <a:round/>
            <a:headEnd/>
            <a:tailEnd type="triangle" w="med" len="med"/>
          </a:ln>
        </p:spPr>
        <p:txBody>
          <a:bodyPr/>
          <a:lstStyle/>
          <a:p>
            <a:endParaRPr lang="en-US"/>
          </a:p>
        </p:txBody>
      </p:sp>
      <p:sp>
        <p:nvSpPr>
          <p:cNvPr id="23578" name="Text Box 26"/>
          <p:cNvSpPr txBox="1">
            <a:spLocks noChangeArrowheads="1"/>
          </p:cNvSpPr>
          <p:nvPr/>
        </p:nvSpPr>
        <p:spPr bwMode="auto">
          <a:xfrm>
            <a:off x="3336925" y="1184275"/>
            <a:ext cx="1079500" cy="457200"/>
          </a:xfrm>
          <a:prstGeom prst="rect">
            <a:avLst/>
          </a:prstGeom>
          <a:noFill/>
          <a:ln w="9525">
            <a:noFill/>
            <a:miter lim="800000"/>
            <a:headEnd/>
            <a:tailEnd/>
          </a:ln>
        </p:spPr>
        <p:txBody>
          <a:bodyPr wrap="none">
            <a:spAutoFit/>
          </a:bodyPr>
          <a:lstStyle/>
          <a:p>
            <a:pPr eaLnBrk="1" hangingPunct="1"/>
            <a:r>
              <a:rPr lang="en-US"/>
              <a:t>“Cells”</a:t>
            </a:r>
          </a:p>
        </p:txBody>
      </p:sp>
      <p:sp>
        <p:nvSpPr>
          <p:cNvPr id="23579" name="Line 27"/>
          <p:cNvSpPr>
            <a:spLocks noChangeShapeType="1"/>
          </p:cNvSpPr>
          <p:nvPr/>
        </p:nvSpPr>
        <p:spPr bwMode="auto">
          <a:xfrm flipH="1">
            <a:off x="3581400" y="3124200"/>
            <a:ext cx="1143000" cy="533400"/>
          </a:xfrm>
          <a:prstGeom prst="line">
            <a:avLst/>
          </a:prstGeom>
          <a:noFill/>
          <a:ln w="9525">
            <a:solidFill>
              <a:schemeClr val="tx1"/>
            </a:solidFill>
            <a:round/>
            <a:headEnd/>
            <a:tailEnd type="triangle" w="med" len="med"/>
          </a:ln>
        </p:spPr>
        <p:txBody>
          <a:bodyPr/>
          <a:lstStyle/>
          <a:p>
            <a:endParaRPr lang="en-US"/>
          </a:p>
        </p:txBody>
      </p:sp>
      <p:sp>
        <p:nvSpPr>
          <p:cNvPr id="23580" name="Text Box 28"/>
          <p:cNvSpPr txBox="1">
            <a:spLocks noChangeArrowheads="1"/>
          </p:cNvSpPr>
          <p:nvPr/>
        </p:nvSpPr>
        <p:spPr bwMode="auto">
          <a:xfrm>
            <a:off x="4708525" y="2708275"/>
            <a:ext cx="1833563" cy="457200"/>
          </a:xfrm>
          <a:prstGeom prst="rect">
            <a:avLst/>
          </a:prstGeom>
          <a:noFill/>
          <a:ln w="9525">
            <a:noFill/>
            <a:miter lim="800000"/>
            <a:headEnd/>
            <a:tailEnd/>
          </a:ln>
        </p:spPr>
        <p:txBody>
          <a:bodyPr wrap="none">
            <a:spAutoFit/>
          </a:bodyPr>
          <a:lstStyle/>
          <a:p>
            <a:pPr eaLnBrk="1" hangingPunct="1"/>
            <a:r>
              <a:rPr lang="en-US"/>
              <a:t>Base Stations</a:t>
            </a:r>
          </a:p>
        </p:txBody>
      </p:sp>
      <p:sp>
        <p:nvSpPr>
          <p:cNvPr id="23581" name="Line 29"/>
          <p:cNvSpPr>
            <a:spLocks noChangeShapeType="1"/>
          </p:cNvSpPr>
          <p:nvPr/>
        </p:nvSpPr>
        <p:spPr bwMode="auto">
          <a:xfrm flipV="1">
            <a:off x="609600" y="4648200"/>
            <a:ext cx="381000" cy="838200"/>
          </a:xfrm>
          <a:prstGeom prst="line">
            <a:avLst/>
          </a:prstGeom>
          <a:noFill/>
          <a:ln w="9525">
            <a:solidFill>
              <a:schemeClr val="tx1"/>
            </a:solidFill>
            <a:round/>
            <a:headEnd/>
            <a:tailEnd type="triangle" w="med" len="med"/>
          </a:ln>
        </p:spPr>
        <p:txBody>
          <a:bodyPr/>
          <a:lstStyle/>
          <a:p>
            <a:endParaRPr lang="en-US"/>
          </a:p>
        </p:txBody>
      </p:sp>
      <p:sp>
        <p:nvSpPr>
          <p:cNvPr id="23582" name="Text Box 30"/>
          <p:cNvSpPr txBox="1">
            <a:spLocks noChangeArrowheads="1"/>
          </p:cNvSpPr>
          <p:nvPr/>
        </p:nvSpPr>
        <p:spPr bwMode="auto">
          <a:xfrm>
            <a:off x="228600" y="5486400"/>
            <a:ext cx="1063625" cy="822325"/>
          </a:xfrm>
          <a:prstGeom prst="rect">
            <a:avLst/>
          </a:prstGeom>
          <a:noFill/>
          <a:ln w="9525">
            <a:noFill/>
            <a:miter lim="800000"/>
            <a:headEnd/>
            <a:tailEnd/>
          </a:ln>
        </p:spPr>
        <p:txBody>
          <a:bodyPr wrap="none">
            <a:spAutoFit/>
          </a:bodyPr>
          <a:lstStyle/>
          <a:p>
            <a:pPr eaLnBrk="1" hangingPunct="1"/>
            <a:r>
              <a:rPr lang="en-US"/>
              <a:t>Mobile</a:t>
            </a:r>
          </a:p>
          <a:p>
            <a:pPr eaLnBrk="1" hangingPunct="1"/>
            <a:r>
              <a:rPr lang="en-US"/>
              <a:t>Units</a:t>
            </a:r>
          </a:p>
        </p:txBody>
      </p:sp>
      <p:sp>
        <p:nvSpPr>
          <p:cNvPr id="23583" name="Text Box 31"/>
          <p:cNvSpPr txBox="1">
            <a:spLocks noChangeArrowheads="1"/>
          </p:cNvSpPr>
          <p:nvPr/>
        </p:nvSpPr>
        <p:spPr bwMode="auto">
          <a:xfrm>
            <a:off x="1965325" y="120650"/>
            <a:ext cx="4121150" cy="641350"/>
          </a:xfrm>
          <a:prstGeom prst="rect">
            <a:avLst/>
          </a:prstGeom>
          <a:noFill/>
          <a:ln w="9525">
            <a:noFill/>
            <a:miter lim="800000"/>
            <a:headEnd/>
            <a:tailEnd/>
          </a:ln>
        </p:spPr>
        <p:txBody>
          <a:bodyPr wrap="none">
            <a:spAutoFit/>
          </a:bodyPr>
          <a:lstStyle/>
          <a:p>
            <a:pPr eaLnBrk="1" hangingPunct="1"/>
            <a:r>
              <a:rPr lang="en-US" sz="3600"/>
              <a:t>What about wireless?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457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458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458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pic>
        <p:nvPicPr>
          <p:cNvPr id="24582" name="Picture 6"/>
          <p:cNvPicPr>
            <a:picLocks noChangeArrowheads="1"/>
          </p:cNvPicPr>
          <p:nvPr/>
        </p:nvPicPr>
        <p:blipFill>
          <a:blip r:embed="rId3" cstate="print"/>
          <a:srcRect/>
          <a:stretch>
            <a:fillRect/>
          </a:stretch>
        </p:blipFill>
        <p:spPr bwMode="auto">
          <a:xfrm>
            <a:off x="277813" y="1219200"/>
            <a:ext cx="8475662" cy="4356100"/>
          </a:xfrm>
          <a:prstGeom prst="rect">
            <a:avLst/>
          </a:prstGeom>
          <a:noFill/>
          <a:ln w="12700">
            <a:noFill/>
            <a:miter lim="800000"/>
            <a:headEnd/>
            <a:tailEnd/>
          </a:ln>
        </p:spPr>
      </p:pic>
    </p:spTree>
  </p:cSld>
  <p:clrMapOvr>
    <a:masterClrMapping/>
  </p:clrMapOvr>
  <p:transition spd="slow">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12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5124"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5125"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4102" name="Rectangle 6"/>
          <p:cNvSpPr>
            <a:spLocks noGrp="1" noChangeArrowheads="1"/>
          </p:cNvSpPr>
          <p:nvPr>
            <p:ph type="title"/>
          </p:nvPr>
        </p:nvSpPr>
        <p:spPr/>
        <p:txBody>
          <a:bodyPr/>
          <a:lstStyle/>
          <a:p>
            <a:pPr>
              <a:defRPr/>
            </a:pPr>
            <a:r>
              <a:rPr lang="en-US" smtClean="0"/>
              <a:t>All telecommunications comes down to:</a:t>
            </a:r>
          </a:p>
        </p:txBody>
      </p:sp>
      <p:sp>
        <p:nvSpPr>
          <p:cNvPr id="5127" name="Rectangle 7"/>
          <p:cNvSpPr>
            <a:spLocks noChangeArrowheads="1"/>
          </p:cNvSpPr>
          <p:nvPr/>
        </p:nvSpPr>
        <p:spPr bwMode="auto">
          <a:xfrm>
            <a:off x="387350" y="2444750"/>
            <a:ext cx="1282700" cy="444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128" name="Rectangle 8"/>
          <p:cNvSpPr>
            <a:spLocks noChangeArrowheads="1"/>
          </p:cNvSpPr>
          <p:nvPr/>
        </p:nvSpPr>
        <p:spPr bwMode="auto">
          <a:xfrm>
            <a:off x="2368550" y="2216150"/>
            <a:ext cx="1587500" cy="11303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5129" name="Rectangle 9"/>
          <p:cNvSpPr>
            <a:spLocks noChangeArrowheads="1"/>
          </p:cNvSpPr>
          <p:nvPr/>
        </p:nvSpPr>
        <p:spPr bwMode="auto">
          <a:xfrm>
            <a:off x="2349500" y="2273300"/>
            <a:ext cx="1627188" cy="1184275"/>
          </a:xfrm>
          <a:prstGeom prst="rect">
            <a:avLst/>
          </a:prstGeom>
          <a:noFill/>
          <a:ln w="12700">
            <a:noFill/>
            <a:miter lim="800000"/>
            <a:headEnd/>
            <a:tailEnd/>
          </a:ln>
        </p:spPr>
        <p:txBody>
          <a:bodyPr wrap="none" lIns="90488" tIns="44450" rIns="90488" bIns="44450">
            <a:spAutoFit/>
          </a:bodyPr>
          <a:lstStyle/>
          <a:p>
            <a:r>
              <a:rPr lang="en-US"/>
              <a:t>Processors</a:t>
            </a:r>
          </a:p>
          <a:p>
            <a:r>
              <a:rPr lang="en-US"/>
              <a:t>and Control</a:t>
            </a:r>
          </a:p>
          <a:p>
            <a:r>
              <a:rPr lang="en-US"/>
              <a:t>Software</a:t>
            </a:r>
          </a:p>
        </p:txBody>
      </p:sp>
      <p:sp>
        <p:nvSpPr>
          <p:cNvPr id="5130" name="Rectangle 10"/>
          <p:cNvSpPr>
            <a:spLocks noChangeArrowheads="1"/>
          </p:cNvSpPr>
          <p:nvPr/>
        </p:nvSpPr>
        <p:spPr bwMode="auto">
          <a:xfrm>
            <a:off x="368300" y="2425700"/>
            <a:ext cx="1689100" cy="454025"/>
          </a:xfrm>
          <a:prstGeom prst="rect">
            <a:avLst/>
          </a:prstGeom>
          <a:noFill/>
          <a:ln w="12700">
            <a:noFill/>
            <a:miter lim="800000"/>
            <a:headEnd/>
            <a:tailEnd/>
          </a:ln>
        </p:spPr>
        <p:txBody>
          <a:bodyPr lIns="90488" tIns="44450" rIns="90488" bIns="44450">
            <a:spAutoFit/>
          </a:bodyPr>
          <a:lstStyle/>
          <a:p>
            <a:r>
              <a:rPr lang="en-US"/>
              <a:t>Terminal</a:t>
            </a:r>
          </a:p>
        </p:txBody>
      </p:sp>
      <p:sp>
        <p:nvSpPr>
          <p:cNvPr id="5131" name="Line 11"/>
          <p:cNvSpPr>
            <a:spLocks noChangeShapeType="1"/>
          </p:cNvSpPr>
          <p:nvPr/>
        </p:nvSpPr>
        <p:spPr bwMode="auto">
          <a:xfrm>
            <a:off x="1697038" y="2667000"/>
            <a:ext cx="646112" cy="0"/>
          </a:xfrm>
          <a:prstGeom prst="line">
            <a:avLst/>
          </a:prstGeom>
          <a:noFill/>
          <a:ln w="38100" cmpd="dbl">
            <a:solidFill>
              <a:schemeClr val="tx1"/>
            </a:solidFill>
            <a:round/>
            <a:headEnd/>
            <a:tailEnd/>
          </a:ln>
        </p:spPr>
        <p:txBody>
          <a:bodyPr wrap="none" anchor="ctr"/>
          <a:lstStyle/>
          <a:p>
            <a:endParaRPr lang="en-US"/>
          </a:p>
        </p:txBody>
      </p:sp>
      <p:sp>
        <p:nvSpPr>
          <p:cNvPr id="5132" name="Rectangle 12"/>
          <p:cNvSpPr>
            <a:spLocks noChangeArrowheads="1"/>
          </p:cNvSpPr>
          <p:nvPr/>
        </p:nvSpPr>
        <p:spPr bwMode="auto">
          <a:xfrm>
            <a:off x="7169150" y="4883150"/>
            <a:ext cx="1282700" cy="444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5133" name="Rectangle 13"/>
          <p:cNvSpPr>
            <a:spLocks noChangeArrowheads="1"/>
          </p:cNvSpPr>
          <p:nvPr/>
        </p:nvSpPr>
        <p:spPr bwMode="auto">
          <a:xfrm>
            <a:off x="4883150" y="4578350"/>
            <a:ext cx="1587500" cy="1130300"/>
          </a:xfrm>
          <a:prstGeom prst="rect">
            <a:avLst/>
          </a:prstGeom>
          <a:solidFill>
            <a:schemeClr val="accent2"/>
          </a:solidFill>
          <a:ln w="12700">
            <a:solidFill>
              <a:schemeClr val="tx1"/>
            </a:solidFill>
            <a:miter lim="800000"/>
            <a:headEnd/>
            <a:tailEnd/>
          </a:ln>
        </p:spPr>
        <p:txBody>
          <a:bodyPr wrap="none" anchor="ctr"/>
          <a:lstStyle/>
          <a:p>
            <a:endParaRPr lang="en-US"/>
          </a:p>
        </p:txBody>
      </p:sp>
      <p:sp>
        <p:nvSpPr>
          <p:cNvPr id="5134" name="Rectangle 14"/>
          <p:cNvSpPr>
            <a:spLocks noChangeArrowheads="1"/>
          </p:cNvSpPr>
          <p:nvPr/>
        </p:nvSpPr>
        <p:spPr bwMode="auto">
          <a:xfrm>
            <a:off x="4862513" y="4633913"/>
            <a:ext cx="1627187" cy="1184275"/>
          </a:xfrm>
          <a:prstGeom prst="rect">
            <a:avLst/>
          </a:prstGeom>
          <a:noFill/>
          <a:ln w="12700">
            <a:noFill/>
            <a:miter lim="800000"/>
            <a:headEnd/>
            <a:tailEnd/>
          </a:ln>
        </p:spPr>
        <p:txBody>
          <a:bodyPr wrap="none" lIns="90488" tIns="44450" rIns="90488" bIns="44450">
            <a:spAutoFit/>
          </a:bodyPr>
          <a:lstStyle/>
          <a:p>
            <a:r>
              <a:rPr lang="en-US"/>
              <a:t>Processors</a:t>
            </a:r>
          </a:p>
          <a:p>
            <a:r>
              <a:rPr lang="en-US"/>
              <a:t>and Control</a:t>
            </a:r>
          </a:p>
          <a:p>
            <a:r>
              <a:rPr lang="en-US"/>
              <a:t>Software</a:t>
            </a:r>
          </a:p>
        </p:txBody>
      </p:sp>
      <p:sp>
        <p:nvSpPr>
          <p:cNvPr id="5135" name="Rectangle 15"/>
          <p:cNvSpPr>
            <a:spLocks noChangeArrowheads="1"/>
          </p:cNvSpPr>
          <p:nvPr/>
        </p:nvSpPr>
        <p:spPr bwMode="auto">
          <a:xfrm>
            <a:off x="7224713" y="4938713"/>
            <a:ext cx="1689100" cy="454025"/>
          </a:xfrm>
          <a:prstGeom prst="rect">
            <a:avLst/>
          </a:prstGeom>
          <a:noFill/>
          <a:ln w="12700">
            <a:noFill/>
            <a:miter lim="800000"/>
            <a:headEnd/>
            <a:tailEnd/>
          </a:ln>
        </p:spPr>
        <p:txBody>
          <a:bodyPr lIns="90488" tIns="44450" rIns="90488" bIns="44450">
            <a:spAutoFit/>
          </a:bodyPr>
          <a:lstStyle/>
          <a:p>
            <a:r>
              <a:rPr lang="en-US"/>
              <a:t>Terminal</a:t>
            </a:r>
          </a:p>
        </p:txBody>
      </p:sp>
      <p:sp>
        <p:nvSpPr>
          <p:cNvPr id="5136" name="Line 16"/>
          <p:cNvSpPr>
            <a:spLocks noChangeShapeType="1"/>
          </p:cNvSpPr>
          <p:nvPr/>
        </p:nvSpPr>
        <p:spPr bwMode="auto">
          <a:xfrm>
            <a:off x="6497638" y="5105400"/>
            <a:ext cx="646112" cy="0"/>
          </a:xfrm>
          <a:prstGeom prst="line">
            <a:avLst/>
          </a:prstGeom>
          <a:noFill/>
          <a:ln w="38100" cmpd="dbl">
            <a:solidFill>
              <a:schemeClr val="tx1"/>
            </a:solidFill>
            <a:round/>
            <a:headEnd/>
            <a:tailEnd/>
          </a:ln>
        </p:spPr>
        <p:txBody>
          <a:bodyPr wrap="none" anchor="ctr"/>
          <a:lstStyle/>
          <a:p>
            <a:endParaRPr lang="en-US"/>
          </a:p>
        </p:txBody>
      </p:sp>
      <p:sp>
        <p:nvSpPr>
          <p:cNvPr id="5137" name="Line 17"/>
          <p:cNvSpPr>
            <a:spLocks noChangeShapeType="1"/>
          </p:cNvSpPr>
          <p:nvPr/>
        </p:nvSpPr>
        <p:spPr bwMode="auto">
          <a:xfrm>
            <a:off x="3983038" y="2840038"/>
            <a:ext cx="874712" cy="2322512"/>
          </a:xfrm>
          <a:prstGeom prst="line">
            <a:avLst/>
          </a:prstGeom>
          <a:noFill/>
          <a:ln w="38100" cmpd="dbl">
            <a:solidFill>
              <a:schemeClr val="tx1"/>
            </a:solidFill>
            <a:round/>
            <a:headEnd/>
            <a:tailEnd/>
          </a:ln>
        </p:spPr>
        <p:txBody>
          <a:bodyPr wrap="none" anchor="ctr"/>
          <a:lstStyle/>
          <a:p>
            <a:endParaRPr lang="en-US"/>
          </a:p>
        </p:txBody>
      </p:sp>
      <p:sp>
        <p:nvSpPr>
          <p:cNvPr id="5138" name="Rectangle 18"/>
          <p:cNvSpPr>
            <a:spLocks noChangeArrowheads="1"/>
          </p:cNvSpPr>
          <p:nvPr/>
        </p:nvSpPr>
        <p:spPr bwMode="auto">
          <a:xfrm>
            <a:off x="4405313" y="3414713"/>
            <a:ext cx="958850" cy="819150"/>
          </a:xfrm>
          <a:prstGeom prst="rect">
            <a:avLst/>
          </a:prstGeom>
          <a:noFill/>
          <a:ln w="12700">
            <a:noFill/>
            <a:miter lim="800000"/>
            <a:headEnd/>
            <a:tailEnd/>
          </a:ln>
        </p:spPr>
        <p:txBody>
          <a:bodyPr wrap="none" lIns="90488" tIns="44450" rIns="90488" bIns="44450">
            <a:spAutoFit/>
          </a:bodyPr>
          <a:lstStyle/>
          <a:p>
            <a:r>
              <a:rPr lang="en-US" dirty="0"/>
              <a:t>Media</a:t>
            </a:r>
          </a:p>
          <a:p>
            <a:pPr latinLnBrk="1"/>
            <a:endParaRPr lang="en-US" dirty="0"/>
          </a:p>
        </p:txBody>
      </p:sp>
    </p:spTree>
  </p:cSld>
  <p:clrMapOvr>
    <a:masterClrMapping/>
  </p:clrMapOvr>
  <p:transition spd="slow">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25604"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25605"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62822" name="Rectangle 6"/>
          <p:cNvSpPr>
            <a:spLocks noGrp="1" noChangeArrowheads="1"/>
          </p:cNvSpPr>
          <p:nvPr>
            <p:ph type="title"/>
          </p:nvPr>
        </p:nvSpPr>
        <p:spPr/>
        <p:txBody>
          <a:bodyPr/>
          <a:lstStyle/>
          <a:p>
            <a:pPr>
              <a:defRPr/>
            </a:pPr>
            <a:r>
              <a:rPr lang="en-US" smtClean="0"/>
              <a:t>Analog vs. Digital</a:t>
            </a:r>
          </a:p>
        </p:txBody>
      </p:sp>
      <p:sp>
        <p:nvSpPr>
          <p:cNvPr id="162823" name="Rectangle 7"/>
          <p:cNvSpPr>
            <a:spLocks noGrp="1" noChangeArrowheads="1"/>
          </p:cNvSpPr>
          <p:nvPr>
            <p:ph type="body" idx="1"/>
          </p:nvPr>
        </p:nvSpPr>
        <p:spPr>
          <a:xfrm>
            <a:off x="830263" y="2151063"/>
            <a:ext cx="7386637" cy="2254250"/>
          </a:xfrm>
        </p:spPr>
        <p:txBody>
          <a:bodyPr/>
          <a:lstStyle/>
          <a:p>
            <a:pPr>
              <a:defRPr/>
            </a:pPr>
            <a:r>
              <a:rPr lang="en-US" dirty="0" smtClean="0"/>
              <a:t>Expense of cellular phone use continues to come down as the transition is made.</a:t>
            </a:r>
          </a:p>
        </p:txBody>
      </p:sp>
      <p:sp>
        <p:nvSpPr>
          <p:cNvPr id="25608" name="Freeform 8"/>
          <p:cNvSpPr>
            <a:spLocks/>
          </p:cNvSpPr>
          <p:nvPr/>
        </p:nvSpPr>
        <p:spPr bwMode="auto">
          <a:xfrm>
            <a:off x="609600" y="4776788"/>
            <a:ext cx="4125913" cy="582612"/>
          </a:xfrm>
          <a:custGeom>
            <a:avLst/>
            <a:gdLst>
              <a:gd name="T0" fmla="*/ 0 w 2599"/>
              <a:gd name="T1" fmla="*/ 351 h 367"/>
              <a:gd name="T2" fmla="*/ 37 w 2599"/>
              <a:gd name="T3" fmla="*/ 307 h 367"/>
              <a:gd name="T4" fmla="*/ 67 w 2599"/>
              <a:gd name="T5" fmla="*/ 263 h 367"/>
              <a:gd name="T6" fmla="*/ 96 w 2599"/>
              <a:gd name="T7" fmla="*/ 219 h 367"/>
              <a:gd name="T8" fmla="*/ 125 w 2599"/>
              <a:gd name="T9" fmla="*/ 175 h 367"/>
              <a:gd name="T10" fmla="*/ 155 w 2599"/>
              <a:gd name="T11" fmla="*/ 131 h 367"/>
              <a:gd name="T12" fmla="*/ 213 w 2599"/>
              <a:gd name="T13" fmla="*/ 88 h 367"/>
              <a:gd name="T14" fmla="*/ 257 w 2599"/>
              <a:gd name="T15" fmla="*/ 88 h 367"/>
              <a:gd name="T16" fmla="*/ 301 w 2599"/>
              <a:gd name="T17" fmla="*/ 88 h 367"/>
              <a:gd name="T18" fmla="*/ 345 w 2599"/>
              <a:gd name="T19" fmla="*/ 88 h 367"/>
              <a:gd name="T20" fmla="*/ 389 w 2599"/>
              <a:gd name="T21" fmla="*/ 117 h 367"/>
              <a:gd name="T22" fmla="*/ 433 w 2599"/>
              <a:gd name="T23" fmla="*/ 146 h 367"/>
              <a:gd name="T24" fmla="*/ 462 w 2599"/>
              <a:gd name="T25" fmla="*/ 190 h 367"/>
              <a:gd name="T26" fmla="*/ 491 w 2599"/>
              <a:gd name="T27" fmla="*/ 234 h 367"/>
              <a:gd name="T28" fmla="*/ 535 w 2599"/>
              <a:gd name="T29" fmla="*/ 263 h 367"/>
              <a:gd name="T30" fmla="*/ 564 w 2599"/>
              <a:gd name="T31" fmla="*/ 307 h 367"/>
              <a:gd name="T32" fmla="*/ 608 w 2599"/>
              <a:gd name="T33" fmla="*/ 322 h 367"/>
              <a:gd name="T34" fmla="*/ 652 w 2599"/>
              <a:gd name="T35" fmla="*/ 351 h 367"/>
              <a:gd name="T36" fmla="*/ 711 w 2599"/>
              <a:gd name="T37" fmla="*/ 366 h 367"/>
              <a:gd name="T38" fmla="*/ 769 w 2599"/>
              <a:gd name="T39" fmla="*/ 351 h 367"/>
              <a:gd name="T40" fmla="*/ 813 w 2599"/>
              <a:gd name="T41" fmla="*/ 351 h 367"/>
              <a:gd name="T42" fmla="*/ 857 w 2599"/>
              <a:gd name="T43" fmla="*/ 336 h 367"/>
              <a:gd name="T44" fmla="*/ 901 w 2599"/>
              <a:gd name="T45" fmla="*/ 322 h 367"/>
              <a:gd name="T46" fmla="*/ 930 w 2599"/>
              <a:gd name="T47" fmla="*/ 278 h 367"/>
              <a:gd name="T48" fmla="*/ 974 w 2599"/>
              <a:gd name="T49" fmla="*/ 249 h 367"/>
              <a:gd name="T50" fmla="*/ 1018 w 2599"/>
              <a:gd name="T51" fmla="*/ 205 h 367"/>
              <a:gd name="T52" fmla="*/ 1062 w 2599"/>
              <a:gd name="T53" fmla="*/ 190 h 367"/>
              <a:gd name="T54" fmla="*/ 1106 w 2599"/>
              <a:gd name="T55" fmla="*/ 161 h 367"/>
              <a:gd name="T56" fmla="*/ 1150 w 2599"/>
              <a:gd name="T57" fmla="*/ 146 h 367"/>
              <a:gd name="T58" fmla="*/ 1194 w 2599"/>
              <a:gd name="T59" fmla="*/ 146 h 367"/>
              <a:gd name="T60" fmla="*/ 1252 w 2599"/>
              <a:gd name="T61" fmla="*/ 131 h 367"/>
              <a:gd name="T62" fmla="*/ 1296 w 2599"/>
              <a:gd name="T63" fmla="*/ 146 h 367"/>
              <a:gd name="T64" fmla="*/ 1340 w 2599"/>
              <a:gd name="T65" fmla="*/ 175 h 367"/>
              <a:gd name="T66" fmla="*/ 1384 w 2599"/>
              <a:gd name="T67" fmla="*/ 219 h 367"/>
              <a:gd name="T68" fmla="*/ 1428 w 2599"/>
              <a:gd name="T69" fmla="*/ 263 h 367"/>
              <a:gd name="T70" fmla="*/ 1486 w 2599"/>
              <a:gd name="T71" fmla="*/ 307 h 367"/>
              <a:gd name="T72" fmla="*/ 1530 w 2599"/>
              <a:gd name="T73" fmla="*/ 336 h 367"/>
              <a:gd name="T74" fmla="*/ 1574 w 2599"/>
              <a:gd name="T75" fmla="*/ 366 h 367"/>
              <a:gd name="T76" fmla="*/ 1618 w 2599"/>
              <a:gd name="T77" fmla="*/ 366 h 367"/>
              <a:gd name="T78" fmla="*/ 1676 w 2599"/>
              <a:gd name="T79" fmla="*/ 366 h 367"/>
              <a:gd name="T80" fmla="*/ 1720 w 2599"/>
              <a:gd name="T81" fmla="*/ 351 h 367"/>
              <a:gd name="T82" fmla="*/ 1764 w 2599"/>
              <a:gd name="T83" fmla="*/ 336 h 367"/>
              <a:gd name="T84" fmla="*/ 1808 w 2599"/>
              <a:gd name="T85" fmla="*/ 322 h 367"/>
              <a:gd name="T86" fmla="*/ 1852 w 2599"/>
              <a:gd name="T87" fmla="*/ 307 h 367"/>
              <a:gd name="T88" fmla="*/ 1896 w 2599"/>
              <a:gd name="T89" fmla="*/ 263 h 367"/>
              <a:gd name="T90" fmla="*/ 1940 w 2599"/>
              <a:gd name="T91" fmla="*/ 234 h 367"/>
              <a:gd name="T92" fmla="*/ 1969 w 2599"/>
              <a:gd name="T93" fmla="*/ 190 h 367"/>
              <a:gd name="T94" fmla="*/ 1998 w 2599"/>
              <a:gd name="T95" fmla="*/ 146 h 367"/>
              <a:gd name="T96" fmla="*/ 2042 w 2599"/>
              <a:gd name="T97" fmla="*/ 102 h 367"/>
              <a:gd name="T98" fmla="*/ 2086 w 2599"/>
              <a:gd name="T99" fmla="*/ 73 h 367"/>
              <a:gd name="T100" fmla="*/ 2145 w 2599"/>
              <a:gd name="T101" fmla="*/ 29 h 367"/>
              <a:gd name="T102" fmla="*/ 2203 w 2599"/>
              <a:gd name="T103" fmla="*/ 14 h 367"/>
              <a:gd name="T104" fmla="*/ 2247 w 2599"/>
              <a:gd name="T105" fmla="*/ 0 h 367"/>
              <a:gd name="T106" fmla="*/ 2291 w 2599"/>
              <a:gd name="T107" fmla="*/ 0 h 367"/>
              <a:gd name="T108" fmla="*/ 2335 w 2599"/>
              <a:gd name="T109" fmla="*/ 29 h 367"/>
              <a:gd name="T110" fmla="*/ 2364 w 2599"/>
              <a:gd name="T111" fmla="*/ 73 h 367"/>
              <a:gd name="T112" fmla="*/ 2408 w 2599"/>
              <a:gd name="T113" fmla="*/ 131 h 367"/>
              <a:gd name="T114" fmla="*/ 2452 w 2599"/>
              <a:gd name="T115" fmla="*/ 175 h 367"/>
              <a:gd name="T116" fmla="*/ 2496 w 2599"/>
              <a:gd name="T117" fmla="*/ 219 h 367"/>
              <a:gd name="T118" fmla="*/ 2525 w 2599"/>
              <a:gd name="T119" fmla="*/ 263 h 367"/>
              <a:gd name="T120" fmla="*/ 2555 w 2599"/>
              <a:gd name="T121" fmla="*/ 307 h 367"/>
              <a:gd name="T122" fmla="*/ 2598 w 2599"/>
              <a:gd name="T123" fmla="*/ 351 h 3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99"/>
              <a:gd name="T187" fmla="*/ 0 h 367"/>
              <a:gd name="T188" fmla="*/ 2599 w 2599"/>
              <a:gd name="T189" fmla="*/ 367 h 3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99" h="367">
                <a:moveTo>
                  <a:pt x="0" y="351"/>
                </a:moveTo>
                <a:lnTo>
                  <a:pt x="37" y="307"/>
                </a:lnTo>
                <a:lnTo>
                  <a:pt x="67" y="263"/>
                </a:lnTo>
                <a:lnTo>
                  <a:pt x="96" y="219"/>
                </a:lnTo>
                <a:lnTo>
                  <a:pt x="125" y="175"/>
                </a:lnTo>
                <a:lnTo>
                  <a:pt x="155" y="131"/>
                </a:lnTo>
                <a:lnTo>
                  <a:pt x="213" y="88"/>
                </a:lnTo>
                <a:lnTo>
                  <a:pt x="257" y="88"/>
                </a:lnTo>
                <a:lnTo>
                  <a:pt x="301" y="88"/>
                </a:lnTo>
                <a:lnTo>
                  <a:pt x="345" y="88"/>
                </a:lnTo>
                <a:lnTo>
                  <a:pt x="389" y="117"/>
                </a:lnTo>
                <a:lnTo>
                  <a:pt x="433" y="146"/>
                </a:lnTo>
                <a:lnTo>
                  <a:pt x="462" y="190"/>
                </a:lnTo>
                <a:lnTo>
                  <a:pt x="491" y="234"/>
                </a:lnTo>
                <a:lnTo>
                  <a:pt x="535" y="263"/>
                </a:lnTo>
                <a:lnTo>
                  <a:pt x="564" y="307"/>
                </a:lnTo>
                <a:lnTo>
                  <a:pt x="608" y="322"/>
                </a:lnTo>
                <a:lnTo>
                  <a:pt x="652" y="351"/>
                </a:lnTo>
                <a:lnTo>
                  <a:pt x="711" y="366"/>
                </a:lnTo>
                <a:lnTo>
                  <a:pt x="769" y="351"/>
                </a:lnTo>
                <a:lnTo>
                  <a:pt x="813" y="351"/>
                </a:lnTo>
                <a:lnTo>
                  <a:pt x="857" y="336"/>
                </a:lnTo>
                <a:lnTo>
                  <a:pt x="901" y="322"/>
                </a:lnTo>
                <a:lnTo>
                  <a:pt x="930" y="278"/>
                </a:lnTo>
                <a:lnTo>
                  <a:pt x="974" y="249"/>
                </a:lnTo>
                <a:lnTo>
                  <a:pt x="1018" y="205"/>
                </a:lnTo>
                <a:lnTo>
                  <a:pt x="1062" y="190"/>
                </a:lnTo>
                <a:lnTo>
                  <a:pt x="1106" y="161"/>
                </a:lnTo>
                <a:lnTo>
                  <a:pt x="1150" y="146"/>
                </a:lnTo>
                <a:lnTo>
                  <a:pt x="1194" y="146"/>
                </a:lnTo>
                <a:lnTo>
                  <a:pt x="1252" y="131"/>
                </a:lnTo>
                <a:lnTo>
                  <a:pt x="1296" y="146"/>
                </a:lnTo>
                <a:lnTo>
                  <a:pt x="1340" y="175"/>
                </a:lnTo>
                <a:lnTo>
                  <a:pt x="1384" y="219"/>
                </a:lnTo>
                <a:lnTo>
                  <a:pt x="1428" y="263"/>
                </a:lnTo>
                <a:lnTo>
                  <a:pt x="1486" y="307"/>
                </a:lnTo>
                <a:lnTo>
                  <a:pt x="1530" y="336"/>
                </a:lnTo>
                <a:lnTo>
                  <a:pt x="1574" y="366"/>
                </a:lnTo>
                <a:lnTo>
                  <a:pt x="1618" y="366"/>
                </a:lnTo>
                <a:lnTo>
                  <a:pt x="1676" y="366"/>
                </a:lnTo>
                <a:lnTo>
                  <a:pt x="1720" y="351"/>
                </a:lnTo>
                <a:lnTo>
                  <a:pt x="1764" y="336"/>
                </a:lnTo>
                <a:lnTo>
                  <a:pt x="1808" y="322"/>
                </a:lnTo>
                <a:lnTo>
                  <a:pt x="1852" y="307"/>
                </a:lnTo>
                <a:lnTo>
                  <a:pt x="1896" y="263"/>
                </a:lnTo>
                <a:lnTo>
                  <a:pt x="1940" y="234"/>
                </a:lnTo>
                <a:lnTo>
                  <a:pt x="1969" y="190"/>
                </a:lnTo>
                <a:lnTo>
                  <a:pt x="1998" y="146"/>
                </a:lnTo>
                <a:lnTo>
                  <a:pt x="2042" y="102"/>
                </a:lnTo>
                <a:lnTo>
                  <a:pt x="2086" y="73"/>
                </a:lnTo>
                <a:lnTo>
                  <a:pt x="2145" y="29"/>
                </a:lnTo>
                <a:lnTo>
                  <a:pt x="2203" y="14"/>
                </a:lnTo>
                <a:lnTo>
                  <a:pt x="2247" y="0"/>
                </a:lnTo>
                <a:lnTo>
                  <a:pt x="2291" y="0"/>
                </a:lnTo>
                <a:lnTo>
                  <a:pt x="2335" y="29"/>
                </a:lnTo>
                <a:lnTo>
                  <a:pt x="2364" y="73"/>
                </a:lnTo>
                <a:lnTo>
                  <a:pt x="2408" y="131"/>
                </a:lnTo>
                <a:lnTo>
                  <a:pt x="2452" y="175"/>
                </a:lnTo>
                <a:lnTo>
                  <a:pt x="2496" y="219"/>
                </a:lnTo>
                <a:lnTo>
                  <a:pt x="2525" y="263"/>
                </a:lnTo>
                <a:lnTo>
                  <a:pt x="2555" y="307"/>
                </a:lnTo>
                <a:lnTo>
                  <a:pt x="2598" y="351"/>
                </a:lnTo>
              </a:path>
            </a:pathLst>
          </a:custGeom>
          <a:noFill/>
          <a:ln w="12700" cap="rnd">
            <a:solidFill>
              <a:schemeClr val="tx1"/>
            </a:solidFill>
            <a:round/>
            <a:headEnd/>
            <a:tailEnd/>
          </a:ln>
        </p:spPr>
        <p:txBody>
          <a:bodyPr/>
          <a:lstStyle/>
          <a:p>
            <a:endParaRPr lang="en-US"/>
          </a:p>
        </p:txBody>
      </p:sp>
      <p:sp>
        <p:nvSpPr>
          <p:cNvPr id="25609" name="Rectangle 9"/>
          <p:cNvSpPr>
            <a:spLocks noChangeArrowheads="1"/>
          </p:cNvSpPr>
          <p:nvPr/>
        </p:nvSpPr>
        <p:spPr bwMode="auto">
          <a:xfrm>
            <a:off x="1358900" y="5700713"/>
            <a:ext cx="1931988" cy="454025"/>
          </a:xfrm>
          <a:prstGeom prst="rect">
            <a:avLst/>
          </a:prstGeom>
          <a:noFill/>
          <a:ln w="12700">
            <a:noFill/>
            <a:miter lim="800000"/>
            <a:headEnd/>
            <a:tailEnd/>
          </a:ln>
        </p:spPr>
        <p:txBody>
          <a:bodyPr wrap="none" lIns="90488" tIns="44450" rIns="90488" bIns="44450">
            <a:spAutoFit/>
          </a:bodyPr>
          <a:lstStyle/>
          <a:p>
            <a:r>
              <a:rPr lang="en-US"/>
              <a:t>Analog Signal</a:t>
            </a:r>
          </a:p>
        </p:txBody>
      </p:sp>
      <p:sp>
        <p:nvSpPr>
          <p:cNvPr id="25610" name="Line 10"/>
          <p:cNvSpPr>
            <a:spLocks noChangeShapeType="1"/>
          </p:cNvSpPr>
          <p:nvPr/>
        </p:nvSpPr>
        <p:spPr bwMode="auto">
          <a:xfrm flipV="1">
            <a:off x="5486400" y="4872038"/>
            <a:ext cx="0" cy="468312"/>
          </a:xfrm>
          <a:prstGeom prst="line">
            <a:avLst/>
          </a:prstGeom>
          <a:noFill/>
          <a:ln w="12700">
            <a:solidFill>
              <a:schemeClr val="tx1"/>
            </a:solidFill>
            <a:round/>
            <a:headEnd/>
            <a:tailEnd/>
          </a:ln>
        </p:spPr>
        <p:txBody>
          <a:bodyPr wrap="none" anchor="ctr"/>
          <a:lstStyle/>
          <a:p>
            <a:endParaRPr lang="en-US"/>
          </a:p>
        </p:txBody>
      </p:sp>
      <p:sp>
        <p:nvSpPr>
          <p:cNvPr id="25611" name="Line 11"/>
          <p:cNvSpPr>
            <a:spLocks noChangeShapeType="1"/>
          </p:cNvSpPr>
          <p:nvPr/>
        </p:nvSpPr>
        <p:spPr bwMode="auto">
          <a:xfrm>
            <a:off x="5494338" y="4876800"/>
            <a:ext cx="442912" cy="0"/>
          </a:xfrm>
          <a:prstGeom prst="line">
            <a:avLst/>
          </a:prstGeom>
          <a:noFill/>
          <a:ln w="12700">
            <a:solidFill>
              <a:schemeClr val="tx1"/>
            </a:solidFill>
            <a:round/>
            <a:headEnd/>
            <a:tailEnd/>
          </a:ln>
        </p:spPr>
        <p:txBody>
          <a:bodyPr wrap="none" anchor="ctr"/>
          <a:lstStyle/>
          <a:p>
            <a:endParaRPr lang="en-US"/>
          </a:p>
        </p:txBody>
      </p:sp>
      <p:sp>
        <p:nvSpPr>
          <p:cNvPr id="25612" name="Line 12"/>
          <p:cNvSpPr>
            <a:spLocks noChangeShapeType="1"/>
          </p:cNvSpPr>
          <p:nvPr/>
        </p:nvSpPr>
        <p:spPr bwMode="auto">
          <a:xfrm>
            <a:off x="5943600" y="4884738"/>
            <a:ext cx="0" cy="442912"/>
          </a:xfrm>
          <a:prstGeom prst="line">
            <a:avLst/>
          </a:prstGeom>
          <a:noFill/>
          <a:ln w="12700">
            <a:solidFill>
              <a:schemeClr val="tx1"/>
            </a:solidFill>
            <a:round/>
            <a:headEnd/>
            <a:tailEnd/>
          </a:ln>
        </p:spPr>
        <p:txBody>
          <a:bodyPr wrap="none" anchor="ctr"/>
          <a:lstStyle/>
          <a:p>
            <a:endParaRPr lang="en-US"/>
          </a:p>
        </p:txBody>
      </p:sp>
      <p:sp>
        <p:nvSpPr>
          <p:cNvPr id="25613" name="Line 13"/>
          <p:cNvSpPr>
            <a:spLocks noChangeShapeType="1"/>
          </p:cNvSpPr>
          <p:nvPr/>
        </p:nvSpPr>
        <p:spPr bwMode="auto">
          <a:xfrm>
            <a:off x="5951538" y="5334000"/>
            <a:ext cx="366712" cy="0"/>
          </a:xfrm>
          <a:prstGeom prst="line">
            <a:avLst/>
          </a:prstGeom>
          <a:noFill/>
          <a:ln w="12700">
            <a:solidFill>
              <a:schemeClr val="tx1"/>
            </a:solidFill>
            <a:round/>
            <a:headEnd/>
            <a:tailEnd/>
          </a:ln>
        </p:spPr>
        <p:txBody>
          <a:bodyPr wrap="none" anchor="ctr"/>
          <a:lstStyle/>
          <a:p>
            <a:endParaRPr lang="en-US"/>
          </a:p>
        </p:txBody>
      </p:sp>
      <p:sp>
        <p:nvSpPr>
          <p:cNvPr id="25614" name="Line 14"/>
          <p:cNvSpPr>
            <a:spLocks noChangeShapeType="1"/>
          </p:cNvSpPr>
          <p:nvPr/>
        </p:nvSpPr>
        <p:spPr bwMode="auto">
          <a:xfrm>
            <a:off x="6408738" y="5334000"/>
            <a:ext cx="519112" cy="0"/>
          </a:xfrm>
          <a:prstGeom prst="line">
            <a:avLst/>
          </a:prstGeom>
          <a:noFill/>
          <a:ln w="12700">
            <a:solidFill>
              <a:schemeClr val="tx1"/>
            </a:solidFill>
            <a:round/>
            <a:headEnd/>
            <a:tailEnd/>
          </a:ln>
        </p:spPr>
        <p:txBody>
          <a:bodyPr wrap="none" anchor="ctr"/>
          <a:lstStyle/>
          <a:p>
            <a:endParaRPr lang="en-US"/>
          </a:p>
        </p:txBody>
      </p:sp>
      <p:sp>
        <p:nvSpPr>
          <p:cNvPr id="25615" name="Line 15"/>
          <p:cNvSpPr>
            <a:spLocks noChangeShapeType="1"/>
          </p:cNvSpPr>
          <p:nvPr/>
        </p:nvSpPr>
        <p:spPr bwMode="auto">
          <a:xfrm flipV="1">
            <a:off x="6934200" y="4872038"/>
            <a:ext cx="0" cy="468312"/>
          </a:xfrm>
          <a:prstGeom prst="line">
            <a:avLst/>
          </a:prstGeom>
          <a:noFill/>
          <a:ln w="12700">
            <a:solidFill>
              <a:schemeClr val="tx1"/>
            </a:solidFill>
            <a:round/>
            <a:headEnd/>
            <a:tailEnd/>
          </a:ln>
        </p:spPr>
        <p:txBody>
          <a:bodyPr wrap="none" anchor="ctr"/>
          <a:lstStyle/>
          <a:p>
            <a:endParaRPr lang="en-US"/>
          </a:p>
        </p:txBody>
      </p:sp>
      <p:sp>
        <p:nvSpPr>
          <p:cNvPr id="25616" name="Line 16"/>
          <p:cNvSpPr>
            <a:spLocks noChangeShapeType="1"/>
          </p:cNvSpPr>
          <p:nvPr/>
        </p:nvSpPr>
        <p:spPr bwMode="auto">
          <a:xfrm>
            <a:off x="6942138" y="4876800"/>
            <a:ext cx="442912" cy="0"/>
          </a:xfrm>
          <a:prstGeom prst="line">
            <a:avLst/>
          </a:prstGeom>
          <a:noFill/>
          <a:ln w="12700">
            <a:solidFill>
              <a:schemeClr val="tx1"/>
            </a:solidFill>
            <a:round/>
            <a:headEnd/>
            <a:tailEnd/>
          </a:ln>
        </p:spPr>
        <p:txBody>
          <a:bodyPr wrap="none" anchor="ctr"/>
          <a:lstStyle/>
          <a:p>
            <a:endParaRPr lang="en-US"/>
          </a:p>
        </p:txBody>
      </p:sp>
      <p:sp>
        <p:nvSpPr>
          <p:cNvPr id="25617" name="Line 17"/>
          <p:cNvSpPr>
            <a:spLocks noChangeShapeType="1"/>
          </p:cNvSpPr>
          <p:nvPr/>
        </p:nvSpPr>
        <p:spPr bwMode="auto">
          <a:xfrm>
            <a:off x="7391400" y="4884738"/>
            <a:ext cx="0" cy="442912"/>
          </a:xfrm>
          <a:prstGeom prst="line">
            <a:avLst/>
          </a:prstGeom>
          <a:noFill/>
          <a:ln w="12700">
            <a:solidFill>
              <a:schemeClr val="tx1"/>
            </a:solidFill>
            <a:round/>
            <a:headEnd/>
            <a:tailEnd/>
          </a:ln>
        </p:spPr>
        <p:txBody>
          <a:bodyPr wrap="none" anchor="ctr"/>
          <a:lstStyle/>
          <a:p>
            <a:endParaRPr lang="en-US"/>
          </a:p>
        </p:txBody>
      </p:sp>
      <p:sp>
        <p:nvSpPr>
          <p:cNvPr id="25618" name="Line 18"/>
          <p:cNvSpPr>
            <a:spLocks noChangeShapeType="1"/>
          </p:cNvSpPr>
          <p:nvPr/>
        </p:nvSpPr>
        <p:spPr bwMode="auto">
          <a:xfrm>
            <a:off x="7399338" y="5334000"/>
            <a:ext cx="519112" cy="0"/>
          </a:xfrm>
          <a:prstGeom prst="line">
            <a:avLst/>
          </a:prstGeom>
          <a:noFill/>
          <a:ln w="12700">
            <a:solidFill>
              <a:schemeClr val="tx1"/>
            </a:solidFill>
            <a:round/>
            <a:headEnd/>
            <a:tailEnd/>
          </a:ln>
        </p:spPr>
        <p:txBody>
          <a:bodyPr wrap="none" anchor="ctr"/>
          <a:lstStyle/>
          <a:p>
            <a:endParaRPr lang="en-US"/>
          </a:p>
        </p:txBody>
      </p:sp>
      <p:sp>
        <p:nvSpPr>
          <p:cNvPr id="25619" name="Line 19"/>
          <p:cNvSpPr>
            <a:spLocks noChangeShapeType="1"/>
          </p:cNvSpPr>
          <p:nvPr/>
        </p:nvSpPr>
        <p:spPr bwMode="auto">
          <a:xfrm flipV="1">
            <a:off x="7924800" y="4872038"/>
            <a:ext cx="0" cy="468312"/>
          </a:xfrm>
          <a:prstGeom prst="line">
            <a:avLst/>
          </a:prstGeom>
          <a:noFill/>
          <a:ln w="12700">
            <a:solidFill>
              <a:schemeClr val="tx1"/>
            </a:solidFill>
            <a:round/>
            <a:headEnd/>
            <a:tailEnd/>
          </a:ln>
        </p:spPr>
        <p:txBody>
          <a:bodyPr wrap="none" anchor="ctr"/>
          <a:lstStyle/>
          <a:p>
            <a:endParaRPr lang="en-US"/>
          </a:p>
        </p:txBody>
      </p:sp>
      <p:sp>
        <p:nvSpPr>
          <p:cNvPr id="25620" name="Line 20"/>
          <p:cNvSpPr>
            <a:spLocks noChangeShapeType="1"/>
          </p:cNvSpPr>
          <p:nvPr/>
        </p:nvSpPr>
        <p:spPr bwMode="auto">
          <a:xfrm>
            <a:off x="7932738" y="4876800"/>
            <a:ext cx="442912" cy="0"/>
          </a:xfrm>
          <a:prstGeom prst="line">
            <a:avLst/>
          </a:prstGeom>
          <a:noFill/>
          <a:ln w="12700">
            <a:solidFill>
              <a:schemeClr val="tx1"/>
            </a:solidFill>
            <a:round/>
            <a:headEnd/>
            <a:tailEnd/>
          </a:ln>
        </p:spPr>
        <p:txBody>
          <a:bodyPr wrap="none" anchor="ctr"/>
          <a:lstStyle/>
          <a:p>
            <a:endParaRPr lang="en-US"/>
          </a:p>
        </p:txBody>
      </p:sp>
      <p:sp>
        <p:nvSpPr>
          <p:cNvPr id="25621" name="Line 21"/>
          <p:cNvSpPr>
            <a:spLocks noChangeShapeType="1"/>
          </p:cNvSpPr>
          <p:nvPr/>
        </p:nvSpPr>
        <p:spPr bwMode="auto">
          <a:xfrm>
            <a:off x="8382000" y="4884738"/>
            <a:ext cx="0" cy="442912"/>
          </a:xfrm>
          <a:prstGeom prst="line">
            <a:avLst/>
          </a:prstGeom>
          <a:noFill/>
          <a:ln w="12700">
            <a:solidFill>
              <a:schemeClr val="tx1"/>
            </a:solidFill>
            <a:round/>
            <a:headEnd/>
            <a:tailEnd/>
          </a:ln>
        </p:spPr>
        <p:txBody>
          <a:bodyPr wrap="none" anchor="ctr"/>
          <a:lstStyle/>
          <a:p>
            <a:endParaRPr lang="en-US"/>
          </a:p>
        </p:txBody>
      </p:sp>
      <p:sp>
        <p:nvSpPr>
          <p:cNvPr id="25622" name="Rectangle 22"/>
          <p:cNvSpPr>
            <a:spLocks noChangeArrowheads="1"/>
          </p:cNvSpPr>
          <p:nvPr/>
        </p:nvSpPr>
        <p:spPr bwMode="auto">
          <a:xfrm>
            <a:off x="6081713" y="5700713"/>
            <a:ext cx="1879600" cy="454025"/>
          </a:xfrm>
          <a:prstGeom prst="rect">
            <a:avLst/>
          </a:prstGeom>
          <a:noFill/>
          <a:ln w="12700">
            <a:noFill/>
            <a:miter lim="800000"/>
            <a:headEnd/>
            <a:tailEnd/>
          </a:ln>
        </p:spPr>
        <p:txBody>
          <a:bodyPr wrap="none" lIns="90488" tIns="44450" rIns="90488" bIns="44450">
            <a:spAutoFit/>
          </a:bodyPr>
          <a:lstStyle/>
          <a:p>
            <a:r>
              <a:rPr lang="en-US"/>
              <a:t>Digital Signal</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62823">
                                            <p:txEl>
                                              <p:pRg st="0" end="0"/>
                                            </p:txEl>
                                          </p:spTgt>
                                        </p:tgtEl>
                                        <p:attrNameLst>
                                          <p:attrName>style.visibility</p:attrName>
                                        </p:attrNameLst>
                                      </p:cBhvr>
                                      <p:to>
                                        <p:strVal val="visible"/>
                                      </p:to>
                                    </p:set>
                                    <p:anim to="" calcmode="lin" valueType="num">
                                      <p:cBhvr>
                                        <p:cTn id="7" dur="1" fill="hold"/>
                                        <p:tgtEl>
                                          <p:spTgt spid="16282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1G, 2G, 3G, 4G, 5G?</a:t>
            </a:r>
            <a:br>
              <a:rPr lang="en-US" dirty="0" smtClean="0"/>
            </a:br>
            <a:r>
              <a:rPr lang="en-US" sz="1600" dirty="0" smtClean="0"/>
              <a:t>Here “G” is for “Generation”</a:t>
            </a:r>
            <a:br>
              <a:rPr lang="en-US" sz="1600" dirty="0" smtClean="0"/>
            </a:br>
            <a:endParaRPr lang="en-US" sz="1600" dirty="0" smtClean="0"/>
          </a:p>
        </p:txBody>
      </p:sp>
      <p:sp>
        <p:nvSpPr>
          <p:cNvPr id="3" name="Content Placeholder 2"/>
          <p:cNvSpPr>
            <a:spLocks noGrp="1"/>
          </p:cNvSpPr>
          <p:nvPr>
            <p:ph idx="1"/>
          </p:nvPr>
        </p:nvSpPr>
        <p:spPr/>
        <p:txBody>
          <a:bodyPr/>
          <a:lstStyle/>
          <a:p>
            <a:pPr>
              <a:defRPr/>
            </a:pPr>
            <a:r>
              <a:rPr lang="en-US" dirty="0" smtClean="0"/>
              <a:t>Analog is 1G, digital is 2G</a:t>
            </a:r>
          </a:p>
          <a:p>
            <a:pPr>
              <a:defRPr/>
            </a:pPr>
            <a:r>
              <a:rPr lang="en-US" dirty="0" smtClean="0"/>
              <a:t>3G:  Intended for the true multimedia cell phone -- typically called smartphones -- and features increased bandwidth and transfer rates to accommodate Web-based applications and phone-based audio and video files.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1G, 2G, 3G, 4G, 5G?</a:t>
            </a:r>
            <a:br>
              <a:rPr lang="en-US" dirty="0" smtClean="0"/>
            </a:br>
            <a:r>
              <a:rPr lang="en-US" sz="1600" dirty="0" smtClean="0"/>
              <a:t>Here “G” is for “Generation”</a:t>
            </a:r>
            <a:br>
              <a:rPr lang="en-US" sz="1600" dirty="0" smtClean="0"/>
            </a:br>
            <a:endParaRPr lang="en-US" sz="1600" dirty="0" smtClean="0"/>
          </a:p>
        </p:txBody>
      </p:sp>
      <p:sp>
        <p:nvSpPr>
          <p:cNvPr id="3" name="Content Placeholder 2"/>
          <p:cNvSpPr>
            <a:spLocks noGrp="1"/>
          </p:cNvSpPr>
          <p:nvPr>
            <p:ph idx="1"/>
          </p:nvPr>
        </p:nvSpPr>
        <p:spPr/>
        <p:txBody>
          <a:bodyPr/>
          <a:lstStyle/>
          <a:p>
            <a:pPr>
              <a:defRPr/>
            </a:pPr>
            <a:r>
              <a:rPr lang="en-US" dirty="0" smtClean="0"/>
              <a:t>3G networks have potential transfer speeds of up to 3 Mbps (about 15 seconds to download a 3-minute MP3 song). For comparison, the fastest 2G phones can achieve up to 144Kbps (about 8 minutes to download a 3-minute song). </a:t>
            </a:r>
          </a:p>
          <a:p>
            <a:pPr lvl="4">
              <a:buFontTx/>
              <a:buNone/>
              <a:defRPr/>
            </a:pPr>
            <a:r>
              <a:rPr lang="en-US" dirty="0" smtClean="0"/>
              <a:t>Source:  HowStuffWorks.com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1G, 2G, 3G, 4G, 5G?</a:t>
            </a:r>
            <a:br>
              <a:rPr lang="en-US" dirty="0" smtClean="0"/>
            </a:br>
            <a:r>
              <a:rPr lang="en-US" sz="1600" dirty="0" smtClean="0"/>
              <a:t>Here “G” is for “Generation”</a:t>
            </a:r>
            <a:br>
              <a:rPr lang="en-US" sz="1600" dirty="0" smtClean="0"/>
            </a:br>
            <a:endParaRPr lang="en-US" sz="1600" dirty="0" smtClean="0"/>
          </a:p>
        </p:txBody>
      </p:sp>
      <p:sp>
        <p:nvSpPr>
          <p:cNvPr id="3" name="Content Placeholder 2"/>
          <p:cNvSpPr>
            <a:spLocks noGrp="1"/>
          </p:cNvSpPr>
          <p:nvPr>
            <p:ph idx="1"/>
          </p:nvPr>
        </p:nvSpPr>
        <p:spPr>
          <a:xfrm>
            <a:off x="685800" y="1752600"/>
            <a:ext cx="7772400" cy="4114800"/>
          </a:xfrm>
        </p:spPr>
        <p:txBody>
          <a:bodyPr/>
          <a:lstStyle/>
          <a:p>
            <a:pPr>
              <a:defRPr/>
            </a:pPr>
            <a:r>
              <a:rPr lang="en-US" sz="2800" dirty="0" smtClean="0"/>
              <a:t>A 4G (LTE = “Long Term Evolution”) system may upgrade existing communication networks and is expected to provide a comprehensive and secure IP based solution where facilities such as voice, data and streamed multimedia will be provided to users on an "Anytime, Anywhere" basis and at much higher data rates compared to previous generations.</a:t>
            </a:r>
          </a:p>
          <a:p>
            <a:pPr>
              <a:defRPr/>
            </a:pPr>
            <a:r>
              <a:rPr lang="en-US" sz="2800" dirty="0" smtClean="0"/>
              <a:t>1 </a:t>
            </a:r>
            <a:r>
              <a:rPr lang="en-US" sz="2800" dirty="0" err="1" smtClean="0"/>
              <a:t>Gbit</a:t>
            </a:r>
            <a:r>
              <a:rPr lang="en-US" sz="2800" dirty="0" smtClean="0"/>
              <a:t>/s download goal!</a:t>
            </a:r>
          </a:p>
          <a:p>
            <a:pPr lvl="2">
              <a:buFontTx/>
              <a:buNone/>
              <a:defRPr/>
            </a:pPr>
            <a:r>
              <a:rPr lang="en-US" dirty="0" smtClean="0"/>
              <a:t>Source:  Wikipedia.org</a:t>
            </a:r>
          </a:p>
        </p:txBody>
      </p:sp>
      <p:sp>
        <p:nvSpPr>
          <p:cNvPr id="4" name="Rectangle 3"/>
          <p:cNvSpPr/>
          <p:nvPr/>
        </p:nvSpPr>
        <p:spPr>
          <a:xfrm>
            <a:off x="2286000" y="2828836"/>
            <a:ext cx="4572000" cy="1200329"/>
          </a:xfrm>
          <a:prstGeom prst="rect">
            <a:avLst/>
          </a:prstGeom>
        </p:spPr>
        <p:txBody>
          <a:bodyPr>
            <a:spAutoFit/>
          </a:bodyPr>
          <a:lstStyle/>
          <a:p>
            <a:r>
              <a:rPr lang="en-US" dirty="0">
                <a:solidFill>
                  <a:srgbClr val="222222"/>
                </a:solidFill>
                <a:latin typeface="Arial" panose="020B0604020202020204" pitchFamily="34" charset="0"/>
              </a:rPr>
              <a:t>completed by April 2019 to accommodate the early commercial deployment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1G, 2G, 3G, 4G, 5G?</a:t>
            </a:r>
            <a:br>
              <a:rPr lang="en-US" dirty="0" smtClean="0"/>
            </a:br>
            <a:r>
              <a:rPr lang="en-US" sz="1600" dirty="0" smtClean="0"/>
              <a:t>Here “G” is for “Generation”</a:t>
            </a:r>
            <a:br>
              <a:rPr lang="en-US" sz="1600" dirty="0" smtClean="0"/>
            </a:br>
            <a:endParaRPr lang="en-US" sz="1600" dirty="0" smtClean="0"/>
          </a:p>
        </p:txBody>
      </p:sp>
      <p:sp>
        <p:nvSpPr>
          <p:cNvPr id="3" name="Content Placeholder 2"/>
          <p:cNvSpPr>
            <a:spLocks noGrp="1"/>
          </p:cNvSpPr>
          <p:nvPr>
            <p:ph idx="1"/>
          </p:nvPr>
        </p:nvSpPr>
        <p:spPr>
          <a:xfrm>
            <a:off x="685800" y="1752600"/>
            <a:ext cx="7772400" cy="4114800"/>
          </a:xfrm>
        </p:spPr>
        <p:txBody>
          <a:bodyPr/>
          <a:lstStyle/>
          <a:p>
            <a:pPr>
              <a:defRPr/>
            </a:pPr>
            <a:r>
              <a:rPr lang="en-US" sz="2400" dirty="0" smtClean="0"/>
              <a:t>5G:  “</a:t>
            </a:r>
            <a:r>
              <a:rPr lang="en-US" sz="2400" dirty="0" smtClean="0">
                <a:effectLst/>
              </a:rPr>
              <a:t>5G </a:t>
            </a:r>
            <a:r>
              <a:rPr lang="en-US" sz="2400" dirty="0">
                <a:effectLst/>
              </a:rPr>
              <a:t>performance targets high data rate, reduced latency, energy saving, cost reduction, higher system capacity, and massive device </a:t>
            </a:r>
            <a:r>
              <a:rPr lang="en-US" sz="2400" dirty="0" smtClean="0">
                <a:effectLst/>
              </a:rPr>
              <a:t>connectivity”</a:t>
            </a:r>
          </a:p>
          <a:p>
            <a:pPr>
              <a:defRPr/>
            </a:pPr>
            <a:r>
              <a:rPr lang="en-US" sz="2400" dirty="0">
                <a:effectLst/>
              </a:rPr>
              <a:t>F</a:t>
            </a:r>
            <a:r>
              <a:rPr lang="en-US" sz="2400" dirty="0" smtClean="0">
                <a:effectLst/>
              </a:rPr>
              <a:t>irst </a:t>
            </a:r>
            <a:r>
              <a:rPr lang="en-US" sz="2400" dirty="0">
                <a:effectLst/>
              </a:rPr>
              <a:t>phase </a:t>
            </a:r>
            <a:r>
              <a:rPr lang="en-US" sz="2400" dirty="0" smtClean="0">
                <a:effectLst/>
              </a:rPr>
              <a:t>completed April </a:t>
            </a:r>
            <a:r>
              <a:rPr lang="en-US" sz="2400" dirty="0" smtClean="0">
                <a:effectLst/>
              </a:rPr>
              <a:t>2019.  Speeds </a:t>
            </a:r>
            <a:r>
              <a:rPr lang="en-US" sz="2400" dirty="0">
                <a:effectLst/>
              </a:rPr>
              <a:t>up to 20 </a:t>
            </a:r>
            <a:r>
              <a:rPr lang="en-US" sz="2400" dirty="0" err="1" smtClean="0">
                <a:effectLst/>
              </a:rPr>
              <a:t>Gbps</a:t>
            </a:r>
            <a:r>
              <a:rPr lang="en-US" sz="2400" dirty="0" smtClean="0">
                <a:effectLst/>
              </a:rPr>
              <a:t> (may compete with existing ISPs)</a:t>
            </a:r>
          </a:p>
          <a:p>
            <a:pPr>
              <a:defRPr/>
            </a:pPr>
            <a:r>
              <a:rPr lang="en-US" sz="2400" dirty="0">
                <a:effectLst/>
              </a:rPr>
              <a:t>Current 4G cellphones will not be able to use the new networks, which will require new 5G enabled wireless devices</a:t>
            </a:r>
            <a:r>
              <a:rPr lang="en-US" sz="2400" dirty="0" smtClean="0">
                <a:effectLst/>
              </a:rPr>
              <a:t>.</a:t>
            </a:r>
          </a:p>
          <a:p>
            <a:pPr>
              <a:defRPr/>
            </a:pPr>
            <a:r>
              <a:rPr lang="en-US" sz="2400" dirty="0" smtClean="0">
                <a:effectLst/>
              </a:rPr>
              <a:t>To </a:t>
            </a:r>
            <a:r>
              <a:rPr lang="en-US" sz="2400" dirty="0">
                <a:effectLst/>
              </a:rPr>
              <a:t>ensure wide service, 5G networks operate on up to three frequency </a:t>
            </a:r>
            <a:r>
              <a:rPr lang="en-US" sz="2400" dirty="0" smtClean="0">
                <a:effectLst/>
              </a:rPr>
              <a:t>bands:   </a:t>
            </a:r>
            <a:r>
              <a:rPr lang="en-US" sz="2400" dirty="0">
                <a:effectLst/>
              </a:rPr>
              <a:t>low, medium, and high.</a:t>
            </a:r>
            <a:endParaRPr lang="en-US" sz="2400" dirty="0" smtClean="0">
              <a:effectLst/>
            </a:endParaRPr>
          </a:p>
          <a:p>
            <a:pPr marL="0" indent="0">
              <a:buNone/>
              <a:defRPr/>
            </a:pPr>
            <a:r>
              <a:rPr lang="en-US" dirty="0" smtClean="0"/>
              <a:t>Source:  Wikipedia.org</a:t>
            </a:r>
          </a:p>
        </p:txBody>
      </p:sp>
    </p:spTree>
    <p:extLst>
      <p:ext uri="{BB962C8B-B14F-4D97-AF65-F5344CB8AC3E}">
        <p14:creationId xmlns:p14="http://schemas.microsoft.com/office/powerpoint/2010/main" val="2477010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36563" y="914400"/>
            <a:ext cx="8216900" cy="5170488"/>
            <a:chOff x="275" y="833"/>
            <a:chExt cx="5176" cy="3257"/>
          </a:xfrm>
        </p:grpSpPr>
        <p:sp>
          <p:nvSpPr>
            <p:cNvPr id="29700" name="Line 3"/>
            <p:cNvSpPr>
              <a:spLocks noChangeShapeType="1"/>
            </p:cNvSpPr>
            <p:nvPr/>
          </p:nvSpPr>
          <p:spPr bwMode="auto">
            <a:xfrm>
              <a:off x="301" y="857"/>
              <a:ext cx="5148" cy="0"/>
            </a:xfrm>
            <a:prstGeom prst="line">
              <a:avLst/>
            </a:prstGeom>
            <a:noFill/>
            <a:ln w="12700">
              <a:solidFill>
                <a:srgbClr val="000000"/>
              </a:solidFill>
              <a:round/>
              <a:headEnd/>
              <a:tailEnd/>
            </a:ln>
          </p:spPr>
          <p:txBody>
            <a:bodyPr wrap="none" anchor="ctr"/>
            <a:lstStyle/>
            <a:p>
              <a:endParaRPr lang="en-US"/>
            </a:p>
          </p:txBody>
        </p:sp>
        <p:sp>
          <p:nvSpPr>
            <p:cNvPr id="29701" name="Rectangle 4"/>
            <p:cNvSpPr>
              <a:spLocks noChangeArrowheads="1"/>
            </p:cNvSpPr>
            <p:nvPr/>
          </p:nvSpPr>
          <p:spPr bwMode="auto">
            <a:xfrm flipV="1">
              <a:off x="297" y="855"/>
              <a:ext cx="5150" cy="2"/>
            </a:xfrm>
            <a:prstGeom prst="rect">
              <a:avLst/>
            </a:prstGeom>
            <a:solidFill>
              <a:srgbClr val="000000"/>
            </a:solidFill>
            <a:ln w="12700">
              <a:noFill/>
              <a:miter lim="800000"/>
              <a:headEnd/>
              <a:tailEnd/>
            </a:ln>
          </p:spPr>
          <p:txBody>
            <a:bodyPr wrap="none" anchor="ctr"/>
            <a:lstStyle/>
            <a:p>
              <a:endParaRPr lang="en-US"/>
            </a:p>
          </p:txBody>
        </p:sp>
        <p:sp>
          <p:nvSpPr>
            <p:cNvPr id="29702" name="Rectangle 5"/>
            <p:cNvSpPr>
              <a:spLocks noChangeArrowheads="1"/>
            </p:cNvSpPr>
            <p:nvPr/>
          </p:nvSpPr>
          <p:spPr bwMode="auto">
            <a:xfrm>
              <a:off x="297" y="1079"/>
              <a:ext cx="5150" cy="29"/>
            </a:xfrm>
            <a:prstGeom prst="rect">
              <a:avLst/>
            </a:prstGeom>
            <a:solidFill>
              <a:srgbClr val="000000"/>
            </a:solidFill>
            <a:ln w="12700">
              <a:noFill/>
              <a:miter lim="800000"/>
              <a:headEnd/>
              <a:tailEnd/>
            </a:ln>
          </p:spPr>
          <p:txBody>
            <a:bodyPr wrap="none" anchor="ctr"/>
            <a:lstStyle/>
            <a:p>
              <a:endParaRPr lang="en-US"/>
            </a:p>
          </p:txBody>
        </p:sp>
        <p:sp>
          <p:nvSpPr>
            <p:cNvPr id="29703" name="Rectangle 6"/>
            <p:cNvSpPr>
              <a:spLocks noChangeArrowheads="1"/>
            </p:cNvSpPr>
            <p:nvPr/>
          </p:nvSpPr>
          <p:spPr bwMode="auto">
            <a:xfrm>
              <a:off x="297" y="3134"/>
              <a:ext cx="5150" cy="29"/>
            </a:xfrm>
            <a:prstGeom prst="rect">
              <a:avLst/>
            </a:prstGeom>
            <a:solidFill>
              <a:srgbClr val="000000"/>
            </a:solidFill>
            <a:ln w="12700">
              <a:noFill/>
              <a:miter lim="800000"/>
              <a:headEnd/>
              <a:tailEnd/>
            </a:ln>
          </p:spPr>
          <p:txBody>
            <a:bodyPr wrap="none" anchor="ctr"/>
            <a:lstStyle/>
            <a:p>
              <a:endParaRPr lang="en-US"/>
            </a:p>
          </p:txBody>
        </p:sp>
        <p:sp>
          <p:nvSpPr>
            <p:cNvPr id="29704" name="Line 7"/>
            <p:cNvSpPr>
              <a:spLocks noChangeShapeType="1"/>
            </p:cNvSpPr>
            <p:nvPr/>
          </p:nvSpPr>
          <p:spPr bwMode="auto">
            <a:xfrm>
              <a:off x="309" y="3379"/>
              <a:ext cx="5127" cy="0"/>
            </a:xfrm>
            <a:prstGeom prst="line">
              <a:avLst/>
            </a:prstGeom>
            <a:noFill/>
            <a:ln w="12700">
              <a:solidFill>
                <a:srgbClr val="000000"/>
              </a:solidFill>
              <a:round/>
              <a:headEnd/>
              <a:tailEnd/>
            </a:ln>
          </p:spPr>
          <p:txBody>
            <a:bodyPr wrap="none" anchor="ctr"/>
            <a:lstStyle/>
            <a:p>
              <a:endParaRPr lang="en-US"/>
            </a:p>
          </p:txBody>
        </p:sp>
        <p:sp>
          <p:nvSpPr>
            <p:cNvPr id="29705" name="Rectangle 8"/>
            <p:cNvSpPr>
              <a:spLocks noChangeArrowheads="1"/>
            </p:cNvSpPr>
            <p:nvPr/>
          </p:nvSpPr>
          <p:spPr bwMode="auto">
            <a:xfrm flipV="1">
              <a:off x="297" y="3377"/>
              <a:ext cx="5150" cy="2"/>
            </a:xfrm>
            <a:prstGeom prst="rect">
              <a:avLst/>
            </a:prstGeom>
            <a:solidFill>
              <a:srgbClr val="000000"/>
            </a:solidFill>
            <a:ln w="12700">
              <a:noFill/>
              <a:miter lim="800000"/>
              <a:headEnd/>
              <a:tailEnd/>
            </a:ln>
          </p:spPr>
          <p:txBody>
            <a:bodyPr wrap="none" anchor="ctr"/>
            <a:lstStyle/>
            <a:p>
              <a:endParaRPr lang="en-US"/>
            </a:p>
          </p:txBody>
        </p:sp>
        <p:sp>
          <p:nvSpPr>
            <p:cNvPr id="29706" name="Line 9"/>
            <p:cNvSpPr>
              <a:spLocks noChangeShapeType="1"/>
            </p:cNvSpPr>
            <p:nvPr/>
          </p:nvSpPr>
          <p:spPr bwMode="auto">
            <a:xfrm>
              <a:off x="309" y="3606"/>
              <a:ext cx="5127" cy="0"/>
            </a:xfrm>
            <a:prstGeom prst="line">
              <a:avLst/>
            </a:prstGeom>
            <a:noFill/>
            <a:ln w="12700">
              <a:solidFill>
                <a:srgbClr val="000000"/>
              </a:solidFill>
              <a:round/>
              <a:headEnd/>
              <a:tailEnd/>
            </a:ln>
          </p:spPr>
          <p:txBody>
            <a:bodyPr wrap="none" anchor="ctr"/>
            <a:lstStyle/>
            <a:p>
              <a:endParaRPr lang="en-US"/>
            </a:p>
          </p:txBody>
        </p:sp>
        <p:sp>
          <p:nvSpPr>
            <p:cNvPr id="29707" name="Rectangle 10"/>
            <p:cNvSpPr>
              <a:spLocks noChangeArrowheads="1"/>
            </p:cNvSpPr>
            <p:nvPr/>
          </p:nvSpPr>
          <p:spPr bwMode="auto">
            <a:xfrm flipV="1">
              <a:off x="297" y="3604"/>
              <a:ext cx="5150" cy="2"/>
            </a:xfrm>
            <a:prstGeom prst="rect">
              <a:avLst/>
            </a:prstGeom>
            <a:solidFill>
              <a:srgbClr val="000000"/>
            </a:solidFill>
            <a:ln w="12700">
              <a:noFill/>
              <a:miter lim="800000"/>
              <a:headEnd/>
              <a:tailEnd/>
            </a:ln>
          </p:spPr>
          <p:txBody>
            <a:bodyPr wrap="none" anchor="ctr"/>
            <a:lstStyle/>
            <a:p>
              <a:endParaRPr lang="en-US"/>
            </a:p>
          </p:txBody>
        </p:sp>
        <p:sp>
          <p:nvSpPr>
            <p:cNvPr id="29708" name="Line 11"/>
            <p:cNvSpPr>
              <a:spLocks noChangeShapeType="1"/>
            </p:cNvSpPr>
            <p:nvPr/>
          </p:nvSpPr>
          <p:spPr bwMode="auto">
            <a:xfrm>
              <a:off x="309" y="3832"/>
              <a:ext cx="5127" cy="0"/>
            </a:xfrm>
            <a:prstGeom prst="line">
              <a:avLst/>
            </a:prstGeom>
            <a:noFill/>
            <a:ln w="12700">
              <a:solidFill>
                <a:srgbClr val="000000"/>
              </a:solidFill>
              <a:round/>
              <a:headEnd/>
              <a:tailEnd/>
            </a:ln>
          </p:spPr>
          <p:txBody>
            <a:bodyPr wrap="none" anchor="ctr"/>
            <a:lstStyle/>
            <a:p>
              <a:endParaRPr lang="en-US"/>
            </a:p>
          </p:txBody>
        </p:sp>
        <p:sp>
          <p:nvSpPr>
            <p:cNvPr id="29709" name="Rectangle 12"/>
            <p:cNvSpPr>
              <a:spLocks noChangeArrowheads="1"/>
            </p:cNvSpPr>
            <p:nvPr/>
          </p:nvSpPr>
          <p:spPr bwMode="auto">
            <a:xfrm flipV="1">
              <a:off x="297" y="3830"/>
              <a:ext cx="5150" cy="2"/>
            </a:xfrm>
            <a:prstGeom prst="rect">
              <a:avLst/>
            </a:prstGeom>
            <a:solidFill>
              <a:srgbClr val="000000"/>
            </a:solidFill>
            <a:ln w="12700">
              <a:noFill/>
              <a:miter lim="800000"/>
              <a:headEnd/>
              <a:tailEnd/>
            </a:ln>
          </p:spPr>
          <p:txBody>
            <a:bodyPr wrap="none" anchor="ctr"/>
            <a:lstStyle/>
            <a:p>
              <a:endParaRPr lang="en-US"/>
            </a:p>
          </p:txBody>
        </p:sp>
        <p:sp>
          <p:nvSpPr>
            <p:cNvPr id="29710" name="Line 13"/>
            <p:cNvSpPr>
              <a:spLocks noChangeShapeType="1"/>
            </p:cNvSpPr>
            <p:nvPr/>
          </p:nvSpPr>
          <p:spPr bwMode="auto">
            <a:xfrm>
              <a:off x="301" y="4059"/>
              <a:ext cx="5148" cy="0"/>
            </a:xfrm>
            <a:prstGeom prst="line">
              <a:avLst/>
            </a:prstGeom>
            <a:noFill/>
            <a:ln w="12700">
              <a:solidFill>
                <a:srgbClr val="000000"/>
              </a:solidFill>
              <a:round/>
              <a:headEnd/>
              <a:tailEnd/>
            </a:ln>
          </p:spPr>
          <p:txBody>
            <a:bodyPr wrap="none" anchor="ctr"/>
            <a:lstStyle/>
            <a:p>
              <a:endParaRPr lang="en-US"/>
            </a:p>
          </p:txBody>
        </p:sp>
        <p:sp>
          <p:nvSpPr>
            <p:cNvPr id="29711" name="Rectangle 14"/>
            <p:cNvSpPr>
              <a:spLocks noChangeArrowheads="1"/>
            </p:cNvSpPr>
            <p:nvPr/>
          </p:nvSpPr>
          <p:spPr bwMode="auto">
            <a:xfrm flipV="1">
              <a:off x="297" y="4057"/>
              <a:ext cx="5150" cy="2"/>
            </a:xfrm>
            <a:prstGeom prst="rect">
              <a:avLst/>
            </a:prstGeom>
            <a:solidFill>
              <a:srgbClr val="000000"/>
            </a:solidFill>
            <a:ln w="12700">
              <a:noFill/>
              <a:miter lim="800000"/>
              <a:headEnd/>
              <a:tailEnd/>
            </a:ln>
          </p:spPr>
          <p:txBody>
            <a:bodyPr wrap="none" anchor="ctr"/>
            <a:lstStyle/>
            <a:p>
              <a:endParaRPr lang="en-US"/>
            </a:p>
          </p:txBody>
        </p:sp>
        <p:sp>
          <p:nvSpPr>
            <p:cNvPr id="168975" name="Rectangle 15"/>
            <p:cNvSpPr>
              <a:spLocks noChangeArrowheads="1"/>
            </p:cNvSpPr>
            <p:nvPr/>
          </p:nvSpPr>
          <p:spPr bwMode="auto">
            <a:xfrm>
              <a:off x="275" y="833"/>
              <a:ext cx="911"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rgbClr val="FAFD00"/>
                  </a:solidFill>
                  <a:effectLst>
                    <a:outerShdw blurRad="38100" dist="38100" dir="2700000" algn="tl">
                      <a:srgbClr val="000000"/>
                    </a:outerShdw>
                  </a:effectLst>
                  <a:latin typeface="Arial" charset="0"/>
                </a:rPr>
                <a:t> </a:t>
              </a:r>
              <a:r>
                <a:rPr lang="en-US" sz="2300" b="1">
                  <a:solidFill>
                    <a:schemeClr val="hlink"/>
                  </a:solidFill>
                  <a:effectLst>
                    <a:outerShdw blurRad="38100" dist="38100" dir="2700000" algn="tl">
                      <a:srgbClr val="000000"/>
                    </a:outerShdw>
                  </a:effectLst>
                  <a:latin typeface="Arial" charset="0"/>
                </a:rPr>
                <a:t>MEDIUM</a:t>
              </a:r>
              <a:endParaRPr lang="en-US" sz="2300" b="1">
                <a:solidFill>
                  <a:srgbClr val="FAFD00"/>
                </a:solidFill>
                <a:effectLst>
                  <a:outerShdw blurRad="38100" dist="38100" dir="2700000" algn="tl">
                    <a:srgbClr val="000000"/>
                  </a:outerShdw>
                </a:effectLst>
                <a:latin typeface="Arial" charset="0"/>
              </a:endParaRPr>
            </a:p>
          </p:txBody>
        </p:sp>
        <p:sp>
          <p:nvSpPr>
            <p:cNvPr id="168976" name="Rectangle 16"/>
            <p:cNvSpPr>
              <a:spLocks noChangeArrowheads="1"/>
            </p:cNvSpPr>
            <p:nvPr/>
          </p:nvSpPr>
          <p:spPr bwMode="auto">
            <a:xfrm>
              <a:off x="2455" y="833"/>
              <a:ext cx="790"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chemeClr val="hlink"/>
                  </a:solidFill>
                  <a:effectLst>
                    <a:outerShdw blurRad="38100" dist="38100" dir="2700000" algn="tl">
                      <a:srgbClr val="000000"/>
                    </a:outerShdw>
                  </a:effectLst>
                  <a:latin typeface="Arial" charset="0"/>
                </a:rPr>
                <a:t> SPEED</a:t>
              </a:r>
              <a:endParaRPr lang="en-US" sz="2300" b="1">
                <a:solidFill>
                  <a:srgbClr val="FAFD00"/>
                </a:solidFill>
                <a:effectLst>
                  <a:outerShdw blurRad="38100" dist="38100" dir="2700000" algn="tl">
                    <a:srgbClr val="000000"/>
                  </a:outerShdw>
                </a:effectLst>
                <a:latin typeface="Arial" charset="0"/>
              </a:endParaRPr>
            </a:p>
          </p:txBody>
        </p:sp>
        <p:sp>
          <p:nvSpPr>
            <p:cNvPr id="168977" name="Rectangle 17"/>
            <p:cNvSpPr>
              <a:spLocks noChangeArrowheads="1"/>
            </p:cNvSpPr>
            <p:nvPr/>
          </p:nvSpPr>
          <p:spPr bwMode="auto">
            <a:xfrm>
              <a:off x="4509" y="833"/>
              <a:ext cx="676"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chemeClr val="hlink"/>
                  </a:solidFill>
                  <a:effectLst>
                    <a:outerShdw blurRad="38100" dist="38100" dir="2700000" algn="tl">
                      <a:srgbClr val="000000"/>
                    </a:outerShdw>
                  </a:effectLst>
                  <a:latin typeface="Arial" charset="0"/>
                </a:rPr>
                <a:t> COST</a:t>
              </a:r>
              <a:endParaRPr lang="en-US" sz="2300" b="1">
                <a:solidFill>
                  <a:srgbClr val="FAFD00"/>
                </a:solidFill>
                <a:effectLst>
                  <a:outerShdw blurRad="38100" dist="38100" dir="2700000" algn="tl">
                    <a:srgbClr val="000000"/>
                  </a:outerShdw>
                </a:effectLst>
                <a:latin typeface="Arial" charset="0"/>
              </a:endParaRPr>
            </a:p>
          </p:txBody>
        </p:sp>
        <p:sp>
          <p:nvSpPr>
            <p:cNvPr id="168978" name="Rectangle 18"/>
            <p:cNvSpPr>
              <a:spLocks noChangeArrowheads="1"/>
            </p:cNvSpPr>
            <p:nvPr/>
          </p:nvSpPr>
          <p:spPr bwMode="auto">
            <a:xfrm>
              <a:off x="275" y="1077"/>
              <a:ext cx="1525"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chemeClr val="bg1"/>
                  </a:solidFill>
                  <a:effectLst>
                    <a:outerShdw blurRad="38100" dist="38100" dir="2700000" algn="tl">
                      <a:srgbClr val="000000"/>
                    </a:outerShdw>
                  </a:effectLst>
                  <a:latin typeface="Arial" charset="0"/>
                </a:rPr>
                <a:t> </a:t>
              </a:r>
              <a:r>
                <a:rPr lang="en-US" sz="2300" b="1">
                  <a:effectLst>
                    <a:outerShdw blurRad="38100" dist="38100" dir="2700000" algn="tl">
                      <a:srgbClr val="000000"/>
                    </a:outerShdw>
                  </a:effectLst>
                  <a:latin typeface="Arial" charset="0"/>
                </a:rPr>
                <a:t>TWISTED WIRE</a:t>
              </a:r>
              <a:endParaRPr lang="en-US" sz="2300" b="1">
                <a:solidFill>
                  <a:schemeClr val="bg1"/>
                </a:solidFill>
                <a:effectLst>
                  <a:outerShdw blurRad="38100" dist="38100" dir="2700000" algn="tl">
                    <a:srgbClr val="000000"/>
                  </a:outerShdw>
                </a:effectLst>
                <a:latin typeface="Arial" charset="0"/>
              </a:endParaRPr>
            </a:p>
          </p:txBody>
        </p:sp>
        <p:sp>
          <p:nvSpPr>
            <p:cNvPr id="168979" name="Rectangle 19"/>
            <p:cNvSpPr>
              <a:spLocks noChangeArrowheads="1"/>
            </p:cNvSpPr>
            <p:nvPr/>
          </p:nvSpPr>
          <p:spPr bwMode="auto">
            <a:xfrm>
              <a:off x="2455" y="1077"/>
              <a:ext cx="1851"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chemeClr val="bg1"/>
                  </a:solidFill>
                  <a:effectLst>
                    <a:outerShdw blurRad="38100" dist="38100" dir="2700000" algn="tl">
                      <a:srgbClr val="000000"/>
                    </a:outerShdw>
                  </a:effectLst>
                  <a:latin typeface="Arial" charset="0"/>
                </a:rPr>
                <a:t> </a:t>
              </a:r>
              <a:r>
                <a:rPr lang="en-US" sz="2300" b="1">
                  <a:effectLst>
                    <a:outerShdw blurRad="38100" dist="38100" dir="2700000" algn="tl">
                      <a:srgbClr val="000000"/>
                    </a:outerShdw>
                  </a:effectLst>
                  <a:latin typeface="Arial" charset="0"/>
                </a:rPr>
                <a:t>300 BPS - 10 MBPS</a:t>
              </a:r>
              <a:endParaRPr lang="en-US" sz="2300" b="1">
                <a:solidFill>
                  <a:schemeClr val="bg1"/>
                </a:solidFill>
                <a:effectLst>
                  <a:outerShdw blurRad="38100" dist="38100" dir="2700000" algn="tl">
                    <a:srgbClr val="000000"/>
                  </a:outerShdw>
                </a:effectLst>
                <a:latin typeface="Arial" charset="0"/>
              </a:endParaRPr>
            </a:p>
          </p:txBody>
        </p:sp>
        <p:sp>
          <p:nvSpPr>
            <p:cNvPr id="168980" name="Rectangle 20"/>
            <p:cNvSpPr>
              <a:spLocks noChangeArrowheads="1"/>
            </p:cNvSpPr>
            <p:nvPr/>
          </p:nvSpPr>
          <p:spPr bwMode="auto">
            <a:xfrm>
              <a:off x="4727" y="1077"/>
              <a:ext cx="543" cy="277"/>
            </a:xfrm>
            <a:prstGeom prst="rect">
              <a:avLst/>
            </a:prstGeom>
            <a:noFill/>
            <a:ln w="12700">
              <a:noFill/>
              <a:miter lim="800000"/>
              <a:headEnd/>
              <a:tailEnd/>
            </a:ln>
            <a:effectLst/>
          </p:spPr>
          <p:txBody>
            <a:bodyPr wrap="none" lIns="90488" tIns="44450" rIns="90488" bIns="44450">
              <a:spAutoFit/>
            </a:bodyPr>
            <a:lstStyle/>
            <a:p>
              <a:pPr>
                <a:defRPr/>
              </a:pPr>
              <a:r>
                <a:rPr lang="en-US" sz="2300" b="1">
                  <a:effectLst>
                    <a:outerShdw blurRad="38100" dist="38100" dir="2700000" algn="tl">
                      <a:srgbClr val="000000"/>
                    </a:outerShdw>
                  </a:effectLst>
                  <a:latin typeface="Arial" charset="0"/>
                </a:rPr>
                <a:t>LOW</a:t>
              </a:r>
              <a:endParaRPr lang="en-US" sz="2300" b="1">
                <a:solidFill>
                  <a:schemeClr val="bg1"/>
                </a:solidFill>
                <a:effectLst>
                  <a:outerShdw blurRad="38100" dist="38100" dir="2700000" algn="tl">
                    <a:srgbClr val="000000"/>
                  </a:outerShdw>
                </a:effectLst>
                <a:latin typeface="Arial" charset="0"/>
              </a:endParaRPr>
            </a:p>
          </p:txBody>
        </p:sp>
        <p:sp>
          <p:nvSpPr>
            <p:cNvPr id="29718" name="Line 21"/>
            <p:cNvSpPr>
              <a:spLocks noChangeShapeType="1"/>
            </p:cNvSpPr>
            <p:nvPr/>
          </p:nvSpPr>
          <p:spPr bwMode="auto">
            <a:xfrm>
              <a:off x="297" y="861"/>
              <a:ext cx="0" cy="214"/>
            </a:xfrm>
            <a:prstGeom prst="line">
              <a:avLst/>
            </a:prstGeom>
            <a:noFill/>
            <a:ln w="12700">
              <a:solidFill>
                <a:srgbClr val="000000"/>
              </a:solidFill>
              <a:round/>
              <a:headEnd/>
              <a:tailEnd/>
            </a:ln>
          </p:spPr>
          <p:txBody>
            <a:bodyPr wrap="none" anchor="ctr"/>
            <a:lstStyle/>
            <a:p>
              <a:endParaRPr lang="en-US"/>
            </a:p>
          </p:txBody>
        </p:sp>
        <p:sp>
          <p:nvSpPr>
            <p:cNvPr id="29719" name="Rectangle 22"/>
            <p:cNvSpPr>
              <a:spLocks noChangeArrowheads="1"/>
            </p:cNvSpPr>
            <p:nvPr/>
          </p:nvSpPr>
          <p:spPr bwMode="auto">
            <a:xfrm flipH="1">
              <a:off x="295" y="857"/>
              <a:ext cx="2" cy="217"/>
            </a:xfrm>
            <a:prstGeom prst="rect">
              <a:avLst/>
            </a:prstGeom>
            <a:solidFill>
              <a:srgbClr val="000000"/>
            </a:solidFill>
            <a:ln w="12700">
              <a:noFill/>
              <a:miter lim="800000"/>
              <a:headEnd/>
              <a:tailEnd/>
            </a:ln>
          </p:spPr>
          <p:txBody>
            <a:bodyPr wrap="none" anchor="ctr"/>
            <a:lstStyle/>
            <a:p>
              <a:endParaRPr lang="en-US"/>
            </a:p>
          </p:txBody>
        </p:sp>
        <p:sp>
          <p:nvSpPr>
            <p:cNvPr id="29720" name="Line 23"/>
            <p:cNvSpPr>
              <a:spLocks noChangeShapeType="1"/>
            </p:cNvSpPr>
            <p:nvPr/>
          </p:nvSpPr>
          <p:spPr bwMode="auto">
            <a:xfrm>
              <a:off x="2477" y="869"/>
              <a:ext cx="0" cy="206"/>
            </a:xfrm>
            <a:prstGeom prst="line">
              <a:avLst/>
            </a:prstGeom>
            <a:noFill/>
            <a:ln w="12700">
              <a:solidFill>
                <a:srgbClr val="000000"/>
              </a:solidFill>
              <a:round/>
              <a:headEnd/>
              <a:tailEnd/>
            </a:ln>
          </p:spPr>
          <p:txBody>
            <a:bodyPr wrap="none" anchor="ctr"/>
            <a:lstStyle/>
            <a:p>
              <a:endParaRPr lang="en-US"/>
            </a:p>
          </p:txBody>
        </p:sp>
        <p:sp>
          <p:nvSpPr>
            <p:cNvPr id="29721" name="Rectangle 24"/>
            <p:cNvSpPr>
              <a:spLocks noChangeArrowheads="1"/>
            </p:cNvSpPr>
            <p:nvPr/>
          </p:nvSpPr>
          <p:spPr bwMode="auto">
            <a:xfrm flipH="1">
              <a:off x="2475" y="857"/>
              <a:ext cx="2" cy="217"/>
            </a:xfrm>
            <a:prstGeom prst="rect">
              <a:avLst/>
            </a:prstGeom>
            <a:solidFill>
              <a:srgbClr val="000000"/>
            </a:solidFill>
            <a:ln w="12700">
              <a:noFill/>
              <a:miter lim="800000"/>
              <a:headEnd/>
              <a:tailEnd/>
            </a:ln>
          </p:spPr>
          <p:txBody>
            <a:bodyPr wrap="none" anchor="ctr"/>
            <a:lstStyle/>
            <a:p>
              <a:endParaRPr lang="en-US"/>
            </a:p>
          </p:txBody>
        </p:sp>
        <p:sp>
          <p:nvSpPr>
            <p:cNvPr id="29722" name="Line 25"/>
            <p:cNvSpPr>
              <a:spLocks noChangeShapeType="1"/>
            </p:cNvSpPr>
            <p:nvPr/>
          </p:nvSpPr>
          <p:spPr bwMode="auto">
            <a:xfrm>
              <a:off x="4531" y="869"/>
              <a:ext cx="0" cy="206"/>
            </a:xfrm>
            <a:prstGeom prst="line">
              <a:avLst/>
            </a:prstGeom>
            <a:noFill/>
            <a:ln w="12700">
              <a:solidFill>
                <a:srgbClr val="000000"/>
              </a:solidFill>
              <a:round/>
              <a:headEnd/>
              <a:tailEnd/>
            </a:ln>
          </p:spPr>
          <p:txBody>
            <a:bodyPr wrap="none" anchor="ctr"/>
            <a:lstStyle/>
            <a:p>
              <a:endParaRPr lang="en-US"/>
            </a:p>
          </p:txBody>
        </p:sp>
        <p:sp>
          <p:nvSpPr>
            <p:cNvPr id="29723" name="Rectangle 26"/>
            <p:cNvSpPr>
              <a:spLocks noChangeArrowheads="1"/>
            </p:cNvSpPr>
            <p:nvPr/>
          </p:nvSpPr>
          <p:spPr bwMode="auto">
            <a:xfrm flipH="1">
              <a:off x="4529" y="857"/>
              <a:ext cx="2" cy="217"/>
            </a:xfrm>
            <a:prstGeom prst="rect">
              <a:avLst/>
            </a:prstGeom>
            <a:solidFill>
              <a:srgbClr val="000000"/>
            </a:solidFill>
            <a:ln w="12700">
              <a:noFill/>
              <a:miter lim="800000"/>
              <a:headEnd/>
              <a:tailEnd/>
            </a:ln>
          </p:spPr>
          <p:txBody>
            <a:bodyPr wrap="none" anchor="ctr"/>
            <a:lstStyle/>
            <a:p>
              <a:endParaRPr lang="en-US"/>
            </a:p>
          </p:txBody>
        </p:sp>
        <p:sp>
          <p:nvSpPr>
            <p:cNvPr id="29724" name="Line 27"/>
            <p:cNvSpPr>
              <a:spLocks noChangeShapeType="1"/>
            </p:cNvSpPr>
            <p:nvPr/>
          </p:nvSpPr>
          <p:spPr bwMode="auto">
            <a:xfrm>
              <a:off x="5448" y="861"/>
              <a:ext cx="0" cy="214"/>
            </a:xfrm>
            <a:prstGeom prst="line">
              <a:avLst/>
            </a:prstGeom>
            <a:noFill/>
            <a:ln w="12700">
              <a:solidFill>
                <a:srgbClr val="000000"/>
              </a:solidFill>
              <a:round/>
              <a:headEnd/>
              <a:tailEnd/>
            </a:ln>
          </p:spPr>
          <p:txBody>
            <a:bodyPr wrap="none" anchor="ctr"/>
            <a:lstStyle/>
            <a:p>
              <a:endParaRPr lang="en-US"/>
            </a:p>
          </p:txBody>
        </p:sp>
        <p:sp>
          <p:nvSpPr>
            <p:cNvPr id="29725" name="Rectangle 28"/>
            <p:cNvSpPr>
              <a:spLocks noChangeArrowheads="1"/>
            </p:cNvSpPr>
            <p:nvPr/>
          </p:nvSpPr>
          <p:spPr bwMode="auto">
            <a:xfrm flipH="1">
              <a:off x="5446" y="857"/>
              <a:ext cx="2" cy="217"/>
            </a:xfrm>
            <a:prstGeom prst="rect">
              <a:avLst/>
            </a:prstGeom>
            <a:solidFill>
              <a:srgbClr val="000000"/>
            </a:solidFill>
            <a:ln w="12700">
              <a:noFill/>
              <a:miter lim="800000"/>
              <a:headEnd/>
              <a:tailEnd/>
            </a:ln>
          </p:spPr>
          <p:txBody>
            <a:bodyPr wrap="none" anchor="ctr"/>
            <a:lstStyle/>
            <a:p>
              <a:endParaRPr lang="en-US"/>
            </a:p>
          </p:txBody>
        </p:sp>
        <p:sp>
          <p:nvSpPr>
            <p:cNvPr id="168989" name="Rectangle 29"/>
            <p:cNvSpPr>
              <a:spLocks noChangeArrowheads="1"/>
            </p:cNvSpPr>
            <p:nvPr/>
          </p:nvSpPr>
          <p:spPr bwMode="auto">
            <a:xfrm>
              <a:off x="275" y="1531"/>
              <a:ext cx="1331" cy="277"/>
            </a:xfrm>
            <a:prstGeom prst="rect">
              <a:avLst/>
            </a:prstGeom>
            <a:noFill/>
            <a:ln w="12700">
              <a:noFill/>
              <a:miter lim="800000"/>
              <a:headEnd/>
              <a:tailEnd/>
            </a:ln>
            <a:effectLst/>
          </p:spPr>
          <p:txBody>
            <a:bodyPr wrap="none" lIns="90488" tIns="44450" rIns="90488" bIns="44450">
              <a:spAutoFit/>
            </a:bodyPr>
            <a:lstStyle/>
            <a:p>
              <a:pPr>
                <a:defRPr/>
              </a:pPr>
              <a:r>
                <a:rPr lang="en-US" sz="2300" b="1">
                  <a:effectLst>
                    <a:outerShdw blurRad="38100" dist="38100" dir="2700000" algn="tl">
                      <a:srgbClr val="000000"/>
                    </a:outerShdw>
                  </a:effectLst>
                  <a:latin typeface="Arial" charset="0"/>
                </a:rPr>
                <a:t> MICROWAVE</a:t>
              </a:r>
              <a:endParaRPr lang="en-US" sz="2300" b="1">
                <a:solidFill>
                  <a:schemeClr val="bg1"/>
                </a:solidFill>
                <a:effectLst>
                  <a:outerShdw blurRad="38100" dist="38100" dir="2700000" algn="tl">
                    <a:srgbClr val="000000"/>
                  </a:outerShdw>
                </a:effectLst>
                <a:latin typeface="Arial" charset="0"/>
              </a:endParaRPr>
            </a:p>
          </p:txBody>
        </p:sp>
        <p:sp>
          <p:nvSpPr>
            <p:cNvPr id="168990" name="Rectangle 30"/>
            <p:cNvSpPr>
              <a:spLocks noChangeArrowheads="1"/>
            </p:cNvSpPr>
            <p:nvPr/>
          </p:nvSpPr>
          <p:spPr bwMode="auto">
            <a:xfrm>
              <a:off x="2455" y="1531"/>
              <a:ext cx="2086" cy="277"/>
            </a:xfrm>
            <a:prstGeom prst="rect">
              <a:avLst/>
            </a:prstGeom>
            <a:noFill/>
            <a:ln w="12700">
              <a:noFill/>
              <a:miter lim="800000"/>
              <a:headEnd/>
              <a:tailEnd/>
            </a:ln>
            <a:effectLst/>
          </p:spPr>
          <p:txBody>
            <a:bodyPr wrap="none" lIns="90488" tIns="44450" rIns="90488" bIns="44450">
              <a:spAutoFit/>
            </a:bodyPr>
            <a:lstStyle/>
            <a:p>
              <a:pPr>
                <a:defRPr/>
              </a:pPr>
              <a:r>
                <a:rPr lang="en-US" sz="2300" b="1">
                  <a:effectLst>
                    <a:outerShdw blurRad="38100" dist="38100" dir="2700000" algn="tl">
                      <a:srgbClr val="000000"/>
                    </a:outerShdw>
                  </a:effectLst>
                  <a:latin typeface="Arial" charset="0"/>
                </a:rPr>
                <a:t> 256 KBPS - 100 MBPS</a:t>
              </a:r>
              <a:endParaRPr lang="en-US" sz="2300" b="1">
                <a:solidFill>
                  <a:schemeClr val="bg1"/>
                </a:solidFill>
                <a:effectLst>
                  <a:outerShdw blurRad="38100" dist="38100" dir="2700000" algn="tl">
                    <a:srgbClr val="000000"/>
                  </a:outerShdw>
                </a:effectLst>
                <a:latin typeface="Arial" charset="0"/>
              </a:endParaRPr>
            </a:p>
          </p:txBody>
        </p:sp>
        <p:sp>
          <p:nvSpPr>
            <p:cNvPr id="168991" name="Rectangle 31"/>
            <p:cNvSpPr>
              <a:spLocks noChangeArrowheads="1"/>
            </p:cNvSpPr>
            <p:nvPr/>
          </p:nvSpPr>
          <p:spPr bwMode="auto">
            <a:xfrm>
              <a:off x="275" y="1985"/>
              <a:ext cx="1166"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chemeClr val="bg1"/>
                  </a:solidFill>
                  <a:effectLst>
                    <a:outerShdw blurRad="38100" dist="38100" dir="2700000" algn="tl">
                      <a:srgbClr val="000000"/>
                    </a:outerShdw>
                  </a:effectLst>
                  <a:latin typeface="Arial" charset="0"/>
                </a:rPr>
                <a:t> </a:t>
              </a:r>
              <a:r>
                <a:rPr lang="en-US" sz="2300" b="1">
                  <a:effectLst>
                    <a:outerShdw blurRad="38100" dist="38100" dir="2700000" algn="tl">
                      <a:srgbClr val="000000"/>
                    </a:outerShdw>
                  </a:effectLst>
                  <a:latin typeface="Arial" charset="0"/>
                </a:rPr>
                <a:t>SATELLITE</a:t>
              </a:r>
              <a:endParaRPr lang="en-US" sz="2300" b="1">
                <a:solidFill>
                  <a:schemeClr val="bg1"/>
                </a:solidFill>
                <a:effectLst>
                  <a:outerShdw blurRad="38100" dist="38100" dir="2700000" algn="tl">
                    <a:srgbClr val="000000"/>
                  </a:outerShdw>
                </a:effectLst>
                <a:latin typeface="Arial" charset="0"/>
              </a:endParaRPr>
            </a:p>
          </p:txBody>
        </p:sp>
        <p:sp>
          <p:nvSpPr>
            <p:cNvPr id="168992" name="Rectangle 32"/>
            <p:cNvSpPr>
              <a:spLocks noChangeArrowheads="1"/>
            </p:cNvSpPr>
            <p:nvPr/>
          </p:nvSpPr>
          <p:spPr bwMode="auto">
            <a:xfrm>
              <a:off x="2455" y="1985"/>
              <a:ext cx="2086"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chemeClr val="bg1"/>
                  </a:solidFill>
                  <a:effectLst>
                    <a:outerShdw blurRad="38100" dist="38100" dir="2700000" algn="tl">
                      <a:srgbClr val="000000"/>
                    </a:outerShdw>
                  </a:effectLst>
                  <a:latin typeface="Arial" charset="0"/>
                </a:rPr>
                <a:t> </a:t>
              </a:r>
              <a:r>
                <a:rPr lang="en-US" sz="2300" b="1">
                  <a:effectLst>
                    <a:outerShdw blurRad="38100" dist="38100" dir="2700000" algn="tl">
                      <a:srgbClr val="000000"/>
                    </a:outerShdw>
                  </a:effectLst>
                  <a:latin typeface="Arial" charset="0"/>
                </a:rPr>
                <a:t>256 KBPS - 100 MBPS</a:t>
              </a:r>
              <a:endParaRPr lang="en-US" sz="2300" b="1">
                <a:solidFill>
                  <a:schemeClr val="bg1"/>
                </a:solidFill>
                <a:effectLst>
                  <a:outerShdw blurRad="38100" dist="38100" dir="2700000" algn="tl">
                    <a:srgbClr val="000000"/>
                  </a:outerShdw>
                </a:effectLst>
                <a:latin typeface="Arial" charset="0"/>
              </a:endParaRPr>
            </a:p>
          </p:txBody>
        </p:sp>
        <p:sp>
          <p:nvSpPr>
            <p:cNvPr id="168993" name="Rectangle 33"/>
            <p:cNvSpPr>
              <a:spLocks noChangeArrowheads="1"/>
            </p:cNvSpPr>
            <p:nvPr/>
          </p:nvSpPr>
          <p:spPr bwMode="auto">
            <a:xfrm>
              <a:off x="275" y="2438"/>
              <a:ext cx="1678"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chemeClr val="bg1"/>
                  </a:solidFill>
                  <a:effectLst>
                    <a:outerShdw blurRad="38100" dist="38100" dir="2700000" algn="tl">
                      <a:srgbClr val="000000"/>
                    </a:outerShdw>
                  </a:effectLst>
                  <a:latin typeface="Arial" charset="0"/>
                </a:rPr>
                <a:t> </a:t>
              </a:r>
              <a:r>
                <a:rPr lang="en-US" sz="2300" b="1">
                  <a:effectLst>
                    <a:outerShdw blurRad="38100" dist="38100" dir="2700000" algn="tl">
                      <a:srgbClr val="000000"/>
                    </a:outerShdw>
                  </a:effectLst>
                  <a:latin typeface="Arial" charset="0"/>
                </a:rPr>
                <a:t>COAXIAL CABLE</a:t>
              </a:r>
              <a:endParaRPr lang="en-US" sz="2300" b="1">
                <a:solidFill>
                  <a:schemeClr val="bg1"/>
                </a:solidFill>
                <a:effectLst>
                  <a:outerShdw blurRad="38100" dist="38100" dir="2700000" algn="tl">
                    <a:srgbClr val="000000"/>
                  </a:outerShdw>
                </a:effectLst>
                <a:latin typeface="Arial" charset="0"/>
              </a:endParaRPr>
            </a:p>
          </p:txBody>
        </p:sp>
        <p:sp>
          <p:nvSpPr>
            <p:cNvPr id="168994" name="Rectangle 34"/>
            <p:cNvSpPr>
              <a:spLocks noChangeArrowheads="1"/>
            </p:cNvSpPr>
            <p:nvPr/>
          </p:nvSpPr>
          <p:spPr bwMode="auto">
            <a:xfrm>
              <a:off x="2455" y="2438"/>
              <a:ext cx="1984" cy="277"/>
            </a:xfrm>
            <a:prstGeom prst="rect">
              <a:avLst/>
            </a:prstGeom>
            <a:noFill/>
            <a:ln w="12700">
              <a:noFill/>
              <a:miter lim="800000"/>
              <a:headEnd/>
              <a:tailEnd/>
            </a:ln>
            <a:effectLst/>
          </p:spPr>
          <p:txBody>
            <a:bodyPr wrap="none" lIns="90488" tIns="44450" rIns="90488" bIns="44450">
              <a:spAutoFit/>
            </a:bodyPr>
            <a:lstStyle/>
            <a:p>
              <a:pPr>
                <a:defRPr/>
              </a:pPr>
              <a:r>
                <a:rPr lang="en-US" sz="2300" b="1">
                  <a:effectLst>
                    <a:outerShdw blurRad="38100" dist="38100" dir="2700000" algn="tl">
                      <a:srgbClr val="000000"/>
                    </a:outerShdw>
                  </a:effectLst>
                  <a:latin typeface="Arial" charset="0"/>
                </a:rPr>
                <a:t> 56 KBPS - 200 MBPS</a:t>
              </a:r>
              <a:endParaRPr lang="en-US" sz="2300" b="1">
                <a:solidFill>
                  <a:schemeClr val="bg1"/>
                </a:solidFill>
                <a:effectLst>
                  <a:outerShdw blurRad="38100" dist="38100" dir="2700000" algn="tl">
                    <a:srgbClr val="000000"/>
                  </a:outerShdw>
                </a:effectLst>
                <a:latin typeface="Arial" charset="0"/>
              </a:endParaRPr>
            </a:p>
          </p:txBody>
        </p:sp>
        <p:sp>
          <p:nvSpPr>
            <p:cNvPr id="168995" name="Rectangle 35"/>
            <p:cNvSpPr>
              <a:spLocks noChangeArrowheads="1"/>
            </p:cNvSpPr>
            <p:nvPr/>
          </p:nvSpPr>
          <p:spPr bwMode="auto">
            <a:xfrm>
              <a:off x="275" y="2888"/>
              <a:ext cx="1453" cy="277"/>
            </a:xfrm>
            <a:prstGeom prst="rect">
              <a:avLst/>
            </a:prstGeom>
            <a:noFill/>
            <a:ln w="12700">
              <a:noFill/>
              <a:miter lim="800000"/>
              <a:headEnd/>
              <a:tailEnd/>
            </a:ln>
            <a:effectLst/>
          </p:spPr>
          <p:txBody>
            <a:bodyPr wrap="none" lIns="90488" tIns="44450" rIns="90488" bIns="44450">
              <a:spAutoFit/>
            </a:bodyPr>
            <a:lstStyle/>
            <a:p>
              <a:pPr>
                <a:defRPr/>
              </a:pPr>
              <a:r>
                <a:rPr lang="en-US" sz="2300" b="1">
                  <a:effectLst>
                    <a:outerShdw blurRad="38100" dist="38100" dir="2700000" algn="tl">
                      <a:srgbClr val="000000"/>
                    </a:outerShdw>
                  </a:effectLst>
                  <a:latin typeface="Arial" charset="0"/>
                </a:rPr>
                <a:t> FIBER OPTICS</a:t>
              </a:r>
              <a:endParaRPr lang="en-US" sz="2300" b="1">
                <a:solidFill>
                  <a:schemeClr val="bg1"/>
                </a:solidFill>
                <a:effectLst>
                  <a:outerShdw blurRad="38100" dist="38100" dir="2700000" algn="tl">
                    <a:srgbClr val="000000"/>
                  </a:outerShdw>
                </a:effectLst>
                <a:latin typeface="Arial" charset="0"/>
              </a:endParaRPr>
            </a:p>
          </p:txBody>
        </p:sp>
        <p:sp>
          <p:nvSpPr>
            <p:cNvPr id="168996" name="Rectangle 36"/>
            <p:cNvSpPr>
              <a:spLocks noChangeArrowheads="1"/>
            </p:cNvSpPr>
            <p:nvPr/>
          </p:nvSpPr>
          <p:spPr bwMode="auto">
            <a:xfrm>
              <a:off x="2455" y="2888"/>
              <a:ext cx="1974"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chemeClr val="bg1"/>
                  </a:solidFill>
                  <a:effectLst>
                    <a:outerShdw blurRad="38100" dist="38100" dir="2700000" algn="tl">
                      <a:srgbClr val="000000"/>
                    </a:outerShdw>
                  </a:effectLst>
                  <a:latin typeface="Arial" charset="0"/>
                </a:rPr>
                <a:t> </a:t>
              </a:r>
              <a:r>
                <a:rPr lang="en-US" sz="2300" b="1">
                  <a:effectLst>
                    <a:outerShdw blurRad="38100" dist="38100" dir="2700000" algn="tl">
                      <a:srgbClr val="000000"/>
                    </a:outerShdw>
                  </a:effectLst>
                  <a:latin typeface="Arial" charset="0"/>
                </a:rPr>
                <a:t>500 KBPS - 10 GBPS</a:t>
              </a:r>
              <a:endParaRPr lang="en-US" sz="2300" b="1">
                <a:solidFill>
                  <a:schemeClr val="bg1"/>
                </a:solidFill>
                <a:effectLst>
                  <a:outerShdw blurRad="38100" dist="38100" dir="2700000" algn="tl">
                    <a:srgbClr val="000000"/>
                  </a:outerShdw>
                </a:effectLst>
                <a:latin typeface="Arial" charset="0"/>
              </a:endParaRPr>
            </a:p>
          </p:txBody>
        </p:sp>
        <p:sp>
          <p:nvSpPr>
            <p:cNvPr id="168997" name="Rectangle 37"/>
            <p:cNvSpPr>
              <a:spLocks noChangeArrowheads="1"/>
            </p:cNvSpPr>
            <p:nvPr/>
          </p:nvSpPr>
          <p:spPr bwMode="auto">
            <a:xfrm>
              <a:off x="4710" y="2888"/>
              <a:ext cx="574" cy="277"/>
            </a:xfrm>
            <a:prstGeom prst="rect">
              <a:avLst/>
            </a:prstGeom>
            <a:noFill/>
            <a:ln w="12700">
              <a:noFill/>
              <a:miter lim="800000"/>
              <a:headEnd/>
              <a:tailEnd/>
            </a:ln>
            <a:effectLst/>
          </p:spPr>
          <p:txBody>
            <a:bodyPr wrap="none" lIns="90488" tIns="44450" rIns="90488" bIns="44450">
              <a:spAutoFit/>
            </a:bodyPr>
            <a:lstStyle/>
            <a:p>
              <a:pPr>
                <a:defRPr/>
              </a:pPr>
              <a:r>
                <a:rPr lang="en-US" sz="2300" b="1">
                  <a:effectLst>
                    <a:outerShdw blurRad="38100" dist="38100" dir="2700000" algn="tl">
                      <a:srgbClr val="000000"/>
                    </a:outerShdw>
                  </a:effectLst>
                  <a:latin typeface="Arial" charset="0"/>
                </a:rPr>
                <a:t>HIGH</a:t>
              </a:r>
              <a:endParaRPr lang="en-US" sz="2300" b="1">
                <a:solidFill>
                  <a:schemeClr val="bg1"/>
                </a:solidFill>
                <a:effectLst>
                  <a:outerShdw blurRad="38100" dist="38100" dir="2700000" algn="tl">
                    <a:srgbClr val="000000"/>
                  </a:outerShdw>
                </a:effectLst>
                <a:latin typeface="Arial" charset="0"/>
              </a:endParaRPr>
            </a:p>
          </p:txBody>
        </p:sp>
        <p:sp>
          <p:nvSpPr>
            <p:cNvPr id="168998" name="Rectangle 38"/>
            <p:cNvSpPr>
              <a:spLocks noChangeArrowheads="1"/>
            </p:cNvSpPr>
            <p:nvPr/>
          </p:nvSpPr>
          <p:spPr bwMode="auto">
            <a:xfrm>
              <a:off x="275" y="3132"/>
              <a:ext cx="2344"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rgbClr val="FE9B03"/>
                  </a:solidFill>
                  <a:effectLst>
                    <a:outerShdw blurRad="38100" dist="38100" dir="2700000" algn="tl">
                      <a:srgbClr val="000000"/>
                    </a:outerShdw>
                  </a:effectLst>
                  <a:latin typeface="Arial" charset="0"/>
                </a:rPr>
                <a:t> </a:t>
              </a:r>
              <a:r>
                <a:rPr lang="en-US" sz="2300" b="1">
                  <a:solidFill>
                    <a:schemeClr val="hlink"/>
                  </a:solidFill>
                  <a:effectLst>
                    <a:outerShdw blurRad="38100" dist="38100" dir="2700000" algn="tl">
                      <a:srgbClr val="000000"/>
                    </a:outerShdw>
                  </a:effectLst>
                  <a:latin typeface="Arial" charset="0"/>
                </a:rPr>
                <a:t>BPS: BITS PER SECOND</a:t>
              </a:r>
            </a:p>
          </p:txBody>
        </p:sp>
        <p:sp>
          <p:nvSpPr>
            <p:cNvPr id="29736" name="Line 39"/>
            <p:cNvSpPr>
              <a:spLocks noChangeShapeType="1"/>
            </p:cNvSpPr>
            <p:nvPr/>
          </p:nvSpPr>
          <p:spPr bwMode="auto">
            <a:xfrm>
              <a:off x="297" y="1101"/>
              <a:ext cx="0" cy="2029"/>
            </a:xfrm>
            <a:prstGeom prst="line">
              <a:avLst/>
            </a:prstGeom>
            <a:noFill/>
            <a:ln w="12700">
              <a:solidFill>
                <a:srgbClr val="000000"/>
              </a:solidFill>
              <a:round/>
              <a:headEnd/>
              <a:tailEnd/>
            </a:ln>
          </p:spPr>
          <p:txBody>
            <a:bodyPr wrap="none" anchor="ctr"/>
            <a:lstStyle/>
            <a:p>
              <a:endParaRPr lang="en-US"/>
            </a:p>
          </p:txBody>
        </p:sp>
        <p:sp>
          <p:nvSpPr>
            <p:cNvPr id="29737" name="Rectangle 40"/>
            <p:cNvSpPr>
              <a:spLocks noChangeArrowheads="1"/>
            </p:cNvSpPr>
            <p:nvPr/>
          </p:nvSpPr>
          <p:spPr bwMode="auto">
            <a:xfrm flipH="1">
              <a:off x="295" y="1097"/>
              <a:ext cx="2" cy="2032"/>
            </a:xfrm>
            <a:prstGeom prst="rect">
              <a:avLst/>
            </a:prstGeom>
            <a:solidFill>
              <a:srgbClr val="000000"/>
            </a:solidFill>
            <a:ln w="12700">
              <a:noFill/>
              <a:miter lim="800000"/>
              <a:headEnd/>
              <a:tailEnd/>
            </a:ln>
          </p:spPr>
          <p:txBody>
            <a:bodyPr wrap="none" anchor="ctr"/>
            <a:lstStyle/>
            <a:p>
              <a:endParaRPr lang="en-US"/>
            </a:p>
          </p:txBody>
        </p:sp>
        <p:sp>
          <p:nvSpPr>
            <p:cNvPr id="29738" name="Line 41"/>
            <p:cNvSpPr>
              <a:spLocks noChangeShapeType="1"/>
            </p:cNvSpPr>
            <p:nvPr/>
          </p:nvSpPr>
          <p:spPr bwMode="auto">
            <a:xfrm>
              <a:off x="4531" y="1101"/>
              <a:ext cx="0" cy="2029"/>
            </a:xfrm>
            <a:prstGeom prst="line">
              <a:avLst/>
            </a:prstGeom>
            <a:noFill/>
            <a:ln w="12700">
              <a:solidFill>
                <a:srgbClr val="000000"/>
              </a:solidFill>
              <a:round/>
              <a:headEnd/>
              <a:tailEnd/>
            </a:ln>
          </p:spPr>
          <p:txBody>
            <a:bodyPr wrap="none" anchor="ctr"/>
            <a:lstStyle/>
            <a:p>
              <a:endParaRPr lang="en-US"/>
            </a:p>
          </p:txBody>
        </p:sp>
        <p:sp>
          <p:nvSpPr>
            <p:cNvPr id="29739" name="Rectangle 42"/>
            <p:cNvSpPr>
              <a:spLocks noChangeArrowheads="1"/>
            </p:cNvSpPr>
            <p:nvPr/>
          </p:nvSpPr>
          <p:spPr bwMode="auto">
            <a:xfrm flipH="1">
              <a:off x="4529" y="1097"/>
              <a:ext cx="2" cy="2032"/>
            </a:xfrm>
            <a:prstGeom prst="rect">
              <a:avLst/>
            </a:prstGeom>
            <a:solidFill>
              <a:srgbClr val="000000"/>
            </a:solidFill>
            <a:ln w="12700">
              <a:noFill/>
              <a:miter lim="800000"/>
              <a:headEnd/>
              <a:tailEnd/>
            </a:ln>
          </p:spPr>
          <p:txBody>
            <a:bodyPr wrap="none" anchor="ctr"/>
            <a:lstStyle/>
            <a:p>
              <a:endParaRPr lang="en-US"/>
            </a:p>
          </p:txBody>
        </p:sp>
        <p:sp>
          <p:nvSpPr>
            <p:cNvPr id="29740" name="Line 43"/>
            <p:cNvSpPr>
              <a:spLocks noChangeShapeType="1"/>
            </p:cNvSpPr>
            <p:nvPr/>
          </p:nvSpPr>
          <p:spPr bwMode="auto">
            <a:xfrm>
              <a:off x="5448" y="1101"/>
              <a:ext cx="0" cy="2029"/>
            </a:xfrm>
            <a:prstGeom prst="line">
              <a:avLst/>
            </a:prstGeom>
            <a:noFill/>
            <a:ln w="12700">
              <a:solidFill>
                <a:srgbClr val="000000"/>
              </a:solidFill>
              <a:round/>
              <a:headEnd/>
              <a:tailEnd/>
            </a:ln>
          </p:spPr>
          <p:txBody>
            <a:bodyPr wrap="none" anchor="ctr"/>
            <a:lstStyle/>
            <a:p>
              <a:endParaRPr lang="en-US"/>
            </a:p>
          </p:txBody>
        </p:sp>
        <p:sp>
          <p:nvSpPr>
            <p:cNvPr id="29741" name="Rectangle 44"/>
            <p:cNvSpPr>
              <a:spLocks noChangeArrowheads="1"/>
            </p:cNvSpPr>
            <p:nvPr/>
          </p:nvSpPr>
          <p:spPr bwMode="auto">
            <a:xfrm flipH="1">
              <a:off x="5446" y="1097"/>
              <a:ext cx="2" cy="2032"/>
            </a:xfrm>
            <a:prstGeom prst="rect">
              <a:avLst/>
            </a:prstGeom>
            <a:solidFill>
              <a:srgbClr val="000000"/>
            </a:solidFill>
            <a:ln w="12700">
              <a:noFill/>
              <a:miter lim="800000"/>
              <a:headEnd/>
              <a:tailEnd/>
            </a:ln>
          </p:spPr>
          <p:txBody>
            <a:bodyPr wrap="none" anchor="ctr"/>
            <a:lstStyle/>
            <a:p>
              <a:endParaRPr lang="en-US"/>
            </a:p>
          </p:txBody>
        </p:sp>
        <p:sp>
          <p:nvSpPr>
            <p:cNvPr id="169005" name="Rectangle 45"/>
            <p:cNvSpPr>
              <a:spLocks noChangeArrowheads="1"/>
            </p:cNvSpPr>
            <p:nvPr/>
          </p:nvSpPr>
          <p:spPr bwMode="auto">
            <a:xfrm>
              <a:off x="275" y="3359"/>
              <a:ext cx="2916"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rgbClr val="FE9B03"/>
                  </a:solidFill>
                  <a:effectLst>
                    <a:outerShdw blurRad="38100" dist="38100" dir="2700000" algn="tl">
                      <a:srgbClr val="000000"/>
                    </a:outerShdw>
                  </a:effectLst>
                  <a:latin typeface="Arial" charset="0"/>
                </a:rPr>
                <a:t> </a:t>
              </a:r>
              <a:r>
                <a:rPr lang="en-US" sz="2300" b="1">
                  <a:solidFill>
                    <a:schemeClr val="hlink"/>
                  </a:solidFill>
                  <a:effectLst>
                    <a:outerShdw blurRad="38100" dist="38100" dir="2700000" algn="tl">
                      <a:srgbClr val="000000"/>
                    </a:outerShdw>
                  </a:effectLst>
                  <a:latin typeface="Arial" charset="0"/>
                </a:rPr>
                <a:t>KBPS: KILOBITS PER SECOND</a:t>
              </a:r>
            </a:p>
          </p:txBody>
        </p:sp>
        <p:sp>
          <p:nvSpPr>
            <p:cNvPr id="169006" name="Rectangle 46"/>
            <p:cNvSpPr>
              <a:spLocks noChangeArrowheads="1"/>
            </p:cNvSpPr>
            <p:nvPr/>
          </p:nvSpPr>
          <p:spPr bwMode="auto">
            <a:xfrm>
              <a:off x="275" y="3586"/>
              <a:ext cx="3049"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rgbClr val="FE9B03"/>
                  </a:solidFill>
                  <a:effectLst>
                    <a:outerShdw blurRad="38100" dist="38100" dir="2700000" algn="tl">
                      <a:srgbClr val="000000"/>
                    </a:outerShdw>
                  </a:effectLst>
                  <a:latin typeface="Arial" charset="0"/>
                </a:rPr>
                <a:t> </a:t>
              </a:r>
              <a:r>
                <a:rPr lang="en-US" sz="2300" b="1">
                  <a:solidFill>
                    <a:schemeClr val="hlink"/>
                  </a:solidFill>
                  <a:effectLst>
                    <a:outerShdw blurRad="38100" dist="38100" dir="2700000" algn="tl">
                      <a:srgbClr val="000000"/>
                    </a:outerShdw>
                  </a:effectLst>
                  <a:latin typeface="Arial" charset="0"/>
                </a:rPr>
                <a:t>MBPS: MEGABITS PER SECOND</a:t>
              </a:r>
              <a:endParaRPr lang="en-US" sz="2300" b="1">
                <a:solidFill>
                  <a:srgbClr val="FE9B03"/>
                </a:solidFill>
                <a:effectLst>
                  <a:outerShdw blurRad="38100" dist="38100" dir="2700000" algn="tl">
                    <a:srgbClr val="000000"/>
                  </a:outerShdw>
                </a:effectLst>
                <a:latin typeface="Arial" charset="0"/>
              </a:endParaRPr>
            </a:p>
          </p:txBody>
        </p:sp>
        <p:sp>
          <p:nvSpPr>
            <p:cNvPr id="169007" name="Rectangle 47"/>
            <p:cNvSpPr>
              <a:spLocks noChangeArrowheads="1"/>
            </p:cNvSpPr>
            <p:nvPr/>
          </p:nvSpPr>
          <p:spPr bwMode="auto">
            <a:xfrm>
              <a:off x="275" y="3813"/>
              <a:ext cx="2957" cy="277"/>
            </a:xfrm>
            <a:prstGeom prst="rect">
              <a:avLst/>
            </a:prstGeom>
            <a:noFill/>
            <a:ln w="12700">
              <a:noFill/>
              <a:miter lim="800000"/>
              <a:headEnd/>
              <a:tailEnd/>
            </a:ln>
            <a:effectLst/>
          </p:spPr>
          <p:txBody>
            <a:bodyPr wrap="none" lIns="90488" tIns="44450" rIns="90488" bIns="44450">
              <a:spAutoFit/>
            </a:bodyPr>
            <a:lstStyle/>
            <a:p>
              <a:pPr>
                <a:defRPr/>
              </a:pPr>
              <a:r>
                <a:rPr lang="en-US" sz="2300" b="1">
                  <a:solidFill>
                    <a:srgbClr val="FE9B03"/>
                  </a:solidFill>
                  <a:effectLst>
                    <a:outerShdw blurRad="38100" dist="38100" dir="2700000" algn="tl">
                      <a:srgbClr val="000000"/>
                    </a:outerShdw>
                  </a:effectLst>
                  <a:latin typeface="Arial" charset="0"/>
                </a:rPr>
                <a:t> </a:t>
              </a:r>
              <a:r>
                <a:rPr lang="en-US" sz="2300" b="1">
                  <a:solidFill>
                    <a:schemeClr val="hlink"/>
                  </a:solidFill>
                  <a:effectLst>
                    <a:outerShdw blurRad="38100" dist="38100" dir="2700000" algn="tl">
                      <a:srgbClr val="000000"/>
                    </a:outerShdw>
                  </a:effectLst>
                  <a:latin typeface="Arial" charset="0"/>
                </a:rPr>
                <a:t>GBPS: GIGABITS PER SECOND</a:t>
              </a:r>
              <a:endParaRPr lang="en-US" sz="2300" b="1">
                <a:solidFill>
                  <a:srgbClr val="FE9B03"/>
                </a:solidFill>
                <a:effectLst>
                  <a:outerShdw blurRad="38100" dist="38100" dir="2700000" algn="tl">
                    <a:srgbClr val="000000"/>
                  </a:outerShdw>
                </a:effectLst>
                <a:latin typeface="Arial" charset="0"/>
              </a:endParaRPr>
            </a:p>
          </p:txBody>
        </p:sp>
        <p:sp>
          <p:nvSpPr>
            <p:cNvPr id="29745" name="Line 48"/>
            <p:cNvSpPr>
              <a:spLocks noChangeShapeType="1"/>
            </p:cNvSpPr>
            <p:nvPr/>
          </p:nvSpPr>
          <p:spPr bwMode="auto">
            <a:xfrm>
              <a:off x="297" y="3173"/>
              <a:ext cx="0" cy="882"/>
            </a:xfrm>
            <a:prstGeom prst="line">
              <a:avLst/>
            </a:prstGeom>
            <a:noFill/>
            <a:ln w="12700">
              <a:solidFill>
                <a:srgbClr val="000000"/>
              </a:solidFill>
              <a:round/>
              <a:headEnd/>
              <a:tailEnd/>
            </a:ln>
          </p:spPr>
          <p:txBody>
            <a:bodyPr wrap="none" anchor="ctr"/>
            <a:lstStyle/>
            <a:p>
              <a:endParaRPr lang="en-US"/>
            </a:p>
          </p:txBody>
        </p:sp>
        <p:sp>
          <p:nvSpPr>
            <p:cNvPr id="29746" name="Rectangle 49"/>
            <p:cNvSpPr>
              <a:spLocks noChangeArrowheads="1"/>
            </p:cNvSpPr>
            <p:nvPr/>
          </p:nvSpPr>
          <p:spPr bwMode="auto">
            <a:xfrm flipH="1">
              <a:off x="295" y="3169"/>
              <a:ext cx="2" cy="884"/>
            </a:xfrm>
            <a:prstGeom prst="rect">
              <a:avLst/>
            </a:prstGeom>
            <a:solidFill>
              <a:srgbClr val="000000"/>
            </a:solidFill>
            <a:ln w="12700">
              <a:noFill/>
              <a:miter lim="800000"/>
              <a:headEnd/>
              <a:tailEnd/>
            </a:ln>
          </p:spPr>
          <p:txBody>
            <a:bodyPr wrap="none" anchor="ctr"/>
            <a:lstStyle/>
            <a:p>
              <a:endParaRPr lang="en-US"/>
            </a:p>
          </p:txBody>
        </p:sp>
        <p:sp>
          <p:nvSpPr>
            <p:cNvPr id="29747" name="Line 50"/>
            <p:cNvSpPr>
              <a:spLocks noChangeShapeType="1"/>
            </p:cNvSpPr>
            <p:nvPr/>
          </p:nvSpPr>
          <p:spPr bwMode="auto">
            <a:xfrm>
              <a:off x="2477" y="1101"/>
              <a:ext cx="0" cy="2029"/>
            </a:xfrm>
            <a:prstGeom prst="line">
              <a:avLst/>
            </a:prstGeom>
            <a:noFill/>
            <a:ln w="12700">
              <a:solidFill>
                <a:srgbClr val="000000"/>
              </a:solidFill>
              <a:round/>
              <a:headEnd/>
              <a:tailEnd/>
            </a:ln>
          </p:spPr>
          <p:txBody>
            <a:bodyPr wrap="none" anchor="ctr"/>
            <a:lstStyle/>
            <a:p>
              <a:endParaRPr lang="en-US"/>
            </a:p>
          </p:txBody>
        </p:sp>
        <p:sp>
          <p:nvSpPr>
            <p:cNvPr id="29748" name="Rectangle 51"/>
            <p:cNvSpPr>
              <a:spLocks noChangeArrowheads="1"/>
            </p:cNvSpPr>
            <p:nvPr/>
          </p:nvSpPr>
          <p:spPr bwMode="auto">
            <a:xfrm flipH="1">
              <a:off x="2475" y="1097"/>
              <a:ext cx="2" cy="2032"/>
            </a:xfrm>
            <a:prstGeom prst="rect">
              <a:avLst/>
            </a:prstGeom>
            <a:solidFill>
              <a:srgbClr val="000000"/>
            </a:solidFill>
            <a:ln w="12700">
              <a:noFill/>
              <a:miter lim="800000"/>
              <a:headEnd/>
              <a:tailEnd/>
            </a:ln>
          </p:spPr>
          <p:txBody>
            <a:bodyPr wrap="none" anchor="ctr"/>
            <a:lstStyle/>
            <a:p>
              <a:endParaRPr lang="en-US"/>
            </a:p>
          </p:txBody>
        </p:sp>
        <p:sp>
          <p:nvSpPr>
            <p:cNvPr id="29749" name="Line 52"/>
            <p:cNvSpPr>
              <a:spLocks noChangeShapeType="1"/>
            </p:cNvSpPr>
            <p:nvPr/>
          </p:nvSpPr>
          <p:spPr bwMode="auto">
            <a:xfrm>
              <a:off x="4531" y="3173"/>
              <a:ext cx="0" cy="874"/>
            </a:xfrm>
            <a:prstGeom prst="line">
              <a:avLst/>
            </a:prstGeom>
            <a:noFill/>
            <a:ln w="12700">
              <a:solidFill>
                <a:srgbClr val="000000"/>
              </a:solidFill>
              <a:round/>
              <a:headEnd/>
              <a:tailEnd/>
            </a:ln>
          </p:spPr>
          <p:txBody>
            <a:bodyPr wrap="none" anchor="ctr"/>
            <a:lstStyle/>
            <a:p>
              <a:endParaRPr lang="en-US"/>
            </a:p>
          </p:txBody>
        </p:sp>
        <p:sp>
          <p:nvSpPr>
            <p:cNvPr id="29750" name="Rectangle 53"/>
            <p:cNvSpPr>
              <a:spLocks noChangeArrowheads="1"/>
            </p:cNvSpPr>
            <p:nvPr/>
          </p:nvSpPr>
          <p:spPr bwMode="auto">
            <a:xfrm flipH="1">
              <a:off x="4529" y="3169"/>
              <a:ext cx="2" cy="884"/>
            </a:xfrm>
            <a:prstGeom prst="rect">
              <a:avLst/>
            </a:prstGeom>
            <a:solidFill>
              <a:srgbClr val="000000"/>
            </a:solidFill>
            <a:ln w="12700">
              <a:noFill/>
              <a:miter lim="800000"/>
              <a:headEnd/>
              <a:tailEnd/>
            </a:ln>
          </p:spPr>
          <p:txBody>
            <a:bodyPr wrap="none" anchor="ctr"/>
            <a:lstStyle/>
            <a:p>
              <a:endParaRPr lang="en-US"/>
            </a:p>
          </p:txBody>
        </p:sp>
        <p:sp>
          <p:nvSpPr>
            <p:cNvPr id="29751" name="Line 54"/>
            <p:cNvSpPr>
              <a:spLocks noChangeShapeType="1"/>
            </p:cNvSpPr>
            <p:nvPr/>
          </p:nvSpPr>
          <p:spPr bwMode="auto">
            <a:xfrm>
              <a:off x="5448" y="3173"/>
              <a:ext cx="0" cy="882"/>
            </a:xfrm>
            <a:prstGeom prst="line">
              <a:avLst/>
            </a:prstGeom>
            <a:noFill/>
            <a:ln w="12700">
              <a:solidFill>
                <a:srgbClr val="000000"/>
              </a:solidFill>
              <a:round/>
              <a:headEnd/>
              <a:tailEnd/>
            </a:ln>
          </p:spPr>
          <p:txBody>
            <a:bodyPr wrap="none" anchor="ctr"/>
            <a:lstStyle/>
            <a:p>
              <a:endParaRPr lang="en-US"/>
            </a:p>
          </p:txBody>
        </p:sp>
        <p:sp>
          <p:nvSpPr>
            <p:cNvPr id="29752" name="Rectangle 55"/>
            <p:cNvSpPr>
              <a:spLocks noChangeArrowheads="1"/>
            </p:cNvSpPr>
            <p:nvPr/>
          </p:nvSpPr>
          <p:spPr bwMode="auto">
            <a:xfrm flipH="1">
              <a:off x="5446" y="3169"/>
              <a:ext cx="2" cy="884"/>
            </a:xfrm>
            <a:prstGeom prst="rect">
              <a:avLst/>
            </a:prstGeom>
            <a:solidFill>
              <a:srgbClr val="000000"/>
            </a:solidFill>
            <a:ln w="12700">
              <a:noFill/>
              <a:miter lim="800000"/>
              <a:headEnd/>
              <a:tailEnd/>
            </a:ln>
          </p:spPr>
          <p:txBody>
            <a:bodyPr wrap="none" anchor="ctr"/>
            <a:lstStyle/>
            <a:p>
              <a:endParaRPr lang="en-US"/>
            </a:p>
          </p:txBody>
        </p:sp>
        <p:sp>
          <p:nvSpPr>
            <p:cNvPr id="29753" name="Rectangle 56"/>
            <p:cNvSpPr>
              <a:spLocks noChangeArrowheads="1"/>
            </p:cNvSpPr>
            <p:nvPr/>
          </p:nvSpPr>
          <p:spPr bwMode="auto">
            <a:xfrm>
              <a:off x="288" y="848"/>
              <a:ext cx="5163" cy="11"/>
            </a:xfrm>
            <a:prstGeom prst="rect">
              <a:avLst/>
            </a:prstGeom>
            <a:solidFill>
              <a:srgbClr val="000000"/>
            </a:solidFill>
            <a:ln w="12700">
              <a:noFill/>
              <a:miter lim="800000"/>
              <a:headEnd/>
              <a:tailEnd/>
            </a:ln>
          </p:spPr>
          <p:txBody>
            <a:bodyPr wrap="none" anchor="ctr"/>
            <a:lstStyle/>
            <a:p>
              <a:endParaRPr lang="en-US"/>
            </a:p>
          </p:txBody>
        </p:sp>
        <p:sp>
          <p:nvSpPr>
            <p:cNvPr id="29754" name="Rectangle 57"/>
            <p:cNvSpPr>
              <a:spLocks noChangeArrowheads="1"/>
            </p:cNvSpPr>
            <p:nvPr/>
          </p:nvSpPr>
          <p:spPr bwMode="auto">
            <a:xfrm>
              <a:off x="288" y="4051"/>
              <a:ext cx="5163" cy="11"/>
            </a:xfrm>
            <a:prstGeom prst="rect">
              <a:avLst/>
            </a:prstGeom>
            <a:solidFill>
              <a:srgbClr val="000000"/>
            </a:solidFill>
            <a:ln w="12700">
              <a:noFill/>
              <a:miter lim="800000"/>
              <a:headEnd/>
              <a:tailEnd/>
            </a:ln>
          </p:spPr>
          <p:txBody>
            <a:bodyPr wrap="none" anchor="ctr"/>
            <a:lstStyle/>
            <a:p>
              <a:endParaRPr lang="en-US"/>
            </a:p>
          </p:txBody>
        </p:sp>
        <p:sp>
          <p:nvSpPr>
            <p:cNvPr id="29755" name="Rectangle 58"/>
            <p:cNvSpPr>
              <a:spLocks noChangeArrowheads="1"/>
            </p:cNvSpPr>
            <p:nvPr/>
          </p:nvSpPr>
          <p:spPr bwMode="auto">
            <a:xfrm>
              <a:off x="288" y="865"/>
              <a:ext cx="11" cy="3179"/>
            </a:xfrm>
            <a:prstGeom prst="rect">
              <a:avLst/>
            </a:prstGeom>
            <a:solidFill>
              <a:srgbClr val="000000"/>
            </a:solidFill>
            <a:ln w="12700">
              <a:noFill/>
              <a:miter lim="800000"/>
              <a:headEnd/>
              <a:tailEnd/>
            </a:ln>
          </p:spPr>
          <p:txBody>
            <a:bodyPr wrap="none" anchor="ctr"/>
            <a:lstStyle/>
            <a:p>
              <a:endParaRPr lang="en-US"/>
            </a:p>
          </p:txBody>
        </p:sp>
        <p:sp>
          <p:nvSpPr>
            <p:cNvPr id="29756" name="Rectangle 59"/>
            <p:cNvSpPr>
              <a:spLocks noChangeArrowheads="1"/>
            </p:cNvSpPr>
            <p:nvPr/>
          </p:nvSpPr>
          <p:spPr bwMode="auto">
            <a:xfrm>
              <a:off x="5440" y="865"/>
              <a:ext cx="11" cy="3179"/>
            </a:xfrm>
            <a:prstGeom prst="rect">
              <a:avLst/>
            </a:prstGeom>
            <a:solidFill>
              <a:srgbClr val="000000"/>
            </a:solidFill>
            <a:ln w="12700">
              <a:noFill/>
              <a:miter lim="800000"/>
              <a:headEnd/>
              <a:tailEnd/>
            </a:ln>
          </p:spPr>
          <p:txBody>
            <a:bodyPr wrap="none" anchor="ctr"/>
            <a:lstStyle/>
            <a:p>
              <a:endParaRPr lang="en-US"/>
            </a:p>
          </p:txBody>
        </p:sp>
      </p:grpSp>
      <p:sp>
        <p:nvSpPr>
          <p:cNvPr id="169020" name="Rectangle 60"/>
          <p:cNvSpPr>
            <a:spLocks noGrp="1" noChangeArrowheads="1"/>
          </p:cNvSpPr>
          <p:nvPr>
            <p:ph type="title"/>
          </p:nvPr>
        </p:nvSpPr>
        <p:spPr>
          <a:xfrm>
            <a:off x="609600" y="0"/>
            <a:ext cx="7772400" cy="1143000"/>
          </a:xfrm>
        </p:spPr>
        <p:txBody>
          <a:bodyPr/>
          <a:lstStyle/>
          <a:p>
            <a:pPr>
              <a:defRPr/>
            </a:pPr>
            <a:r>
              <a:rPr lang="en-US" sz="4000" dirty="0" smtClean="0"/>
              <a:t>SPEEDS &amp; COST OF MEDIA</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6*min(max(#ppt_w*#ppt_h,.3),1)-7.4)/-.7*#ppt_w"/>
                                          </p:val>
                                        </p:tav>
                                        <p:tav tm="100000">
                                          <p:val>
                                            <p:strVal val="#ppt_w"/>
                                          </p:val>
                                        </p:tav>
                                      </p:tavLst>
                                    </p:anim>
                                    <p:anim calcmode="lin" valueType="num">
                                      <p:cBhvr>
                                        <p:cTn id="8" dur="500" fill="hold"/>
                                        <p:tgtEl>
                                          <p:spTgt spid="2"/>
                                        </p:tgtEl>
                                        <p:attrNameLst>
                                          <p:attrName>ppt_h</p:attrName>
                                        </p:attrNameLst>
                                      </p:cBhvr>
                                      <p:tavLst>
                                        <p:tav tm="0">
                                          <p:val>
                                            <p:strVal val="(6*min(max(#ppt_w*#ppt_h,.3),1)-7.4)/-.7*#ppt_h"/>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0724"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25"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pic>
        <p:nvPicPr>
          <p:cNvPr id="30726" name="Picture 6"/>
          <p:cNvPicPr>
            <a:picLocks noChangeArrowheads="1"/>
          </p:cNvPicPr>
          <p:nvPr/>
        </p:nvPicPr>
        <p:blipFill>
          <a:blip r:embed="rId3" cstate="print"/>
          <a:srcRect/>
          <a:stretch>
            <a:fillRect/>
          </a:stretch>
        </p:blipFill>
        <p:spPr bwMode="auto">
          <a:xfrm>
            <a:off x="762000" y="387350"/>
            <a:ext cx="7708900" cy="6149975"/>
          </a:xfrm>
          <a:prstGeom prst="rect">
            <a:avLst/>
          </a:prstGeom>
          <a:noFill/>
          <a:ln w="12700">
            <a:noFill/>
            <a:miter lim="800000"/>
            <a:headEnd/>
            <a:tailEnd/>
          </a:ln>
        </p:spPr>
      </p:pic>
    </p:spTree>
  </p:cSld>
  <p:clrMapOvr>
    <a:masterClrMapping/>
  </p:clrMapOvr>
  <p:transition spd="slow">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4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1748"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1749"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72038" name="Rectangle 6"/>
          <p:cNvSpPr>
            <a:spLocks noGrp="1" noChangeArrowheads="1"/>
          </p:cNvSpPr>
          <p:nvPr>
            <p:ph type="title"/>
          </p:nvPr>
        </p:nvSpPr>
        <p:spPr/>
        <p:txBody>
          <a:bodyPr/>
          <a:lstStyle/>
          <a:p>
            <a:pPr>
              <a:defRPr/>
            </a:pPr>
            <a:r>
              <a:rPr lang="en-US" smtClean="0"/>
              <a:t>What if one or more of the “terminals” is a computer?</a:t>
            </a:r>
          </a:p>
        </p:txBody>
      </p:sp>
      <p:sp>
        <p:nvSpPr>
          <p:cNvPr id="172039" name="Rectangle 7"/>
          <p:cNvSpPr>
            <a:spLocks noGrp="1" noChangeArrowheads="1"/>
          </p:cNvSpPr>
          <p:nvPr>
            <p:ph type="body" idx="1"/>
          </p:nvPr>
        </p:nvSpPr>
        <p:spPr>
          <a:xfrm>
            <a:off x="830263" y="2151063"/>
            <a:ext cx="7386637" cy="2254250"/>
          </a:xfrm>
        </p:spPr>
        <p:txBody>
          <a:bodyPr/>
          <a:lstStyle/>
          <a:p>
            <a:pPr>
              <a:defRPr/>
            </a:pPr>
            <a:r>
              <a:rPr lang="en-US" dirty="0" smtClean="0"/>
              <a:t>Modems - the most popular “processor” - convert computer language (digital) into POTS transmittable language (analog).</a:t>
            </a:r>
          </a:p>
        </p:txBody>
      </p:sp>
      <p:sp>
        <p:nvSpPr>
          <p:cNvPr id="31752" name="Freeform 8"/>
          <p:cNvSpPr>
            <a:spLocks/>
          </p:cNvSpPr>
          <p:nvPr/>
        </p:nvSpPr>
        <p:spPr bwMode="auto">
          <a:xfrm>
            <a:off x="609600" y="4776788"/>
            <a:ext cx="4125913" cy="582612"/>
          </a:xfrm>
          <a:custGeom>
            <a:avLst/>
            <a:gdLst>
              <a:gd name="T0" fmla="*/ 0 w 2599"/>
              <a:gd name="T1" fmla="*/ 351 h 367"/>
              <a:gd name="T2" fmla="*/ 37 w 2599"/>
              <a:gd name="T3" fmla="*/ 307 h 367"/>
              <a:gd name="T4" fmla="*/ 67 w 2599"/>
              <a:gd name="T5" fmla="*/ 263 h 367"/>
              <a:gd name="T6" fmla="*/ 96 w 2599"/>
              <a:gd name="T7" fmla="*/ 219 h 367"/>
              <a:gd name="T8" fmla="*/ 125 w 2599"/>
              <a:gd name="T9" fmla="*/ 175 h 367"/>
              <a:gd name="T10" fmla="*/ 155 w 2599"/>
              <a:gd name="T11" fmla="*/ 131 h 367"/>
              <a:gd name="T12" fmla="*/ 213 w 2599"/>
              <a:gd name="T13" fmla="*/ 88 h 367"/>
              <a:gd name="T14" fmla="*/ 257 w 2599"/>
              <a:gd name="T15" fmla="*/ 88 h 367"/>
              <a:gd name="T16" fmla="*/ 301 w 2599"/>
              <a:gd name="T17" fmla="*/ 88 h 367"/>
              <a:gd name="T18" fmla="*/ 345 w 2599"/>
              <a:gd name="T19" fmla="*/ 88 h 367"/>
              <a:gd name="T20" fmla="*/ 389 w 2599"/>
              <a:gd name="T21" fmla="*/ 117 h 367"/>
              <a:gd name="T22" fmla="*/ 433 w 2599"/>
              <a:gd name="T23" fmla="*/ 146 h 367"/>
              <a:gd name="T24" fmla="*/ 462 w 2599"/>
              <a:gd name="T25" fmla="*/ 190 h 367"/>
              <a:gd name="T26" fmla="*/ 491 w 2599"/>
              <a:gd name="T27" fmla="*/ 234 h 367"/>
              <a:gd name="T28" fmla="*/ 535 w 2599"/>
              <a:gd name="T29" fmla="*/ 263 h 367"/>
              <a:gd name="T30" fmla="*/ 564 w 2599"/>
              <a:gd name="T31" fmla="*/ 307 h 367"/>
              <a:gd name="T32" fmla="*/ 608 w 2599"/>
              <a:gd name="T33" fmla="*/ 322 h 367"/>
              <a:gd name="T34" fmla="*/ 652 w 2599"/>
              <a:gd name="T35" fmla="*/ 351 h 367"/>
              <a:gd name="T36" fmla="*/ 711 w 2599"/>
              <a:gd name="T37" fmla="*/ 366 h 367"/>
              <a:gd name="T38" fmla="*/ 769 w 2599"/>
              <a:gd name="T39" fmla="*/ 351 h 367"/>
              <a:gd name="T40" fmla="*/ 813 w 2599"/>
              <a:gd name="T41" fmla="*/ 351 h 367"/>
              <a:gd name="T42" fmla="*/ 857 w 2599"/>
              <a:gd name="T43" fmla="*/ 336 h 367"/>
              <a:gd name="T44" fmla="*/ 901 w 2599"/>
              <a:gd name="T45" fmla="*/ 322 h 367"/>
              <a:gd name="T46" fmla="*/ 930 w 2599"/>
              <a:gd name="T47" fmla="*/ 278 h 367"/>
              <a:gd name="T48" fmla="*/ 974 w 2599"/>
              <a:gd name="T49" fmla="*/ 249 h 367"/>
              <a:gd name="T50" fmla="*/ 1018 w 2599"/>
              <a:gd name="T51" fmla="*/ 205 h 367"/>
              <a:gd name="T52" fmla="*/ 1062 w 2599"/>
              <a:gd name="T53" fmla="*/ 190 h 367"/>
              <a:gd name="T54" fmla="*/ 1106 w 2599"/>
              <a:gd name="T55" fmla="*/ 161 h 367"/>
              <a:gd name="T56" fmla="*/ 1150 w 2599"/>
              <a:gd name="T57" fmla="*/ 146 h 367"/>
              <a:gd name="T58" fmla="*/ 1194 w 2599"/>
              <a:gd name="T59" fmla="*/ 146 h 367"/>
              <a:gd name="T60" fmla="*/ 1252 w 2599"/>
              <a:gd name="T61" fmla="*/ 131 h 367"/>
              <a:gd name="T62" fmla="*/ 1296 w 2599"/>
              <a:gd name="T63" fmla="*/ 146 h 367"/>
              <a:gd name="T64" fmla="*/ 1340 w 2599"/>
              <a:gd name="T65" fmla="*/ 175 h 367"/>
              <a:gd name="T66" fmla="*/ 1384 w 2599"/>
              <a:gd name="T67" fmla="*/ 219 h 367"/>
              <a:gd name="T68" fmla="*/ 1428 w 2599"/>
              <a:gd name="T69" fmla="*/ 263 h 367"/>
              <a:gd name="T70" fmla="*/ 1486 w 2599"/>
              <a:gd name="T71" fmla="*/ 307 h 367"/>
              <a:gd name="T72" fmla="*/ 1530 w 2599"/>
              <a:gd name="T73" fmla="*/ 336 h 367"/>
              <a:gd name="T74" fmla="*/ 1574 w 2599"/>
              <a:gd name="T75" fmla="*/ 366 h 367"/>
              <a:gd name="T76" fmla="*/ 1618 w 2599"/>
              <a:gd name="T77" fmla="*/ 366 h 367"/>
              <a:gd name="T78" fmla="*/ 1676 w 2599"/>
              <a:gd name="T79" fmla="*/ 366 h 367"/>
              <a:gd name="T80" fmla="*/ 1720 w 2599"/>
              <a:gd name="T81" fmla="*/ 351 h 367"/>
              <a:gd name="T82" fmla="*/ 1764 w 2599"/>
              <a:gd name="T83" fmla="*/ 336 h 367"/>
              <a:gd name="T84" fmla="*/ 1808 w 2599"/>
              <a:gd name="T85" fmla="*/ 322 h 367"/>
              <a:gd name="T86" fmla="*/ 1852 w 2599"/>
              <a:gd name="T87" fmla="*/ 307 h 367"/>
              <a:gd name="T88" fmla="*/ 1896 w 2599"/>
              <a:gd name="T89" fmla="*/ 263 h 367"/>
              <a:gd name="T90" fmla="*/ 1940 w 2599"/>
              <a:gd name="T91" fmla="*/ 234 h 367"/>
              <a:gd name="T92" fmla="*/ 1969 w 2599"/>
              <a:gd name="T93" fmla="*/ 190 h 367"/>
              <a:gd name="T94" fmla="*/ 1998 w 2599"/>
              <a:gd name="T95" fmla="*/ 146 h 367"/>
              <a:gd name="T96" fmla="*/ 2042 w 2599"/>
              <a:gd name="T97" fmla="*/ 102 h 367"/>
              <a:gd name="T98" fmla="*/ 2086 w 2599"/>
              <a:gd name="T99" fmla="*/ 73 h 367"/>
              <a:gd name="T100" fmla="*/ 2145 w 2599"/>
              <a:gd name="T101" fmla="*/ 29 h 367"/>
              <a:gd name="T102" fmla="*/ 2203 w 2599"/>
              <a:gd name="T103" fmla="*/ 14 h 367"/>
              <a:gd name="T104" fmla="*/ 2247 w 2599"/>
              <a:gd name="T105" fmla="*/ 0 h 367"/>
              <a:gd name="T106" fmla="*/ 2291 w 2599"/>
              <a:gd name="T107" fmla="*/ 0 h 367"/>
              <a:gd name="T108" fmla="*/ 2335 w 2599"/>
              <a:gd name="T109" fmla="*/ 29 h 367"/>
              <a:gd name="T110" fmla="*/ 2364 w 2599"/>
              <a:gd name="T111" fmla="*/ 73 h 367"/>
              <a:gd name="T112" fmla="*/ 2408 w 2599"/>
              <a:gd name="T113" fmla="*/ 131 h 367"/>
              <a:gd name="T114" fmla="*/ 2452 w 2599"/>
              <a:gd name="T115" fmla="*/ 175 h 367"/>
              <a:gd name="T116" fmla="*/ 2496 w 2599"/>
              <a:gd name="T117" fmla="*/ 219 h 367"/>
              <a:gd name="T118" fmla="*/ 2525 w 2599"/>
              <a:gd name="T119" fmla="*/ 263 h 367"/>
              <a:gd name="T120" fmla="*/ 2555 w 2599"/>
              <a:gd name="T121" fmla="*/ 307 h 367"/>
              <a:gd name="T122" fmla="*/ 2598 w 2599"/>
              <a:gd name="T123" fmla="*/ 351 h 36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99"/>
              <a:gd name="T187" fmla="*/ 0 h 367"/>
              <a:gd name="T188" fmla="*/ 2599 w 2599"/>
              <a:gd name="T189" fmla="*/ 367 h 36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99" h="367">
                <a:moveTo>
                  <a:pt x="0" y="351"/>
                </a:moveTo>
                <a:lnTo>
                  <a:pt x="37" y="307"/>
                </a:lnTo>
                <a:lnTo>
                  <a:pt x="67" y="263"/>
                </a:lnTo>
                <a:lnTo>
                  <a:pt x="96" y="219"/>
                </a:lnTo>
                <a:lnTo>
                  <a:pt x="125" y="175"/>
                </a:lnTo>
                <a:lnTo>
                  <a:pt x="155" y="131"/>
                </a:lnTo>
                <a:lnTo>
                  <a:pt x="213" y="88"/>
                </a:lnTo>
                <a:lnTo>
                  <a:pt x="257" y="88"/>
                </a:lnTo>
                <a:lnTo>
                  <a:pt x="301" y="88"/>
                </a:lnTo>
                <a:lnTo>
                  <a:pt x="345" y="88"/>
                </a:lnTo>
                <a:lnTo>
                  <a:pt x="389" y="117"/>
                </a:lnTo>
                <a:lnTo>
                  <a:pt x="433" y="146"/>
                </a:lnTo>
                <a:lnTo>
                  <a:pt x="462" y="190"/>
                </a:lnTo>
                <a:lnTo>
                  <a:pt x="491" y="234"/>
                </a:lnTo>
                <a:lnTo>
                  <a:pt x="535" y="263"/>
                </a:lnTo>
                <a:lnTo>
                  <a:pt x="564" y="307"/>
                </a:lnTo>
                <a:lnTo>
                  <a:pt x="608" y="322"/>
                </a:lnTo>
                <a:lnTo>
                  <a:pt x="652" y="351"/>
                </a:lnTo>
                <a:lnTo>
                  <a:pt x="711" y="366"/>
                </a:lnTo>
                <a:lnTo>
                  <a:pt x="769" y="351"/>
                </a:lnTo>
                <a:lnTo>
                  <a:pt x="813" y="351"/>
                </a:lnTo>
                <a:lnTo>
                  <a:pt x="857" y="336"/>
                </a:lnTo>
                <a:lnTo>
                  <a:pt x="901" y="322"/>
                </a:lnTo>
                <a:lnTo>
                  <a:pt x="930" y="278"/>
                </a:lnTo>
                <a:lnTo>
                  <a:pt x="974" y="249"/>
                </a:lnTo>
                <a:lnTo>
                  <a:pt x="1018" y="205"/>
                </a:lnTo>
                <a:lnTo>
                  <a:pt x="1062" y="190"/>
                </a:lnTo>
                <a:lnTo>
                  <a:pt x="1106" y="161"/>
                </a:lnTo>
                <a:lnTo>
                  <a:pt x="1150" y="146"/>
                </a:lnTo>
                <a:lnTo>
                  <a:pt x="1194" y="146"/>
                </a:lnTo>
                <a:lnTo>
                  <a:pt x="1252" y="131"/>
                </a:lnTo>
                <a:lnTo>
                  <a:pt x="1296" y="146"/>
                </a:lnTo>
                <a:lnTo>
                  <a:pt x="1340" y="175"/>
                </a:lnTo>
                <a:lnTo>
                  <a:pt x="1384" y="219"/>
                </a:lnTo>
                <a:lnTo>
                  <a:pt x="1428" y="263"/>
                </a:lnTo>
                <a:lnTo>
                  <a:pt x="1486" y="307"/>
                </a:lnTo>
                <a:lnTo>
                  <a:pt x="1530" y="336"/>
                </a:lnTo>
                <a:lnTo>
                  <a:pt x="1574" y="366"/>
                </a:lnTo>
                <a:lnTo>
                  <a:pt x="1618" y="366"/>
                </a:lnTo>
                <a:lnTo>
                  <a:pt x="1676" y="366"/>
                </a:lnTo>
                <a:lnTo>
                  <a:pt x="1720" y="351"/>
                </a:lnTo>
                <a:lnTo>
                  <a:pt x="1764" y="336"/>
                </a:lnTo>
                <a:lnTo>
                  <a:pt x="1808" y="322"/>
                </a:lnTo>
                <a:lnTo>
                  <a:pt x="1852" y="307"/>
                </a:lnTo>
                <a:lnTo>
                  <a:pt x="1896" y="263"/>
                </a:lnTo>
                <a:lnTo>
                  <a:pt x="1940" y="234"/>
                </a:lnTo>
                <a:lnTo>
                  <a:pt x="1969" y="190"/>
                </a:lnTo>
                <a:lnTo>
                  <a:pt x="1998" y="146"/>
                </a:lnTo>
                <a:lnTo>
                  <a:pt x="2042" y="102"/>
                </a:lnTo>
                <a:lnTo>
                  <a:pt x="2086" y="73"/>
                </a:lnTo>
                <a:lnTo>
                  <a:pt x="2145" y="29"/>
                </a:lnTo>
                <a:lnTo>
                  <a:pt x="2203" y="14"/>
                </a:lnTo>
                <a:lnTo>
                  <a:pt x="2247" y="0"/>
                </a:lnTo>
                <a:lnTo>
                  <a:pt x="2291" y="0"/>
                </a:lnTo>
                <a:lnTo>
                  <a:pt x="2335" y="29"/>
                </a:lnTo>
                <a:lnTo>
                  <a:pt x="2364" y="73"/>
                </a:lnTo>
                <a:lnTo>
                  <a:pt x="2408" y="131"/>
                </a:lnTo>
                <a:lnTo>
                  <a:pt x="2452" y="175"/>
                </a:lnTo>
                <a:lnTo>
                  <a:pt x="2496" y="219"/>
                </a:lnTo>
                <a:lnTo>
                  <a:pt x="2525" y="263"/>
                </a:lnTo>
                <a:lnTo>
                  <a:pt x="2555" y="307"/>
                </a:lnTo>
                <a:lnTo>
                  <a:pt x="2598" y="351"/>
                </a:lnTo>
              </a:path>
            </a:pathLst>
          </a:custGeom>
          <a:noFill/>
          <a:ln w="12700" cap="rnd">
            <a:solidFill>
              <a:schemeClr val="tx1"/>
            </a:solidFill>
            <a:round/>
            <a:headEnd/>
            <a:tailEnd/>
          </a:ln>
        </p:spPr>
        <p:txBody>
          <a:bodyPr/>
          <a:lstStyle/>
          <a:p>
            <a:endParaRPr lang="en-US"/>
          </a:p>
        </p:txBody>
      </p:sp>
      <p:sp>
        <p:nvSpPr>
          <p:cNvPr id="31753" name="Rectangle 9"/>
          <p:cNvSpPr>
            <a:spLocks noChangeArrowheads="1"/>
          </p:cNvSpPr>
          <p:nvPr/>
        </p:nvSpPr>
        <p:spPr bwMode="auto">
          <a:xfrm>
            <a:off x="1358900" y="5700713"/>
            <a:ext cx="1931988" cy="454025"/>
          </a:xfrm>
          <a:prstGeom prst="rect">
            <a:avLst/>
          </a:prstGeom>
          <a:noFill/>
          <a:ln w="12700">
            <a:noFill/>
            <a:miter lim="800000"/>
            <a:headEnd/>
            <a:tailEnd/>
          </a:ln>
        </p:spPr>
        <p:txBody>
          <a:bodyPr wrap="none" lIns="90488" tIns="44450" rIns="90488" bIns="44450">
            <a:spAutoFit/>
          </a:bodyPr>
          <a:lstStyle/>
          <a:p>
            <a:r>
              <a:rPr lang="en-US"/>
              <a:t>Analog Signal</a:t>
            </a:r>
          </a:p>
        </p:txBody>
      </p:sp>
      <p:sp>
        <p:nvSpPr>
          <p:cNvPr id="31754" name="Line 10"/>
          <p:cNvSpPr>
            <a:spLocks noChangeShapeType="1"/>
          </p:cNvSpPr>
          <p:nvPr/>
        </p:nvSpPr>
        <p:spPr bwMode="auto">
          <a:xfrm flipV="1">
            <a:off x="5486400" y="4872038"/>
            <a:ext cx="0" cy="468312"/>
          </a:xfrm>
          <a:prstGeom prst="line">
            <a:avLst/>
          </a:prstGeom>
          <a:noFill/>
          <a:ln w="12700">
            <a:solidFill>
              <a:schemeClr val="tx1"/>
            </a:solidFill>
            <a:round/>
            <a:headEnd/>
            <a:tailEnd/>
          </a:ln>
        </p:spPr>
        <p:txBody>
          <a:bodyPr wrap="none" anchor="ctr"/>
          <a:lstStyle/>
          <a:p>
            <a:endParaRPr lang="en-US"/>
          </a:p>
        </p:txBody>
      </p:sp>
      <p:sp>
        <p:nvSpPr>
          <p:cNvPr id="31755" name="Line 11"/>
          <p:cNvSpPr>
            <a:spLocks noChangeShapeType="1"/>
          </p:cNvSpPr>
          <p:nvPr/>
        </p:nvSpPr>
        <p:spPr bwMode="auto">
          <a:xfrm>
            <a:off x="5494338" y="4876800"/>
            <a:ext cx="442912" cy="0"/>
          </a:xfrm>
          <a:prstGeom prst="line">
            <a:avLst/>
          </a:prstGeom>
          <a:noFill/>
          <a:ln w="12700">
            <a:solidFill>
              <a:schemeClr val="tx1"/>
            </a:solidFill>
            <a:round/>
            <a:headEnd/>
            <a:tailEnd/>
          </a:ln>
        </p:spPr>
        <p:txBody>
          <a:bodyPr wrap="none" anchor="ctr"/>
          <a:lstStyle/>
          <a:p>
            <a:endParaRPr lang="en-US"/>
          </a:p>
        </p:txBody>
      </p:sp>
      <p:sp>
        <p:nvSpPr>
          <p:cNvPr id="31756" name="Line 12"/>
          <p:cNvSpPr>
            <a:spLocks noChangeShapeType="1"/>
          </p:cNvSpPr>
          <p:nvPr/>
        </p:nvSpPr>
        <p:spPr bwMode="auto">
          <a:xfrm>
            <a:off x="5943600" y="4884738"/>
            <a:ext cx="0" cy="442912"/>
          </a:xfrm>
          <a:prstGeom prst="line">
            <a:avLst/>
          </a:prstGeom>
          <a:noFill/>
          <a:ln w="12700">
            <a:solidFill>
              <a:schemeClr val="tx1"/>
            </a:solidFill>
            <a:round/>
            <a:headEnd/>
            <a:tailEnd/>
          </a:ln>
        </p:spPr>
        <p:txBody>
          <a:bodyPr wrap="none" anchor="ctr"/>
          <a:lstStyle/>
          <a:p>
            <a:endParaRPr lang="en-US"/>
          </a:p>
        </p:txBody>
      </p:sp>
      <p:sp>
        <p:nvSpPr>
          <p:cNvPr id="31757" name="Line 13"/>
          <p:cNvSpPr>
            <a:spLocks noChangeShapeType="1"/>
          </p:cNvSpPr>
          <p:nvPr/>
        </p:nvSpPr>
        <p:spPr bwMode="auto">
          <a:xfrm>
            <a:off x="5951538" y="5334000"/>
            <a:ext cx="366712" cy="0"/>
          </a:xfrm>
          <a:prstGeom prst="line">
            <a:avLst/>
          </a:prstGeom>
          <a:noFill/>
          <a:ln w="12700">
            <a:solidFill>
              <a:schemeClr val="tx1"/>
            </a:solidFill>
            <a:round/>
            <a:headEnd/>
            <a:tailEnd/>
          </a:ln>
        </p:spPr>
        <p:txBody>
          <a:bodyPr wrap="none" anchor="ctr"/>
          <a:lstStyle/>
          <a:p>
            <a:endParaRPr lang="en-US"/>
          </a:p>
        </p:txBody>
      </p:sp>
      <p:sp>
        <p:nvSpPr>
          <p:cNvPr id="31758" name="Line 14"/>
          <p:cNvSpPr>
            <a:spLocks noChangeShapeType="1"/>
          </p:cNvSpPr>
          <p:nvPr/>
        </p:nvSpPr>
        <p:spPr bwMode="auto">
          <a:xfrm>
            <a:off x="6408738" y="5334000"/>
            <a:ext cx="519112" cy="0"/>
          </a:xfrm>
          <a:prstGeom prst="line">
            <a:avLst/>
          </a:prstGeom>
          <a:noFill/>
          <a:ln w="12700">
            <a:solidFill>
              <a:schemeClr val="tx1"/>
            </a:solidFill>
            <a:round/>
            <a:headEnd/>
            <a:tailEnd/>
          </a:ln>
        </p:spPr>
        <p:txBody>
          <a:bodyPr wrap="none" anchor="ctr"/>
          <a:lstStyle/>
          <a:p>
            <a:endParaRPr lang="en-US"/>
          </a:p>
        </p:txBody>
      </p:sp>
      <p:sp>
        <p:nvSpPr>
          <p:cNvPr id="31759" name="Line 15"/>
          <p:cNvSpPr>
            <a:spLocks noChangeShapeType="1"/>
          </p:cNvSpPr>
          <p:nvPr/>
        </p:nvSpPr>
        <p:spPr bwMode="auto">
          <a:xfrm flipV="1">
            <a:off x="6934200" y="4872038"/>
            <a:ext cx="0" cy="468312"/>
          </a:xfrm>
          <a:prstGeom prst="line">
            <a:avLst/>
          </a:prstGeom>
          <a:noFill/>
          <a:ln w="12700">
            <a:solidFill>
              <a:schemeClr val="tx1"/>
            </a:solidFill>
            <a:round/>
            <a:headEnd/>
            <a:tailEnd/>
          </a:ln>
        </p:spPr>
        <p:txBody>
          <a:bodyPr wrap="none" anchor="ctr"/>
          <a:lstStyle/>
          <a:p>
            <a:endParaRPr lang="en-US"/>
          </a:p>
        </p:txBody>
      </p:sp>
      <p:sp>
        <p:nvSpPr>
          <p:cNvPr id="31760" name="Line 16"/>
          <p:cNvSpPr>
            <a:spLocks noChangeShapeType="1"/>
          </p:cNvSpPr>
          <p:nvPr/>
        </p:nvSpPr>
        <p:spPr bwMode="auto">
          <a:xfrm>
            <a:off x="6942138" y="4876800"/>
            <a:ext cx="442912" cy="0"/>
          </a:xfrm>
          <a:prstGeom prst="line">
            <a:avLst/>
          </a:prstGeom>
          <a:noFill/>
          <a:ln w="12700">
            <a:solidFill>
              <a:schemeClr val="tx1"/>
            </a:solidFill>
            <a:round/>
            <a:headEnd/>
            <a:tailEnd/>
          </a:ln>
        </p:spPr>
        <p:txBody>
          <a:bodyPr wrap="none" anchor="ctr"/>
          <a:lstStyle/>
          <a:p>
            <a:endParaRPr lang="en-US"/>
          </a:p>
        </p:txBody>
      </p:sp>
      <p:sp>
        <p:nvSpPr>
          <p:cNvPr id="31761" name="Line 17"/>
          <p:cNvSpPr>
            <a:spLocks noChangeShapeType="1"/>
          </p:cNvSpPr>
          <p:nvPr/>
        </p:nvSpPr>
        <p:spPr bwMode="auto">
          <a:xfrm>
            <a:off x="7391400" y="4884738"/>
            <a:ext cx="0" cy="442912"/>
          </a:xfrm>
          <a:prstGeom prst="line">
            <a:avLst/>
          </a:prstGeom>
          <a:noFill/>
          <a:ln w="12700">
            <a:solidFill>
              <a:schemeClr val="tx1"/>
            </a:solidFill>
            <a:round/>
            <a:headEnd/>
            <a:tailEnd/>
          </a:ln>
        </p:spPr>
        <p:txBody>
          <a:bodyPr wrap="none" anchor="ctr"/>
          <a:lstStyle/>
          <a:p>
            <a:endParaRPr lang="en-US"/>
          </a:p>
        </p:txBody>
      </p:sp>
      <p:sp>
        <p:nvSpPr>
          <p:cNvPr id="31762" name="Line 18"/>
          <p:cNvSpPr>
            <a:spLocks noChangeShapeType="1"/>
          </p:cNvSpPr>
          <p:nvPr/>
        </p:nvSpPr>
        <p:spPr bwMode="auto">
          <a:xfrm>
            <a:off x="7399338" y="5334000"/>
            <a:ext cx="519112" cy="0"/>
          </a:xfrm>
          <a:prstGeom prst="line">
            <a:avLst/>
          </a:prstGeom>
          <a:noFill/>
          <a:ln w="12700">
            <a:solidFill>
              <a:schemeClr val="tx1"/>
            </a:solidFill>
            <a:round/>
            <a:headEnd/>
            <a:tailEnd/>
          </a:ln>
        </p:spPr>
        <p:txBody>
          <a:bodyPr wrap="none" anchor="ctr"/>
          <a:lstStyle/>
          <a:p>
            <a:endParaRPr lang="en-US"/>
          </a:p>
        </p:txBody>
      </p:sp>
      <p:sp>
        <p:nvSpPr>
          <p:cNvPr id="31763" name="Line 19"/>
          <p:cNvSpPr>
            <a:spLocks noChangeShapeType="1"/>
          </p:cNvSpPr>
          <p:nvPr/>
        </p:nvSpPr>
        <p:spPr bwMode="auto">
          <a:xfrm flipV="1">
            <a:off x="7924800" y="4872038"/>
            <a:ext cx="0" cy="468312"/>
          </a:xfrm>
          <a:prstGeom prst="line">
            <a:avLst/>
          </a:prstGeom>
          <a:noFill/>
          <a:ln w="12700">
            <a:solidFill>
              <a:schemeClr val="tx1"/>
            </a:solidFill>
            <a:round/>
            <a:headEnd/>
            <a:tailEnd/>
          </a:ln>
        </p:spPr>
        <p:txBody>
          <a:bodyPr wrap="none" anchor="ctr"/>
          <a:lstStyle/>
          <a:p>
            <a:endParaRPr lang="en-US"/>
          </a:p>
        </p:txBody>
      </p:sp>
      <p:sp>
        <p:nvSpPr>
          <p:cNvPr id="31764" name="Line 20"/>
          <p:cNvSpPr>
            <a:spLocks noChangeShapeType="1"/>
          </p:cNvSpPr>
          <p:nvPr/>
        </p:nvSpPr>
        <p:spPr bwMode="auto">
          <a:xfrm>
            <a:off x="7932738" y="4876800"/>
            <a:ext cx="442912" cy="0"/>
          </a:xfrm>
          <a:prstGeom prst="line">
            <a:avLst/>
          </a:prstGeom>
          <a:noFill/>
          <a:ln w="12700">
            <a:solidFill>
              <a:schemeClr val="tx1"/>
            </a:solidFill>
            <a:round/>
            <a:headEnd/>
            <a:tailEnd/>
          </a:ln>
        </p:spPr>
        <p:txBody>
          <a:bodyPr wrap="none" anchor="ctr"/>
          <a:lstStyle/>
          <a:p>
            <a:endParaRPr lang="en-US"/>
          </a:p>
        </p:txBody>
      </p:sp>
      <p:sp>
        <p:nvSpPr>
          <p:cNvPr id="31765" name="Line 21"/>
          <p:cNvSpPr>
            <a:spLocks noChangeShapeType="1"/>
          </p:cNvSpPr>
          <p:nvPr/>
        </p:nvSpPr>
        <p:spPr bwMode="auto">
          <a:xfrm>
            <a:off x="8382000" y="4884738"/>
            <a:ext cx="0" cy="442912"/>
          </a:xfrm>
          <a:prstGeom prst="line">
            <a:avLst/>
          </a:prstGeom>
          <a:noFill/>
          <a:ln w="12700">
            <a:solidFill>
              <a:schemeClr val="tx1"/>
            </a:solidFill>
            <a:round/>
            <a:headEnd/>
            <a:tailEnd/>
          </a:ln>
        </p:spPr>
        <p:txBody>
          <a:bodyPr wrap="none" anchor="ctr"/>
          <a:lstStyle/>
          <a:p>
            <a:endParaRPr lang="en-US"/>
          </a:p>
        </p:txBody>
      </p:sp>
      <p:sp>
        <p:nvSpPr>
          <p:cNvPr id="31766" name="Rectangle 22"/>
          <p:cNvSpPr>
            <a:spLocks noChangeArrowheads="1"/>
          </p:cNvSpPr>
          <p:nvPr/>
        </p:nvSpPr>
        <p:spPr bwMode="auto">
          <a:xfrm>
            <a:off x="6081713" y="5700713"/>
            <a:ext cx="1879600" cy="454025"/>
          </a:xfrm>
          <a:prstGeom prst="rect">
            <a:avLst/>
          </a:prstGeom>
          <a:noFill/>
          <a:ln w="12700">
            <a:noFill/>
            <a:miter lim="800000"/>
            <a:headEnd/>
            <a:tailEnd/>
          </a:ln>
        </p:spPr>
        <p:txBody>
          <a:bodyPr wrap="none" lIns="90488" tIns="44450" rIns="90488" bIns="44450">
            <a:spAutoFit/>
          </a:bodyPr>
          <a:lstStyle/>
          <a:p>
            <a:r>
              <a:rPr lang="en-US"/>
              <a:t>Digital Signal</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2039">
                                            <p:txEl>
                                              <p:pRg st="0" end="0"/>
                                            </p:txEl>
                                          </p:spTgt>
                                        </p:tgtEl>
                                        <p:attrNameLst>
                                          <p:attrName>style.visibility</p:attrName>
                                        </p:attrNameLst>
                                      </p:cBhvr>
                                      <p:to>
                                        <p:strVal val="visible"/>
                                      </p:to>
                                    </p:set>
                                    <p:anim to="" calcmode="lin" valueType="num">
                                      <p:cBhvr>
                                        <p:cTn id="7" dur="1" fill="hold"/>
                                        <p:tgtEl>
                                          <p:spTgt spid="17203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214313" y="214313"/>
            <a:ext cx="3633787" cy="454025"/>
          </a:xfrm>
          <a:prstGeom prst="rect">
            <a:avLst/>
          </a:prstGeom>
          <a:noFill/>
          <a:ln w="12700">
            <a:noFill/>
            <a:miter lim="800000"/>
            <a:headEnd/>
            <a:tailEnd/>
          </a:ln>
          <a:effectLst/>
        </p:spPr>
        <p:txBody>
          <a:bodyPr wrap="none" lIns="90488" tIns="44450" rIns="90488" bIns="44450">
            <a:spAutoFit/>
          </a:bodyPr>
          <a:lstStyle/>
          <a:p>
            <a:pPr>
              <a:defRPr/>
            </a:pPr>
            <a:r>
              <a:rPr lang="en-US" b="1">
                <a:solidFill>
                  <a:srgbClr val="FFFFFF"/>
                </a:solidFill>
                <a:effectLst>
                  <a:outerShdw blurRad="38100" dist="38100" dir="2700000" algn="tl">
                    <a:srgbClr val="000000"/>
                  </a:outerShdw>
                </a:effectLst>
                <a:latin typeface="Arial" charset="0"/>
              </a:rPr>
              <a:t>The Modem Conversion</a:t>
            </a:r>
          </a:p>
        </p:txBody>
      </p:sp>
      <p:sp>
        <p:nvSpPr>
          <p:cNvPr id="1032" name="Rectangle 3"/>
          <p:cNvSpPr>
            <a:spLocks noChangeArrowheads="1"/>
          </p:cNvSpPr>
          <p:nvPr/>
        </p:nvSpPr>
        <p:spPr bwMode="auto">
          <a:xfrm>
            <a:off x="311150" y="692150"/>
            <a:ext cx="8674100" cy="635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174084" name="Rectangle 4"/>
          <p:cNvSpPr>
            <a:spLocks noChangeArrowheads="1"/>
          </p:cNvSpPr>
          <p:nvPr/>
        </p:nvSpPr>
        <p:spPr bwMode="auto">
          <a:xfrm>
            <a:off x="328613" y="831850"/>
            <a:ext cx="3554412" cy="393700"/>
          </a:xfrm>
          <a:prstGeom prst="rect">
            <a:avLst/>
          </a:prstGeom>
          <a:noFill/>
          <a:ln w="12700">
            <a:noFill/>
            <a:miter lim="800000"/>
            <a:headEnd/>
            <a:tailEnd/>
          </a:ln>
          <a:effectLst/>
        </p:spPr>
        <p:txBody>
          <a:bodyPr wrap="none" lIns="90488" tIns="44450" rIns="90488" bIns="44450">
            <a:spAutoFit/>
          </a:bodyPr>
          <a:lstStyle/>
          <a:p>
            <a:pPr>
              <a:defRPr/>
            </a:pPr>
            <a:r>
              <a:rPr lang="en-US" sz="2000">
                <a:solidFill>
                  <a:srgbClr val="FAFD00"/>
                </a:solidFill>
                <a:effectLst>
                  <a:outerShdw blurRad="38100" dist="38100" dir="2700000" algn="tl">
                    <a:srgbClr val="000000"/>
                  </a:outerShdw>
                </a:effectLst>
                <a:latin typeface="Arial" charset="0"/>
              </a:rPr>
              <a:t>Analog to Digital....Modulation</a:t>
            </a:r>
          </a:p>
        </p:txBody>
      </p:sp>
      <p:sp>
        <p:nvSpPr>
          <p:cNvPr id="174085" name="Rectangle 5"/>
          <p:cNvSpPr>
            <a:spLocks noChangeArrowheads="1"/>
          </p:cNvSpPr>
          <p:nvPr/>
        </p:nvSpPr>
        <p:spPr bwMode="auto">
          <a:xfrm>
            <a:off x="230188" y="4070350"/>
            <a:ext cx="4645025" cy="1612900"/>
          </a:xfrm>
          <a:prstGeom prst="rect">
            <a:avLst/>
          </a:prstGeom>
          <a:noFill/>
          <a:ln w="12700">
            <a:noFill/>
            <a:miter lim="800000"/>
            <a:headEnd/>
            <a:tailEnd/>
          </a:ln>
          <a:effectLst/>
        </p:spPr>
        <p:txBody>
          <a:bodyPr lIns="90488" tIns="44450" rIns="90488" bIns="44450">
            <a:spAutoFit/>
          </a:bodyPr>
          <a:lstStyle/>
          <a:p>
            <a:pPr>
              <a:defRPr/>
            </a:pPr>
            <a:r>
              <a:rPr lang="en-US" sz="2000">
                <a:solidFill>
                  <a:srgbClr val="FAFD00"/>
                </a:solidFill>
                <a:effectLst>
                  <a:outerShdw blurRad="38100" dist="38100" dir="2700000" algn="tl">
                    <a:srgbClr val="000000"/>
                  </a:outerShdw>
                </a:effectLst>
                <a:latin typeface="Arial" charset="0"/>
              </a:rPr>
              <a:t>Modulate</a:t>
            </a:r>
            <a:r>
              <a:rPr lang="en-US" sz="2000">
                <a:solidFill>
                  <a:srgbClr val="FFFFFF"/>
                </a:solidFill>
                <a:latin typeface="Arial" charset="0"/>
              </a:rPr>
              <a:t> - Convert Digital to Analog</a:t>
            </a:r>
          </a:p>
          <a:p>
            <a:pPr>
              <a:defRPr/>
            </a:pPr>
            <a:endParaRPr lang="en-US" sz="2000">
              <a:solidFill>
                <a:srgbClr val="FFFFFF"/>
              </a:solidFill>
              <a:latin typeface="Arial" charset="0"/>
            </a:endParaRPr>
          </a:p>
          <a:p>
            <a:pPr>
              <a:defRPr/>
            </a:pPr>
            <a:r>
              <a:rPr lang="en-US" sz="2000">
                <a:solidFill>
                  <a:srgbClr val="FAFD00"/>
                </a:solidFill>
                <a:effectLst>
                  <a:outerShdw blurRad="38100" dist="38100" dir="2700000" algn="tl">
                    <a:srgbClr val="000000"/>
                  </a:outerShdw>
                </a:effectLst>
                <a:latin typeface="Arial" charset="0"/>
              </a:rPr>
              <a:t>Demodulate</a:t>
            </a:r>
            <a:r>
              <a:rPr lang="en-US" sz="2000">
                <a:solidFill>
                  <a:srgbClr val="FFFFFF"/>
                </a:solidFill>
                <a:latin typeface="Arial" charset="0"/>
              </a:rPr>
              <a:t> - Convert Analog to Digital</a:t>
            </a:r>
          </a:p>
          <a:p>
            <a:pPr>
              <a:defRPr/>
            </a:pPr>
            <a:endParaRPr lang="en-US" sz="2000">
              <a:solidFill>
                <a:srgbClr val="FFFFFF"/>
              </a:solidFill>
              <a:latin typeface="Arial" charset="0"/>
            </a:endParaRPr>
          </a:p>
          <a:p>
            <a:pPr>
              <a:defRPr/>
            </a:pPr>
            <a:r>
              <a:rPr lang="en-US" sz="2000">
                <a:solidFill>
                  <a:srgbClr val="FAFD00"/>
                </a:solidFill>
                <a:effectLst>
                  <a:outerShdw blurRad="38100" dist="38100" dir="2700000" algn="tl">
                    <a:srgbClr val="000000"/>
                  </a:outerShdw>
                </a:effectLst>
                <a:latin typeface="Arial" charset="0"/>
              </a:rPr>
              <a:t>Modem</a:t>
            </a:r>
            <a:r>
              <a:rPr lang="en-US" sz="2000">
                <a:solidFill>
                  <a:srgbClr val="FFFFFF"/>
                </a:solidFill>
                <a:latin typeface="Arial" charset="0"/>
              </a:rPr>
              <a:t> - Modulator/Demodulator</a:t>
            </a:r>
          </a:p>
        </p:txBody>
      </p:sp>
      <p:graphicFrame>
        <p:nvGraphicFramePr>
          <p:cNvPr id="1026" name="Object 6">
            <a:hlinkClick r:id="" action="ppaction://ole?verb=0"/>
          </p:cNvPr>
          <p:cNvGraphicFramePr>
            <a:graphicFrameLocks/>
          </p:cNvGraphicFramePr>
          <p:nvPr/>
        </p:nvGraphicFramePr>
        <p:xfrm>
          <a:off x="457200" y="2286000"/>
          <a:ext cx="1054100" cy="798513"/>
        </p:xfrm>
        <a:graphic>
          <a:graphicData uri="http://schemas.openxmlformats.org/presentationml/2006/ole">
            <mc:AlternateContent xmlns:mc="http://schemas.openxmlformats.org/markup-compatibility/2006">
              <mc:Choice xmlns:v="urn:schemas-microsoft-com:vml" Requires="v">
                <p:oleObj spid="_x0000_s1136" name="Clip" r:id="rId4" imgW="1052280" imgH="796680" progId="MS_ClipArt_Gallery.2">
                  <p:embed/>
                </p:oleObj>
              </mc:Choice>
              <mc:Fallback>
                <p:oleObj name="Clip" r:id="rId4" imgW="1052280" imgH="796680" progId="MS_ClipArt_Gallery.2">
                  <p:embed/>
                  <p:pic>
                    <p:nvPicPr>
                      <p:cNvPr id="0"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286000"/>
                        <a:ext cx="10541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7">
            <a:hlinkClick r:id="" action="ppaction://ole?verb=0"/>
          </p:cNvPr>
          <p:cNvGraphicFramePr>
            <a:graphicFrameLocks/>
          </p:cNvGraphicFramePr>
          <p:nvPr/>
        </p:nvGraphicFramePr>
        <p:xfrm>
          <a:off x="6934200" y="1295400"/>
          <a:ext cx="1536700" cy="1689100"/>
        </p:xfrm>
        <a:graphic>
          <a:graphicData uri="http://schemas.openxmlformats.org/presentationml/2006/ole">
            <mc:AlternateContent xmlns:mc="http://schemas.openxmlformats.org/markup-compatibility/2006">
              <mc:Choice xmlns:v="urn:schemas-microsoft-com:vml" Requires="v">
                <p:oleObj spid="_x0000_s1137" name="Clip" r:id="rId6" imgW="1535040" imgH="1687320" progId="MS_ClipArt_Gallery.2">
                  <p:embed/>
                </p:oleObj>
              </mc:Choice>
              <mc:Fallback>
                <p:oleObj name="Clip" r:id="rId6" imgW="1535040" imgH="1687320" progId="MS_ClipArt_Gallery.2">
                  <p:embed/>
                  <p:pic>
                    <p:nvPicPr>
                      <p:cNvPr id="0" name="Objec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1295400"/>
                        <a:ext cx="1536700"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5" name="Rectangle 8"/>
          <p:cNvSpPr>
            <a:spLocks noChangeArrowheads="1"/>
          </p:cNvSpPr>
          <p:nvPr/>
        </p:nvSpPr>
        <p:spPr bwMode="auto">
          <a:xfrm>
            <a:off x="1509713" y="1403350"/>
            <a:ext cx="1381125" cy="393700"/>
          </a:xfrm>
          <a:prstGeom prst="rect">
            <a:avLst/>
          </a:prstGeom>
          <a:noFill/>
          <a:ln w="12700">
            <a:noFill/>
            <a:miter lim="800000"/>
            <a:headEnd/>
            <a:tailEnd/>
          </a:ln>
        </p:spPr>
        <p:txBody>
          <a:bodyPr wrap="none" lIns="90488" tIns="44450" rIns="90488" bIns="44450">
            <a:spAutoFit/>
          </a:bodyPr>
          <a:lstStyle/>
          <a:p>
            <a:r>
              <a:rPr lang="en-US" sz="2000">
                <a:solidFill>
                  <a:srgbClr val="FFFFFF"/>
                </a:solidFill>
                <a:latin typeface="Arial" pitchFamily="34" charset="0"/>
              </a:rPr>
              <a:t>0001 0101</a:t>
            </a:r>
          </a:p>
        </p:txBody>
      </p:sp>
      <p:sp>
        <p:nvSpPr>
          <p:cNvPr id="1036" name="Line 9"/>
          <p:cNvSpPr>
            <a:spLocks noChangeShapeType="1"/>
          </p:cNvSpPr>
          <p:nvPr/>
        </p:nvSpPr>
        <p:spPr bwMode="auto">
          <a:xfrm flipV="1">
            <a:off x="990600" y="1595438"/>
            <a:ext cx="0" cy="696912"/>
          </a:xfrm>
          <a:prstGeom prst="line">
            <a:avLst/>
          </a:prstGeom>
          <a:noFill/>
          <a:ln w="12700">
            <a:solidFill>
              <a:srgbClr val="FAFD00"/>
            </a:solidFill>
            <a:round/>
            <a:headEnd/>
            <a:tailEnd/>
          </a:ln>
        </p:spPr>
        <p:txBody>
          <a:bodyPr wrap="none" anchor="ctr"/>
          <a:lstStyle/>
          <a:p>
            <a:endParaRPr lang="en-US"/>
          </a:p>
        </p:txBody>
      </p:sp>
      <p:sp>
        <p:nvSpPr>
          <p:cNvPr id="1037" name="Line 10"/>
          <p:cNvSpPr>
            <a:spLocks noChangeShapeType="1"/>
          </p:cNvSpPr>
          <p:nvPr/>
        </p:nvSpPr>
        <p:spPr bwMode="auto">
          <a:xfrm>
            <a:off x="998538" y="1600200"/>
            <a:ext cx="442912" cy="0"/>
          </a:xfrm>
          <a:prstGeom prst="line">
            <a:avLst/>
          </a:prstGeom>
          <a:noFill/>
          <a:ln w="12700">
            <a:solidFill>
              <a:srgbClr val="FAFD00"/>
            </a:solidFill>
            <a:round/>
            <a:headEnd/>
            <a:tailEnd/>
          </a:ln>
        </p:spPr>
        <p:txBody>
          <a:bodyPr wrap="none" anchor="ctr"/>
          <a:lstStyle/>
          <a:p>
            <a:endParaRPr lang="en-US"/>
          </a:p>
        </p:txBody>
      </p:sp>
      <p:graphicFrame>
        <p:nvGraphicFramePr>
          <p:cNvPr id="1028" name="Object 11">
            <a:hlinkClick r:id="" action="ppaction://ole?verb=0"/>
          </p:cNvPr>
          <p:cNvGraphicFramePr>
            <a:graphicFrameLocks/>
          </p:cNvGraphicFramePr>
          <p:nvPr/>
        </p:nvGraphicFramePr>
        <p:xfrm>
          <a:off x="3200400" y="2133600"/>
          <a:ext cx="1138238" cy="1003300"/>
        </p:xfrm>
        <a:graphic>
          <a:graphicData uri="http://schemas.openxmlformats.org/presentationml/2006/ole">
            <mc:AlternateContent xmlns:mc="http://schemas.openxmlformats.org/markup-compatibility/2006">
              <mc:Choice xmlns:v="urn:schemas-microsoft-com:vml" Requires="v">
                <p:oleObj spid="_x0000_s1138" name="Clip" r:id="rId8" imgW="1136520" imgH="1001520" progId="MS_ClipArt_Gallery.2">
                  <p:embed/>
                </p:oleObj>
              </mc:Choice>
              <mc:Fallback>
                <p:oleObj name="Clip" r:id="rId8" imgW="1136520" imgH="1001520" progId="MS_ClipArt_Gallery.2">
                  <p:embed/>
                  <p:pic>
                    <p:nvPicPr>
                      <p:cNvPr id="0" name="Object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2133600"/>
                        <a:ext cx="1138238"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8" name="Line 12"/>
          <p:cNvSpPr>
            <a:spLocks noChangeShapeType="1"/>
          </p:cNvSpPr>
          <p:nvPr/>
        </p:nvSpPr>
        <p:spPr bwMode="auto">
          <a:xfrm>
            <a:off x="2057400" y="1836738"/>
            <a:ext cx="0" cy="747712"/>
          </a:xfrm>
          <a:prstGeom prst="line">
            <a:avLst/>
          </a:prstGeom>
          <a:noFill/>
          <a:ln w="12700">
            <a:solidFill>
              <a:srgbClr val="FAFD00"/>
            </a:solidFill>
            <a:round/>
            <a:headEnd/>
            <a:tailEnd/>
          </a:ln>
        </p:spPr>
        <p:txBody>
          <a:bodyPr wrap="none" anchor="ctr"/>
          <a:lstStyle/>
          <a:p>
            <a:endParaRPr lang="en-US"/>
          </a:p>
        </p:txBody>
      </p:sp>
      <p:sp>
        <p:nvSpPr>
          <p:cNvPr id="1039" name="Line 13"/>
          <p:cNvSpPr>
            <a:spLocks noChangeShapeType="1"/>
          </p:cNvSpPr>
          <p:nvPr/>
        </p:nvSpPr>
        <p:spPr bwMode="auto">
          <a:xfrm>
            <a:off x="2065338" y="2590800"/>
            <a:ext cx="976312" cy="0"/>
          </a:xfrm>
          <a:prstGeom prst="line">
            <a:avLst/>
          </a:prstGeom>
          <a:noFill/>
          <a:ln w="12700">
            <a:solidFill>
              <a:srgbClr val="FAFD00"/>
            </a:solidFill>
            <a:round/>
            <a:headEnd/>
            <a:tailEnd type="triangle" w="med" len="med"/>
          </a:ln>
        </p:spPr>
        <p:txBody>
          <a:bodyPr wrap="none" anchor="ctr"/>
          <a:lstStyle/>
          <a:p>
            <a:endParaRPr lang="en-US"/>
          </a:p>
        </p:txBody>
      </p:sp>
      <p:grpSp>
        <p:nvGrpSpPr>
          <p:cNvPr id="1040" name="Group 14"/>
          <p:cNvGrpSpPr>
            <a:grpSpLocks/>
          </p:cNvGrpSpPr>
          <p:nvPr/>
        </p:nvGrpSpPr>
        <p:grpSpPr bwMode="auto">
          <a:xfrm>
            <a:off x="5259388" y="2219325"/>
            <a:ext cx="839787" cy="711200"/>
            <a:chOff x="3313" y="1398"/>
            <a:chExt cx="529" cy="448"/>
          </a:xfrm>
        </p:grpSpPr>
        <p:sp>
          <p:nvSpPr>
            <p:cNvPr id="1053" name="Arc 15"/>
            <p:cNvSpPr>
              <a:spLocks/>
            </p:cNvSpPr>
            <p:nvPr/>
          </p:nvSpPr>
          <p:spPr bwMode="auto">
            <a:xfrm>
              <a:off x="3313" y="1398"/>
              <a:ext cx="85" cy="227"/>
            </a:xfrm>
            <a:custGeom>
              <a:avLst/>
              <a:gdLst>
                <a:gd name="T0" fmla="*/ 0 w 21857"/>
                <a:gd name="T1" fmla="*/ 0 h 23702"/>
                <a:gd name="T2" fmla="*/ 85 w 21857"/>
                <a:gd name="T3" fmla="*/ 227 h 23702"/>
                <a:gd name="T4" fmla="*/ 1 w 21857"/>
                <a:gd name="T5" fmla="*/ 207 h 23702"/>
                <a:gd name="T6" fmla="*/ 0 60000 65536"/>
                <a:gd name="T7" fmla="*/ 0 60000 65536"/>
                <a:gd name="T8" fmla="*/ 0 60000 65536"/>
                <a:gd name="T9" fmla="*/ 0 w 21857"/>
                <a:gd name="T10" fmla="*/ 0 h 23702"/>
                <a:gd name="T11" fmla="*/ 21857 w 21857"/>
                <a:gd name="T12" fmla="*/ 23702 h 23702"/>
              </a:gdLst>
              <a:ahLst/>
              <a:cxnLst>
                <a:cxn ang="T6">
                  <a:pos x="T0" y="T1"/>
                </a:cxn>
                <a:cxn ang="T7">
                  <a:pos x="T2" y="T3"/>
                </a:cxn>
                <a:cxn ang="T8">
                  <a:pos x="T4" y="T5"/>
                </a:cxn>
              </a:cxnLst>
              <a:rect l="T9" t="T10" r="T11" b="T12"/>
              <a:pathLst>
                <a:path w="21857" h="23702" fill="none" extrusionOk="0">
                  <a:moveTo>
                    <a:pt x="-1" y="1"/>
                  </a:moveTo>
                  <a:cubicBezTo>
                    <a:pt x="85" y="0"/>
                    <a:pt x="171" y="-1"/>
                    <a:pt x="257" y="0"/>
                  </a:cubicBezTo>
                  <a:cubicBezTo>
                    <a:pt x="12186" y="0"/>
                    <a:pt x="21857" y="9670"/>
                    <a:pt x="21857" y="21600"/>
                  </a:cubicBezTo>
                  <a:cubicBezTo>
                    <a:pt x="21857" y="22301"/>
                    <a:pt x="21822" y="23003"/>
                    <a:pt x="21754" y="23702"/>
                  </a:cubicBezTo>
                </a:path>
                <a:path w="21857" h="23702" stroke="0" extrusionOk="0">
                  <a:moveTo>
                    <a:pt x="-1" y="1"/>
                  </a:moveTo>
                  <a:cubicBezTo>
                    <a:pt x="85" y="0"/>
                    <a:pt x="171" y="-1"/>
                    <a:pt x="257" y="0"/>
                  </a:cubicBezTo>
                  <a:cubicBezTo>
                    <a:pt x="12186" y="0"/>
                    <a:pt x="21857" y="9670"/>
                    <a:pt x="21857" y="21600"/>
                  </a:cubicBezTo>
                  <a:cubicBezTo>
                    <a:pt x="21857" y="22301"/>
                    <a:pt x="21822" y="23003"/>
                    <a:pt x="21754" y="23702"/>
                  </a:cubicBezTo>
                  <a:lnTo>
                    <a:pt x="257" y="21600"/>
                  </a:lnTo>
                  <a:close/>
                </a:path>
              </a:pathLst>
            </a:custGeom>
            <a:noFill/>
            <a:ln w="12700" cap="rnd">
              <a:solidFill>
                <a:srgbClr val="FFFFFF"/>
              </a:solidFill>
              <a:round/>
              <a:headEnd/>
              <a:tailEnd/>
            </a:ln>
          </p:spPr>
          <p:txBody>
            <a:bodyPr wrap="none" anchor="ctr"/>
            <a:lstStyle/>
            <a:p>
              <a:endParaRPr lang="en-US"/>
            </a:p>
          </p:txBody>
        </p:sp>
        <p:sp>
          <p:nvSpPr>
            <p:cNvPr id="1054" name="Arc 16"/>
            <p:cNvSpPr>
              <a:spLocks/>
            </p:cNvSpPr>
            <p:nvPr/>
          </p:nvSpPr>
          <p:spPr bwMode="auto">
            <a:xfrm>
              <a:off x="3407" y="1611"/>
              <a:ext cx="168" cy="230"/>
            </a:xfrm>
            <a:custGeom>
              <a:avLst/>
              <a:gdLst>
                <a:gd name="T0" fmla="*/ 167 w 43200"/>
                <a:gd name="T1" fmla="*/ 0 h 24014"/>
                <a:gd name="T2" fmla="*/ 1 w 43200"/>
                <a:gd name="T3" fmla="*/ 0 h 24014"/>
                <a:gd name="T4" fmla="*/ 84 w 43200"/>
                <a:gd name="T5" fmla="*/ 23 h 24014"/>
                <a:gd name="T6" fmla="*/ 0 60000 65536"/>
                <a:gd name="T7" fmla="*/ 0 60000 65536"/>
                <a:gd name="T8" fmla="*/ 0 60000 65536"/>
                <a:gd name="T9" fmla="*/ 0 w 43200"/>
                <a:gd name="T10" fmla="*/ 0 h 24014"/>
                <a:gd name="T11" fmla="*/ 43200 w 43200"/>
                <a:gd name="T12" fmla="*/ 24014 h 24014"/>
              </a:gdLst>
              <a:ahLst/>
              <a:cxnLst>
                <a:cxn ang="T6">
                  <a:pos x="T0" y="T1"/>
                </a:cxn>
                <a:cxn ang="T7">
                  <a:pos x="T2" y="T3"/>
                </a:cxn>
                <a:cxn ang="T8">
                  <a:pos x="T4" y="T5"/>
                </a:cxn>
              </a:cxnLst>
              <a:rect l="T9" t="T10" r="T11" b="T12"/>
              <a:pathLst>
                <a:path w="43200" h="24014" fill="none" extrusionOk="0">
                  <a:moveTo>
                    <a:pt x="43064" y="0"/>
                  </a:moveTo>
                  <a:cubicBezTo>
                    <a:pt x="43154" y="801"/>
                    <a:pt x="43200" y="1607"/>
                    <a:pt x="43200" y="2414"/>
                  </a:cubicBezTo>
                  <a:cubicBezTo>
                    <a:pt x="43200" y="14343"/>
                    <a:pt x="33529" y="24014"/>
                    <a:pt x="21600" y="24014"/>
                  </a:cubicBezTo>
                  <a:cubicBezTo>
                    <a:pt x="9670" y="24014"/>
                    <a:pt x="0" y="14343"/>
                    <a:pt x="0" y="2414"/>
                  </a:cubicBezTo>
                  <a:cubicBezTo>
                    <a:pt x="-1" y="1617"/>
                    <a:pt x="44" y="820"/>
                    <a:pt x="132" y="29"/>
                  </a:cubicBezTo>
                </a:path>
                <a:path w="43200" h="24014" stroke="0" extrusionOk="0">
                  <a:moveTo>
                    <a:pt x="43064" y="0"/>
                  </a:moveTo>
                  <a:cubicBezTo>
                    <a:pt x="43154" y="801"/>
                    <a:pt x="43200" y="1607"/>
                    <a:pt x="43200" y="2414"/>
                  </a:cubicBezTo>
                  <a:cubicBezTo>
                    <a:pt x="43200" y="14343"/>
                    <a:pt x="33529" y="24014"/>
                    <a:pt x="21600" y="24014"/>
                  </a:cubicBezTo>
                  <a:cubicBezTo>
                    <a:pt x="9670" y="24014"/>
                    <a:pt x="0" y="14343"/>
                    <a:pt x="0" y="2414"/>
                  </a:cubicBezTo>
                  <a:cubicBezTo>
                    <a:pt x="-1" y="1617"/>
                    <a:pt x="44" y="820"/>
                    <a:pt x="132" y="29"/>
                  </a:cubicBezTo>
                  <a:lnTo>
                    <a:pt x="21600" y="2414"/>
                  </a:lnTo>
                  <a:close/>
                </a:path>
              </a:pathLst>
            </a:custGeom>
            <a:noFill/>
            <a:ln w="12700" cap="rnd">
              <a:solidFill>
                <a:srgbClr val="FFFFFF"/>
              </a:solidFill>
              <a:round/>
              <a:headEnd/>
              <a:tailEnd/>
            </a:ln>
          </p:spPr>
          <p:txBody>
            <a:bodyPr wrap="none" anchor="ctr"/>
            <a:lstStyle/>
            <a:p>
              <a:endParaRPr lang="en-US"/>
            </a:p>
          </p:txBody>
        </p:sp>
        <p:sp>
          <p:nvSpPr>
            <p:cNvPr id="1055" name="Arc 17"/>
            <p:cNvSpPr>
              <a:spLocks/>
            </p:cNvSpPr>
            <p:nvPr/>
          </p:nvSpPr>
          <p:spPr bwMode="auto">
            <a:xfrm>
              <a:off x="3758" y="1617"/>
              <a:ext cx="84" cy="229"/>
            </a:xfrm>
            <a:custGeom>
              <a:avLst/>
              <a:gdLst>
                <a:gd name="T0" fmla="*/ 83 w 21600"/>
                <a:gd name="T1" fmla="*/ 229 h 23995"/>
                <a:gd name="T2" fmla="*/ 1 w 21600"/>
                <a:gd name="T3" fmla="*/ 0 h 23995"/>
                <a:gd name="T4" fmla="*/ 84 w 21600"/>
                <a:gd name="T5" fmla="*/ 23 h 23995"/>
                <a:gd name="T6" fmla="*/ 0 60000 65536"/>
                <a:gd name="T7" fmla="*/ 0 60000 65536"/>
                <a:gd name="T8" fmla="*/ 0 60000 65536"/>
                <a:gd name="T9" fmla="*/ 0 w 21600"/>
                <a:gd name="T10" fmla="*/ 0 h 23995"/>
                <a:gd name="T11" fmla="*/ 21600 w 21600"/>
                <a:gd name="T12" fmla="*/ 23995 h 23995"/>
              </a:gdLst>
              <a:ahLst/>
              <a:cxnLst>
                <a:cxn ang="T6">
                  <a:pos x="T0" y="T1"/>
                </a:cxn>
                <a:cxn ang="T7">
                  <a:pos x="T2" y="T3"/>
                </a:cxn>
                <a:cxn ang="T8">
                  <a:pos x="T4" y="T5"/>
                </a:cxn>
              </a:cxnLst>
              <a:rect l="T9" t="T10" r="T11" b="T12"/>
              <a:pathLst>
                <a:path w="21600" h="23995" fill="none" extrusionOk="0">
                  <a:moveTo>
                    <a:pt x="21341" y="23995"/>
                  </a:moveTo>
                  <a:cubicBezTo>
                    <a:pt x="9514" y="23854"/>
                    <a:pt x="0" y="14225"/>
                    <a:pt x="0" y="2397"/>
                  </a:cubicBezTo>
                  <a:cubicBezTo>
                    <a:pt x="-1" y="1596"/>
                    <a:pt x="44" y="795"/>
                    <a:pt x="133" y="0"/>
                  </a:cubicBezTo>
                </a:path>
                <a:path w="21600" h="23995" stroke="0" extrusionOk="0">
                  <a:moveTo>
                    <a:pt x="21341" y="23995"/>
                  </a:moveTo>
                  <a:cubicBezTo>
                    <a:pt x="9514" y="23854"/>
                    <a:pt x="0" y="14225"/>
                    <a:pt x="0" y="2397"/>
                  </a:cubicBezTo>
                  <a:cubicBezTo>
                    <a:pt x="-1" y="1596"/>
                    <a:pt x="44" y="795"/>
                    <a:pt x="133" y="0"/>
                  </a:cubicBezTo>
                  <a:lnTo>
                    <a:pt x="21600" y="2397"/>
                  </a:lnTo>
                  <a:close/>
                </a:path>
              </a:pathLst>
            </a:custGeom>
            <a:noFill/>
            <a:ln w="12700" cap="rnd">
              <a:solidFill>
                <a:srgbClr val="FFFFFF"/>
              </a:solidFill>
              <a:round/>
              <a:headEnd/>
              <a:tailEnd/>
            </a:ln>
          </p:spPr>
          <p:txBody>
            <a:bodyPr wrap="none" anchor="ctr"/>
            <a:lstStyle/>
            <a:p>
              <a:endParaRPr lang="en-US"/>
            </a:p>
          </p:txBody>
        </p:sp>
        <p:sp>
          <p:nvSpPr>
            <p:cNvPr id="1056" name="Arc 18"/>
            <p:cNvSpPr>
              <a:spLocks/>
            </p:cNvSpPr>
            <p:nvPr/>
          </p:nvSpPr>
          <p:spPr bwMode="auto">
            <a:xfrm>
              <a:off x="3582" y="1398"/>
              <a:ext cx="168" cy="227"/>
            </a:xfrm>
            <a:custGeom>
              <a:avLst/>
              <a:gdLst>
                <a:gd name="T0" fmla="*/ 0 w 43200"/>
                <a:gd name="T1" fmla="*/ 227 h 23702"/>
                <a:gd name="T2" fmla="*/ 168 w 43200"/>
                <a:gd name="T3" fmla="*/ 227 h 23702"/>
                <a:gd name="T4" fmla="*/ 84 w 43200"/>
                <a:gd name="T5" fmla="*/ 207 h 23702"/>
                <a:gd name="T6" fmla="*/ 0 60000 65536"/>
                <a:gd name="T7" fmla="*/ 0 60000 65536"/>
                <a:gd name="T8" fmla="*/ 0 60000 65536"/>
                <a:gd name="T9" fmla="*/ 0 w 43200"/>
                <a:gd name="T10" fmla="*/ 0 h 23702"/>
                <a:gd name="T11" fmla="*/ 43200 w 43200"/>
                <a:gd name="T12" fmla="*/ 23702 h 23702"/>
              </a:gdLst>
              <a:ahLst/>
              <a:cxnLst>
                <a:cxn ang="T6">
                  <a:pos x="T0" y="T1"/>
                </a:cxn>
                <a:cxn ang="T7">
                  <a:pos x="T2" y="T3"/>
                </a:cxn>
                <a:cxn ang="T8">
                  <a:pos x="T4" y="T5"/>
                </a:cxn>
              </a:cxnLst>
              <a:rect l="T9" t="T10" r="T11" b="T12"/>
              <a:pathLst>
                <a:path w="43200" h="23702" fill="none" extrusionOk="0">
                  <a:moveTo>
                    <a:pt x="100" y="23676"/>
                  </a:moveTo>
                  <a:cubicBezTo>
                    <a:pt x="33" y="22986"/>
                    <a:pt x="0" y="22293"/>
                    <a:pt x="0" y="21600"/>
                  </a:cubicBezTo>
                  <a:cubicBezTo>
                    <a:pt x="0" y="9670"/>
                    <a:pt x="9670" y="0"/>
                    <a:pt x="21600" y="0"/>
                  </a:cubicBezTo>
                  <a:cubicBezTo>
                    <a:pt x="33529" y="0"/>
                    <a:pt x="43200" y="9670"/>
                    <a:pt x="43200" y="21600"/>
                  </a:cubicBezTo>
                  <a:cubicBezTo>
                    <a:pt x="43200" y="22301"/>
                    <a:pt x="43165" y="23003"/>
                    <a:pt x="43097" y="23702"/>
                  </a:cubicBezTo>
                </a:path>
                <a:path w="43200" h="23702" stroke="0" extrusionOk="0">
                  <a:moveTo>
                    <a:pt x="100" y="23676"/>
                  </a:moveTo>
                  <a:cubicBezTo>
                    <a:pt x="33" y="22986"/>
                    <a:pt x="0" y="22293"/>
                    <a:pt x="0" y="21600"/>
                  </a:cubicBezTo>
                  <a:cubicBezTo>
                    <a:pt x="0" y="9670"/>
                    <a:pt x="9670" y="0"/>
                    <a:pt x="21600" y="0"/>
                  </a:cubicBezTo>
                  <a:cubicBezTo>
                    <a:pt x="33529" y="0"/>
                    <a:pt x="43200" y="9670"/>
                    <a:pt x="43200" y="21600"/>
                  </a:cubicBezTo>
                  <a:cubicBezTo>
                    <a:pt x="43200" y="22301"/>
                    <a:pt x="43165" y="23003"/>
                    <a:pt x="43097" y="23702"/>
                  </a:cubicBezTo>
                  <a:lnTo>
                    <a:pt x="21600" y="21600"/>
                  </a:lnTo>
                  <a:close/>
                </a:path>
              </a:pathLst>
            </a:custGeom>
            <a:noFill/>
            <a:ln w="12700" cap="rnd">
              <a:solidFill>
                <a:srgbClr val="FFFFFF"/>
              </a:solidFill>
              <a:round/>
              <a:headEnd/>
              <a:tailEnd/>
            </a:ln>
          </p:spPr>
          <p:txBody>
            <a:bodyPr wrap="none" anchor="ctr"/>
            <a:lstStyle/>
            <a:p>
              <a:endParaRPr lang="en-US"/>
            </a:p>
          </p:txBody>
        </p:sp>
      </p:grpSp>
      <p:sp>
        <p:nvSpPr>
          <p:cNvPr id="1041" name="Line 19"/>
          <p:cNvSpPr>
            <a:spLocks noChangeShapeType="1"/>
          </p:cNvSpPr>
          <p:nvPr/>
        </p:nvSpPr>
        <p:spPr bwMode="auto">
          <a:xfrm>
            <a:off x="4503738" y="2590800"/>
            <a:ext cx="595312" cy="0"/>
          </a:xfrm>
          <a:prstGeom prst="line">
            <a:avLst/>
          </a:prstGeom>
          <a:noFill/>
          <a:ln w="12700">
            <a:solidFill>
              <a:srgbClr val="FAFD00"/>
            </a:solidFill>
            <a:round/>
            <a:headEnd/>
            <a:tailEnd/>
          </a:ln>
        </p:spPr>
        <p:txBody>
          <a:bodyPr wrap="none" anchor="ctr"/>
          <a:lstStyle/>
          <a:p>
            <a:endParaRPr lang="en-US"/>
          </a:p>
        </p:txBody>
      </p:sp>
      <p:sp>
        <p:nvSpPr>
          <p:cNvPr id="1042" name="Line 20"/>
          <p:cNvSpPr>
            <a:spLocks noChangeShapeType="1"/>
          </p:cNvSpPr>
          <p:nvPr/>
        </p:nvSpPr>
        <p:spPr bwMode="auto">
          <a:xfrm>
            <a:off x="6256338" y="2590800"/>
            <a:ext cx="595312" cy="0"/>
          </a:xfrm>
          <a:prstGeom prst="line">
            <a:avLst/>
          </a:prstGeom>
          <a:noFill/>
          <a:ln w="12700">
            <a:solidFill>
              <a:srgbClr val="FAFD00"/>
            </a:solidFill>
            <a:round/>
            <a:headEnd/>
            <a:tailEnd type="triangle" w="med" len="med"/>
          </a:ln>
        </p:spPr>
        <p:txBody>
          <a:bodyPr wrap="none" anchor="ctr"/>
          <a:lstStyle/>
          <a:p>
            <a:endParaRPr lang="en-US"/>
          </a:p>
        </p:txBody>
      </p:sp>
      <p:graphicFrame>
        <p:nvGraphicFramePr>
          <p:cNvPr id="1029" name="Object 21">
            <a:hlinkClick r:id="" action="ppaction://ole?verb=0"/>
          </p:cNvPr>
          <p:cNvGraphicFramePr>
            <a:graphicFrameLocks/>
          </p:cNvGraphicFramePr>
          <p:nvPr/>
        </p:nvGraphicFramePr>
        <p:xfrm>
          <a:off x="7467600" y="5257800"/>
          <a:ext cx="1138238" cy="1003300"/>
        </p:xfrm>
        <a:graphic>
          <a:graphicData uri="http://schemas.openxmlformats.org/presentationml/2006/ole">
            <mc:AlternateContent xmlns:mc="http://schemas.openxmlformats.org/markup-compatibility/2006">
              <mc:Choice xmlns:v="urn:schemas-microsoft-com:vml" Requires="v">
                <p:oleObj spid="_x0000_s1139" name="Clip" r:id="rId10" imgW="1136520" imgH="1001520" progId="MS_ClipArt_Gallery.2">
                  <p:embed/>
                </p:oleObj>
              </mc:Choice>
              <mc:Fallback>
                <p:oleObj name="Clip" r:id="rId10" imgW="1136520" imgH="1001520" progId="MS_ClipArt_Gallery.2">
                  <p:embed/>
                  <p:pic>
                    <p:nvPicPr>
                      <p:cNvPr id="0" name="Object 2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7600" y="5257800"/>
                        <a:ext cx="1138238"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43" name="Group 22"/>
          <p:cNvGrpSpPr>
            <a:grpSpLocks/>
          </p:cNvGrpSpPr>
          <p:nvPr/>
        </p:nvGrpSpPr>
        <p:grpSpPr bwMode="auto">
          <a:xfrm>
            <a:off x="7697788" y="3590925"/>
            <a:ext cx="839787" cy="711200"/>
            <a:chOff x="4849" y="2262"/>
            <a:chExt cx="529" cy="448"/>
          </a:xfrm>
        </p:grpSpPr>
        <p:sp>
          <p:nvSpPr>
            <p:cNvPr id="1049" name="Arc 23"/>
            <p:cNvSpPr>
              <a:spLocks/>
            </p:cNvSpPr>
            <p:nvPr/>
          </p:nvSpPr>
          <p:spPr bwMode="auto">
            <a:xfrm>
              <a:off x="4849" y="2262"/>
              <a:ext cx="85" cy="227"/>
            </a:xfrm>
            <a:custGeom>
              <a:avLst/>
              <a:gdLst>
                <a:gd name="T0" fmla="*/ 0 w 21857"/>
                <a:gd name="T1" fmla="*/ 0 h 23702"/>
                <a:gd name="T2" fmla="*/ 85 w 21857"/>
                <a:gd name="T3" fmla="*/ 227 h 23702"/>
                <a:gd name="T4" fmla="*/ 1 w 21857"/>
                <a:gd name="T5" fmla="*/ 207 h 23702"/>
                <a:gd name="T6" fmla="*/ 0 60000 65536"/>
                <a:gd name="T7" fmla="*/ 0 60000 65536"/>
                <a:gd name="T8" fmla="*/ 0 60000 65536"/>
                <a:gd name="T9" fmla="*/ 0 w 21857"/>
                <a:gd name="T10" fmla="*/ 0 h 23702"/>
                <a:gd name="T11" fmla="*/ 21857 w 21857"/>
                <a:gd name="T12" fmla="*/ 23702 h 23702"/>
              </a:gdLst>
              <a:ahLst/>
              <a:cxnLst>
                <a:cxn ang="T6">
                  <a:pos x="T0" y="T1"/>
                </a:cxn>
                <a:cxn ang="T7">
                  <a:pos x="T2" y="T3"/>
                </a:cxn>
                <a:cxn ang="T8">
                  <a:pos x="T4" y="T5"/>
                </a:cxn>
              </a:cxnLst>
              <a:rect l="T9" t="T10" r="T11" b="T12"/>
              <a:pathLst>
                <a:path w="21857" h="23702" fill="none" extrusionOk="0">
                  <a:moveTo>
                    <a:pt x="-1" y="1"/>
                  </a:moveTo>
                  <a:cubicBezTo>
                    <a:pt x="85" y="0"/>
                    <a:pt x="171" y="-1"/>
                    <a:pt x="257" y="0"/>
                  </a:cubicBezTo>
                  <a:cubicBezTo>
                    <a:pt x="12186" y="0"/>
                    <a:pt x="21857" y="9670"/>
                    <a:pt x="21857" y="21600"/>
                  </a:cubicBezTo>
                  <a:cubicBezTo>
                    <a:pt x="21857" y="22301"/>
                    <a:pt x="21822" y="23003"/>
                    <a:pt x="21754" y="23702"/>
                  </a:cubicBezTo>
                </a:path>
                <a:path w="21857" h="23702" stroke="0" extrusionOk="0">
                  <a:moveTo>
                    <a:pt x="-1" y="1"/>
                  </a:moveTo>
                  <a:cubicBezTo>
                    <a:pt x="85" y="0"/>
                    <a:pt x="171" y="-1"/>
                    <a:pt x="257" y="0"/>
                  </a:cubicBezTo>
                  <a:cubicBezTo>
                    <a:pt x="12186" y="0"/>
                    <a:pt x="21857" y="9670"/>
                    <a:pt x="21857" y="21600"/>
                  </a:cubicBezTo>
                  <a:cubicBezTo>
                    <a:pt x="21857" y="22301"/>
                    <a:pt x="21822" y="23003"/>
                    <a:pt x="21754" y="23702"/>
                  </a:cubicBezTo>
                  <a:lnTo>
                    <a:pt x="257" y="21600"/>
                  </a:lnTo>
                  <a:close/>
                </a:path>
              </a:pathLst>
            </a:custGeom>
            <a:noFill/>
            <a:ln w="12700" cap="rnd">
              <a:solidFill>
                <a:srgbClr val="FFFFFF"/>
              </a:solidFill>
              <a:round/>
              <a:headEnd/>
              <a:tailEnd/>
            </a:ln>
          </p:spPr>
          <p:txBody>
            <a:bodyPr wrap="none" anchor="ctr"/>
            <a:lstStyle/>
            <a:p>
              <a:endParaRPr lang="en-US"/>
            </a:p>
          </p:txBody>
        </p:sp>
        <p:sp>
          <p:nvSpPr>
            <p:cNvPr id="1050" name="Arc 24"/>
            <p:cNvSpPr>
              <a:spLocks/>
            </p:cNvSpPr>
            <p:nvPr/>
          </p:nvSpPr>
          <p:spPr bwMode="auto">
            <a:xfrm>
              <a:off x="4943" y="2475"/>
              <a:ext cx="168" cy="230"/>
            </a:xfrm>
            <a:custGeom>
              <a:avLst/>
              <a:gdLst>
                <a:gd name="T0" fmla="*/ 167 w 43200"/>
                <a:gd name="T1" fmla="*/ 0 h 24014"/>
                <a:gd name="T2" fmla="*/ 1 w 43200"/>
                <a:gd name="T3" fmla="*/ 0 h 24014"/>
                <a:gd name="T4" fmla="*/ 84 w 43200"/>
                <a:gd name="T5" fmla="*/ 23 h 24014"/>
                <a:gd name="T6" fmla="*/ 0 60000 65536"/>
                <a:gd name="T7" fmla="*/ 0 60000 65536"/>
                <a:gd name="T8" fmla="*/ 0 60000 65536"/>
                <a:gd name="T9" fmla="*/ 0 w 43200"/>
                <a:gd name="T10" fmla="*/ 0 h 24014"/>
                <a:gd name="T11" fmla="*/ 43200 w 43200"/>
                <a:gd name="T12" fmla="*/ 24014 h 24014"/>
              </a:gdLst>
              <a:ahLst/>
              <a:cxnLst>
                <a:cxn ang="T6">
                  <a:pos x="T0" y="T1"/>
                </a:cxn>
                <a:cxn ang="T7">
                  <a:pos x="T2" y="T3"/>
                </a:cxn>
                <a:cxn ang="T8">
                  <a:pos x="T4" y="T5"/>
                </a:cxn>
              </a:cxnLst>
              <a:rect l="T9" t="T10" r="T11" b="T12"/>
              <a:pathLst>
                <a:path w="43200" h="24014" fill="none" extrusionOk="0">
                  <a:moveTo>
                    <a:pt x="43064" y="0"/>
                  </a:moveTo>
                  <a:cubicBezTo>
                    <a:pt x="43154" y="801"/>
                    <a:pt x="43200" y="1607"/>
                    <a:pt x="43200" y="2414"/>
                  </a:cubicBezTo>
                  <a:cubicBezTo>
                    <a:pt x="43200" y="14343"/>
                    <a:pt x="33529" y="24014"/>
                    <a:pt x="21600" y="24014"/>
                  </a:cubicBezTo>
                  <a:cubicBezTo>
                    <a:pt x="9670" y="24014"/>
                    <a:pt x="0" y="14343"/>
                    <a:pt x="0" y="2414"/>
                  </a:cubicBezTo>
                  <a:cubicBezTo>
                    <a:pt x="-1" y="1617"/>
                    <a:pt x="44" y="820"/>
                    <a:pt x="132" y="29"/>
                  </a:cubicBezTo>
                </a:path>
                <a:path w="43200" h="24014" stroke="0" extrusionOk="0">
                  <a:moveTo>
                    <a:pt x="43064" y="0"/>
                  </a:moveTo>
                  <a:cubicBezTo>
                    <a:pt x="43154" y="801"/>
                    <a:pt x="43200" y="1607"/>
                    <a:pt x="43200" y="2414"/>
                  </a:cubicBezTo>
                  <a:cubicBezTo>
                    <a:pt x="43200" y="14343"/>
                    <a:pt x="33529" y="24014"/>
                    <a:pt x="21600" y="24014"/>
                  </a:cubicBezTo>
                  <a:cubicBezTo>
                    <a:pt x="9670" y="24014"/>
                    <a:pt x="0" y="14343"/>
                    <a:pt x="0" y="2414"/>
                  </a:cubicBezTo>
                  <a:cubicBezTo>
                    <a:pt x="-1" y="1617"/>
                    <a:pt x="44" y="820"/>
                    <a:pt x="132" y="29"/>
                  </a:cubicBezTo>
                  <a:lnTo>
                    <a:pt x="21600" y="2414"/>
                  </a:lnTo>
                  <a:close/>
                </a:path>
              </a:pathLst>
            </a:custGeom>
            <a:noFill/>
            <a:ln w="12700" cap="rnd">
              <a:solidFill>
                <a:srgbClr val="FFFFFF"/>
              </a:solidFill>
              <a:round/>
              <a:headEnd/>
              <a:tailEnd/>
            </a:ln>
          </p:spPr>
          <p:txBody>
            <a:bodyPr wrap="none" anchor="ctr"/>
            <a:lstStyle/>
            <a:p>
              <a:endParaRPr lang="en-US"/>
            </a:p>
          </p:txBody>
        </p:sp>
        <p:sp>
          <p:nvSpPr>
            <p:cNvPr id="1051" name="Arc 25"/>
            <p:cNvSpPr>
              <a:spLocks/>
            </p:cNvSpPr>
            <p:nvPr/>
          </p:nvSpPr>
          <p:spPr bwMode="auto">
            <a:xfrm>
              <a:off x="5294" y="2481"/>
              <a:ext cx="84" cy="229"/>
            </a:xfrm>
            <a:custGeom>
              <a:avLst/>
              <a:gdLst>
                <a:gd name="T0" fmla="*/ 83 w 21600"/>
                <a:gd name="T1" fmla="*/ 229 h 23995"/>
                <a:gd name="T2" fmla="*/ 1 w 21600"/>
                <a:gd name="T3" fmla="*/ 0 h 23995"/>
                <a:gd name="T4" fmla="*/ 84 w 21600"/>
                <a:gd name="T5" fmla="*/ 23 h 23995"/>
                <a:gd name="T6" fmla="*/ 0 60000 65536"/>
                <a:gd name="T7" fmla="*/ 0 60000 65536"/>
                <a:gd name="T8" fmla="*/ 0 60000 65536"/>
                <a:gd name="T9" fmla="*/ 0 w 21600"/>
                <a:gd name="T10" fmla="*/ 0 h 23995"/>
                <a:gd name="T11" fmla="*/ 21600 w 21600"/>
                <a:gd name="T12" fmla="*/ 23995 h 23995"/>
              </a:gdLst>
              <a:ahLst/>
              <a:cxnLst>
                <a:cxn ang="T6">
                  <a:pos x="T0" y="T1"/>
                </a:cxn>
                <a:cxn ang="T7">
                  <a:pos x="T2" y="T3"/>
                </a:cxn>
                <a:cxn ang="T8">
                  <a:pos x="T4" y="T5"/>
                </a:cxn>
              </a:cxnLst>
              <a:rect l="T9" t="T10" r="T11" b="T12"/>
              <a:pathLst>
                <a:path w="21600" h="23995" fill="none" extrusionOk="0">
                  <a:moveTo>
                    <a:pt x="21341" y="23995"/>
                  </a:moveTo>
                  <a:cubicBezTo>
                    <a:pt x="9514" y="23854"/>
                    <a:pt x="0" y="14225"/>
                    <a:pt x="0" y="2397"/>
                  </a:cubicBezTo>
                  <a:cubicBezTo>
                    <a:pt x="-1" y="1596"/>
                    <a:pt x="44" y="795"/>
                    <a:pt x="133" y="0"/>
                  </a:cubicBezTo>
                </a:path>
                <a:path w="21600" h="23995" stroke="0" extrusionOk="0">
                  <a:moveTo>
                    <a:pt x="21341" y="23995"/>
                  </a:moveTo>
                  <a:cubicBezTo>
                    <a:pt x="9514" y="23854"/>
                    <a:pt x="0" y="14225"/>
                    <a:pt x="0" y="2397"/>
                  </a:cubicBezTo>
                  <a:cubicBezTo>
                    <a:pt x="-1" y="1596"/>
                    <a:pt x="44" y="795"/>
                    <a:pt x="133" y="0"/>
                  </a:cubicBezTo>
                  <a:lnTo>
                    <a:pt x="21600" y="2397"/>
                  </a:lnTo>
                  <a:close/>
                </a:path>
              </a:pathLst>
            </a:custGeom>
            <a:noFill/>
            <a:ln w="12700" cap="rnd">
              <a:solidFill>
                <a:srgbClr val="FFFFFF"/>
              </a:solidFill>
              <a:round/>
              <a:headEnd/>
              <a:tailEnd/>
            </a:ln>
          </p:spPr>
          <p:txBody>
            <a:bodyPr wrap="none" anchor="ctr"/>
            <a:lstStyle/>
            <a:p>
              <a:endParaRPr lang="en-US"/>
            </a:p>
          </p:txBody>
        </p:sp>
        <p:sp>
          <p:nvSpPr>
            <p:cNvPr id="1052" name="Arc 26"/>
            <p:cNvSpPr>
              <a:spLocks/>
            </p:cNvSpPr>
            <p:nvPr/>
          </p:nvSpPr>
          <p:spPr bwMode="auto">
            <a:xfrm>
              <a:off x="5118" y="2262"/>
              <a:ext cx="168" cy="227"/>
            </a:xfrm>
            <a:custGeom>
              <a:avLst/>
              <a:gdLst>
                <a:gd name="T0" fmla="*/ 0 w 43200"/>
                <a:gd name="T1" fmla="*/ 227 h 23702"/>
                <a:gd name="T2" fmla="*/ 168 w 43200"/>
                <a:gd name="T3" fmla="*/ 227 h 23702"/>
                <a:gd name="T4" fmla="*/ 84 w 43200"/>
                <a:gd name="T5" fmla="*/ 207 h 23702"/>
                <a:gd name="T6" fmla="*/ 0 60000 65536"/>
                <a:gd name="T7" fmla="*/ 0 60000 65536"/>
                <a:gd name="T8" fmla="*/ 0 60000 65536"/>
                <a:gd name="T9" fmla="*/ 0 w 43200"/>
                <a:gd name="T10" fmla="*/ 0 h 23702"/>
                <a:gd name="T11" fmla="*/ 43200 w 43200"/>
                <a:gd name="T12" fmla="*/ 23702 h 23702"/>
              </a:gdLst>
              <a:ahLst/>
              <a:cxnLst>
                <a:cxn ang="T6">
                  <a:pos x="T0" y="T1"/>
                </a:cxn>
                <a:cxn ang="T7">
                  <a:pos x="T2" y="T3"/>
                </a:cxn>
                <a:cxn ang="T8">
                  <a:pos x="T4" y="T5"/>
                </a:cxn>
              </a:cxnLst>
              <a:rect l="T9" t="T10" r="T11" b="T12"/>
              <a:pathLst>
                <a:path w="43200" h="23702" fill="none" extrusionOk="0">
                  <a:moveTo>
                    <a:pt x="100" y="23676"/>
                  </a:moveTo>
                  <a:cubicBezTo>
                    <a:pt x="33" y="22986"/>
                    <a:pt x="0" y="22293"/>
                    <a:pt x="0" y="21600"/>
                  </a:cubicBezTo>
                  <a:cubicBezTo>
                    <a:pt x="0" y="9670"/>
                    <a:pt x="9670" y="0"/>
                    <a:pt x="21600" y="0"/>
                  </a:cubicBezTo>
                  <a:cubicBezTo>
                    <a:pt x="33529" y="0"/>
                    <a:pt x="43200" y="9670"/>
                    <a:pt x="43200" y="21600"/>
                  </a:cubicBezTo>
                  <a:cubicBezTo>
                    <a:pt x="43200" y="22301"/>
                    <a:pt x="43165" y="23003"/>
                    <a:pt x="43097" y="23702"/>
                  </a:cubicBezTo>
                </a:path>
                <a:path w="43200" h="23702" stroke="0" extrusionOk="0">
                  <a:moveTo>
                    <a:pt x="100" y="23676"/>
                  </a:moveTo>
                  <a:cubicBezTo>
                    <a:pt x="33" y="22986"/>
                    <a:pt x="0" y="22293"/>
                    <a:pt x="0" y="21600"/>
                  </a:cubicBezTo>
                  <a:cubicBezTo>
                    <a:pt x="0" y="9670"/>
                    <a:pt x="9670" y="0"/>
                    <a:pt x="21600" y="0"/>
                  </a:cubicBezTo>
                  <a:cubicBezTo>
                    <a:pt x="33529" y="0"/>
                    <a:pt x="43200" y="9670"/>
                    <a:pt x="43200" y="21600"/>
                  </a:cubicBezTo>
                  <a:cubicBezTo>
                    <a:pt x="43200" y="22301"/>
                    <a:pt x="43165" y="23003"/>
                    <a:pt x="43097" y="23702"/>
                  </a:cubicBezTo>
                  <a:lnTo>
                    <a:pt x="21600" y="21600"/>
                  </a:lnTo>
                  <a:close/>
                </a:path>
              </a:pathLst>
            </a:custGeom>
            <a:noFill/>
            <a:ln w="12700" cap="rnd">
              <a:solidFill>
                <a:srgbClr val="FFFFFF"/>
              </a:solidFill>
              <a:round/>
              <a:headEnd/>
              <a:tailEnd/>
            </a:ln>
          </p:spPr>
          <p:txBody>
            <a:bodyPr wrap="none" anchor="ctr"/>
            <a:lstStyle/>
            <a:p>
              <a:endParaRPr lang="en-US"/>
            </a:p>
          </p:txBody>
        </p:sp>
      </p:grpSp>
      <p:sp>
        <p:nvSpPr>
          <p:cNvPr id="1044" name="Line 27"/>
          <p:cNvSpPr>
            <a:spLocks noChangeShapeType="1"/>
          </p:cNvSpPr>
          <p:nvPr/>
        </p:nvSpPr>
        <p:spPr bwMode="auto">
          <a:xfrm>
            <a:off x="8001000" y="2903538"/>
            <a:ext cx="0" cy="595312"/>
          </a:xfrm>
          <a:prstGeom prst="line">
            <a:avLst/>
          </a:prstGeom>
          <a:noFill/>
          <a:ln w="12700">
            <a:solidFill>
              <a:srgbClr val="FAFD00"/>
            </a:solidFill>
            <a:round/>
            <a:headEnd/>
            <a:tailEnd/>
          </a:ln>
        </p:spPr>
        <p:txBody>
          <a:bodyPr wrap="none" anchor="ctr"/>
          <a:lstStyle/>
          <a:p>
            <a:endParaRPr lang="en-US"/>
          </a:p>
        </p:txBody>
      </p:sp>
      <p:sp>
        <p:nvSpPr>
          <p:cNvPr id="1045" name="Line 28"/>
          <p:cNvSpPr>
            <a:spLocks noChangeShapeType="1"/>
          </p:cNvSpPr>
          <p:nvPr/>
        </p:nvSpPr>
        <p:spPr bwMode="auto">
          <a:xfrm>
            <a:off x="8001000" y="4503738"/>
            <a:ext cx="0" cy="595312"/>
          </a:xfrm>
          <a:prstGeom prst="line">
            <a:avLst/>
          </a:prstGeom>
          <a:noFill/>
          <a:ln w="12700">
            <a:solidFill>
              <a:srgbClr val="FAFD00"/>
            </a:solidFill>
            <a:round/>
            <a:headEnd/>
            <a:tailEnd type="triangle" w="med" len="med"/>
          </a:ln>
        </p:spPr>
        <p:txBody>
          <a:bodyPr wrap="none" anchor="ctr"/>
          <a:lstStyle/>
          <a:p>
            <a:endParaRPr lang="en-US"/>
          </a:p>
        </p:txBody>
      </p:sp>
      <p:sp>
        <p:nvSpPr>
          <p:cNvPr id="1046" name="Line 29"/>
          <p:cNvSpPr>
            <a:spLocks noChangeShapeType="1"/>
          </p:cNvSpPr>
          <p:nvPr/>
        </p:nvSpPr>
        <p:spPr bwMode="auto">
          <a:xfrm flipH="1">
            <a:off x="6548438" y="5562600"/>
            <a:ext cx="773112" cy="0"/>
          </a:xfrm>
          <a:prstGeom prst="line">
            <a:avLst/>
          </a:prstGeom>
          <a:noFill/>
          <a:ln w="12700">
            <a:solidFill>
              <a:srgbClr val="FAFD00"/>
            </a:solidFill>
            <a:round/>
            <a:headEnd/>
            <a:tailEnd/>
          </a:ln>
        </p:spPr>
        <p:txBody>
          <a:bodyPr wrap="none" anchor="ctr"/>
          <a:lstStyle/>
          <a:p>
            <a:endParaRPr lang="en-US"/>
          </a:p>
        </p:txBody>
      </p:sp>
      <p:sp>
        <p:nvSpPr>
          <p:cNvPr id="1047" name="Rectangle 30"/>
          <p:cNvSpPr>
            <a:spLocks noChangeArrowheads="1"/>
          </p:cNvSpPr>
          <p:nvPr/>
        </p:nvSpPr>
        <p:spPr bwMode="auto">
          <a:xfrm>
            <a:off x="5014913" y="5441950"/>
            <a:ext cx="1381125" cy="393700"/>
          </a:xfrm>
          <a:prstGeom prst="rect">
            <a:avLst/>
          </a:prstGeom>
          <a:noFill/>
          <a:ln w="12700">
            <a:noFill/>
            <a:miter lim="800000"/>
            <a:headEnd/>
            <a:tailEnd/>
          </a:ln>
        </p:spPr>
        <p:txBody>
          <a:bodyPr wrap="none" lIns="90488" tIns="44450" rIns="90488" bIns="44450">
            <a:spAutoFit/>
          </a:bodyPr>
          <a:lstStyle/>
          <a:p>
            <a:r>
              <a:rPr lang="en-US" sz="2000">
                <a:solidFill>
                  <a:srgbClr val="FFFFFF"/>
                </a:solidFill>
                <a:latin typeface="Arial" pitchFamily="34" charset="0"/>
              </a:rPr>
              <a:t>0001 0101</a:t>
            </a:r>
          </a:p>
        </p:txBody>
      </p:sp>
      <p:graphicFrame>
        <p:nvGraphicFramePr>
          <p:cNvPr id="1030" name="Object 31">
            <a:hlinkClick r:id="" action="ppaction://ole?verb=0"/>
          </p:cNvPr>
          <p:cNvGraphicFramePr>
            <a:graphicFrameLocks/>
          </p:cNvGraphicFramePr>
          <p:nvPr/>
        </p:nvGraphicFramePr>
        <p:xfrm>
          <a:off x="5105400" y="3886200"/>
          <a:ext cx="1054100" cy="798513"/>
        </p:xfrm>
        <a:graphic>
          <a:graphicData uri="http://schemas.openxmlformats.org/presentationml/2006/ole">
            <mc:AlternateContent xmlns:mc="http://schemas.openxmlformats.org/markup-compatibility/2006">
              <mc:Choice xmlns:v="urn:schemas-microsoft-com:vml" Requires="v">
                <p:oleObj spid="_x0000_s1140" name="Clip" r:id="rId12" imgW="1052280" imgH="796680" progId="MS_ClipArt_Gallery.2">
                  <p:embed/>
                </p:oleObj>
              </mc:Choice>
              <mc:Fallback>
                <p:oleObj name="Clip" r:id="rId12" imgW="1052280" imgH="796680" progId="MS_ClipArt_Gallery.2">
                  <p:embed/>
                  <p:pic>
                    <p:nvPicPr>
                      <p:cNvPr id="0" name="Object 31"/>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05400" y="3886200"/>
                        <a:ext cx="10541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8" name="Line 32"/>
          <p:cNvSpPr>
            <a:spLocks noChangeShapeType="1"/>
          </p:cNvSpPr>
          <p:nvPr/>
        </p:nvSpPr>
        <p:spPr bwMode="auto">
          <a:xfrm>
            <a:off x="5638800" y="4884738"/>
            <a:ext cx="0" cy="519112"/>
          </a:xfrm>
          <a:prstGeom prst="line">
            <a:avLst/>
          </a:prstGeom>
          <a:noFill/>
          <a:ln w="12700">
            <a:solidFill>
              <a:srgbClr val="FAFD00"/>
            </a:solidFill>
            <a:round/>
            <a:headEnd type="triangle" w="med" len="me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201613" y="144463"/>
            <a:ext cx="6051550" cy="474662"/>
          </a:xfrm>
          <a:prstGeom prst="rect">
            <a:avLst/>
          </a:prstGeom>
          <a:gradFill rotWithShape="0">
            <a:gsLst>
              <a:gs pos="0">
                <a:srgbClr val="FCDA78">
                  <a:gamma/>
                  <a:tint val="80000"/>
                  <a:invGamma/>
                </a:srgbClr>
              </a:gs>
              <a:gs pos="100000">
                <a:srgbClr val="FCDA78"/>
              </a:gs>
            </a:gsLst>
            <a:lin ang="5400000" scaled="1"/>
          </a:gradFill>
          <a:ln w="12700">
            <a:solidFill>
              <a:srgbClr val="000000"/>
            </a:solidFill>
            <a:miter lim="800000"/>
            <a:headEnd/>
            <a:tailEnd/>
          </a:ln>
          <a:effectLst>
            <a:outerShdw dist="107763" dir="2700000" algn="ctr" rotWithShape="0">
              <a:srgbClr val="790015"/>
            </a:outerShdw>
          </a:effectLst>
        </p:spPr>
        <p:txBody>
          <a:bodyPr wrap="none" lIns="41275" tIns="17462" rIns="41275" bIns="17462">
            <a:spAutoFit/>
          </a:bodyPr>
          <a:lstStyle/>
          <a:p>
            <a:pPr defTabSz="804863">
              <a:defRPr/>
            </a:pPr>
            <a:r>
              <a:rPr lang="en-US" sz="2800" b="1" i="1">
                <a:solidFill>
                  <a:srgbClr val="000000"/>
                </a:solidFill>
                <a:latin typeface="Arial" charset="0"/>
              </a:rPr>
              <a:t>Telecommunications Infrastructure</a:t>
            </a:r>
          </a:p>
        </p:txBody>
      </p:sp>
      <p:grpSp>
        <p:nvGrpSpPr>
          <p:cNvPr id="32771" name="Group 3"/>
          <p:cNvGrpSpPr>
            <a:grpSpLocks/>
          </p:cNvGrpSpPr>
          <p:nvPr/>
        </p:nvGrpSpPr>
        <p:grpSpPr bwMode="auto">
          <a:xfrm>
            <a:off x="285750" y="660400"/>
            <a:ext cx="8574088" cy="5911850"/>
            <a:chOff x="180" y="416"/>
            <a:chExt cx="5401" cy="3724"/>
          </a:xfrm>
        </p:grpSpPr>
        <p:sp>
          <p:nvSpPr>
            <p:cNvPr id="32773" name="Freeform 4"/>
            <p:cNvSpPr>
              <a:spLocks/>
            </p:cNvSpPr>
            <p:nvPr/>
          </p:nvSpPr>
          <p:spPr bwMode="auto">
            <a:xfrm>
              <a:off x="180" y="930"/>
              <a:ext cx="5401" cy="3168"/>
            </a:xfrm>
            <a:custGeom>
              <a:avLst/>
              <a:gdLst>
                <a:gd name="T0" fmla="*/ 185 w 5401"/>
                <a:gd name="T1" fmla="*/ 131 h 3168"/>
                <a:gd name="T2" fmla="*/ 54 w 5401"/>
                <a:gd name="T3" fmla="*/ 388 h 3168"/>
                <a:gd name="T4" fmla="*/ 0 w 5401"/>
                <a:gd name="T5" fmla="*/ 1161 h 3168"/>
                <a:gd name="T6" fmla="*/ 191 w 5401"/>
                <a:gd name="T7" fmla="*/ 1585 h 3168"/>
                <a:gd name="T8" fmla="*/ 700 w 5401"/>
                <a:gd name="T9" fmla="*/ 2178 h 3168"/>
                <a:gd name="T10" fmla="*/ 1275 w 5401"/>
                <a:gd name="T11" fmla="*/ 2392 h 3168"/>
                <a:gd name="T12" fmla="*/ 1637 w 5401"/>
                <a:gd name="T13" fmla="*/ 2287 h 3168"/>
                <a:gd name="T14" fmla="*/ 2001 w 5401"/>
                <a:gd name="T15" fmla="*/ 2690 h 3168"/>
                <a:gd name="T16" fmla="*/ 2330 w 5401"/>
                <a:gd name="T17" fmla="*/ 2936 h 3168"/>
                <a:gd name="T18" fmla="*/ 2577 w 5401"/>
                <a:gd name="T19" fmla="*/ 2757 h 3168"/>
                <a:gd name="T20" fmla="*/ 3121 w 5401"/>
                <a:gd name="T21" fmla="*/ 2658 h 3168"/>
                <a:gd name="T22" fmla="*/ 3348 w 5401"/>
                <a:gd name="T23" fmla="*/ 2507 h 3168"/>
                <a:gd name="T24" fmla="*/ 3663 w 5401"/>
                <a:gd name="T25" fmla="*/ 2599 h 3168"/>
                <a:gd name="T26" fmla="*/ 3869 w 5401"/>
                <a:gd name="T27" fmla="*/ 2803 h 3168"/>
                <a:gd name="T28" fmla="*/ 4012 w 5401"/>
                <a:gd name="T29" fmla="*/ 3167 h 3168"/>
                <a:gd name="T30" fmla="*/ 4194 w 5401"/>
                <a:gd name="T31" fmla="*/ 2933 h 3168"/>
                <a:gd name="T32" fmla="*/ 4034 w 5401"/>
                <a:gd name="T33" fmla="*/ 2485 h 3168"/>
                <a:gd name="T34" fmla="*/ 4194 w 5401"/>
                <a:gd name="T35" fmla="*/ 2209 h 3168"/>
                <a:gd name="T36" fmla="*/ 4498 w 5401"/>
                <a:gd name="T37" fmla="*/ 1935 h 3168"/>
                <a:gd name="T38" fmla="*/ 4572 w 5401"/>
                <a:gd name="T39" fmla="*/ 1557 h 3168"/>
                <a:gd name="T40" fmla="*/ 4594 w 5401"/>
                <a:gd name="T41" fmla="*/ 1353 h 3168"/>
                <a:gd name="T42" fmla="*/ 4715 w 5401"/>
                <a:gd name="T43" fmla="*/ 1289 h 3168"/>
                <a:gd name="T44" fmla="*/ 4712 w 5401"/>
                <a:gd name="T45" fmla="*/ 1159 h 3168"/>
                <a:gd name="T46" fmla="*/ 4942 w 5401"/>
                <a:gd name="T47" fmla="*/ 1059 h 3168"/>
                <a:gd name="T48" fmla="*/ 5057 w 5401"/>
                <a:gd name="T49" fmla="*/ 1033 h 3168"/>
                <a:gd name="T50" fmla="*/ 5031 w 5401"/>
                <a:gd name="T51" fmla="*/ 900 h 3168"/>
                <a:gd name="T52" fmla="*/ 5054 w 5401"/>
                <a:gd name="T53" fmla="*/ 807 h 3168"/>
                <a:gd name="T54" fmla="*/ 5400 w 5401"/>
                <a:gd name="T55" fmla="*/ 507 h 3168"/>
                <a:gd name="T56" fmla="*/ 5312 w 5401"/>
                <a:gd name="T57" fmla="*/ 236 h 3168"/>
                <a:gd name="T58" fmla="*/ 5133 w 5401"/>
                <a:gd name="T59" fmla="*/ 292 h 3168"/>
                <a:gd name="T60" fmla="*/ 4789 w 5401"/>
                <a:gd name="T61" fmla="*/ 555 h 3168"/>
                <a:gd name="T62" fmla="*/ 4550 w 5401"/>
                <a:gd name="T63" fmla="*/ 750 h 3168"/>
                <a:gd name="T64" fmla="*/ 4272 w 5401"/>
                <a:gd name="T65" fmla="*/ 797 h 3168"/>
                <a:gd name="T66" fmla="*/ 4135 w 5401"/>
                <a:gd name="T67" fmla="*/ 980 h 3168"/>
                <a:gd name="T68" fmla="*/ 3865 w 5401"/>
                <a:gd name="T69" fmla="*/ 1011 h 3168"/>
                <a:gd name="T70" fmla="*/ 3936 w 5401"/>
                <a:gd name="T71" fmla="*/ 713 h 3168"/>
                <a:gd name="T72" fmla="*/ 3810 w 5401"/>
                <a:gd name="T73" fmla="*/ 716 h 3168"/>
                <a:gd name="T74" fmla="*/ 3729 w 5401"/>
                <a:gd name="T75" fmla="*/ 477 h 3168"/>
                <a:gd name="T76" fmla="*/ 3578 w 5401"/>
                <a:gd name="T77" fmla="*/ 855 h 3168"/>
                <a:gd name="T78" fmla="*/ 3457 w 5401"/>
                <a:gd name="T79" fmla="*/ 1011 h 3168"/>
                <a:gd name="T80" fmla="*/ 3519 w 5401"/>
                <a:gd name="T81" fmla="*/ 577 h 3168"/>
                <a:gd name="T82" fmla="*/ 3522 w 5401"/>
                <a:gd name="T83" fmla="*/ 440 h 3168"/>
                <a:gd name="T84" fmla="*/ 3516 w 5401"/>
                <a:gd name="T85" fmla="*/ 388 h 3168"/>
                <a:gd name="T86" fmla="*/ 3374 w 5401"/>
                <a:gd name="T87" fmla="*/ 220 h 3168"/>
                <a:gd name="T88" fmla="*/ 3002 w 5401"/>
                <a:gd name="T89" fmla="*/ 329 h 3168"/>
                <a:gd name="T90" fmla="*/ 2745 w 5401"/>
                <a:gd name="T91" fmla="*/ 0 h 316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01"/>
                <a:gd name="T139" fmla="*/ 0 h 3168"/>
                <a:gd name="T140" fmla="*/ 5401 w 5401"/>
                <a:gd name="T141" fmla="*/ 3168 h 316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01" h="3168">
                  <a:moveTo>
                    <a:pt x="2745" y="0"/>
                  </a:moveTo>
                  <a:lnTo>
                    <a:pt x="157" y="0"/>
                  </a:lnTo>
                  <a:lnTo>
                    <a:pt x="185" y="131"/>
                  </a:lnTo>
                  <a:lnTo>
                    <a:pt x="168" y="168"/>
                  </a:lnTo>
                  <a:lnTo>
                    <a:pt x="3" y="137"/>
                  </a:lnTo>
                  <a:lnTo>
                    <a:pt x="54" y="388"/>
                  </a:lnTo>
                  <a:lnTo>
                    <a:pt x="8" y="849"/>
                  </a:lnTo>
                  <a:lnTo>
                    <a:pt x="28" y="977"/>
                  </a:lnTo>
                  <a:lnTo>
                    <a:pt x="0" y="1161"/>
                  </a:lnTo>
                  <a:lnTo>
                    <a:pt x="80" y="1278"/>
                  </a:lnTo>
                  <a:lnTo>
                    <a:pt x="62" y="1365"/>
                  </a:lnTo>
                  <a:lnTo>
                    <a:pt x="191" y="1585"/>
                  </a:lnTo>
                  <a:lnTo>
                    <a:pt x="395" y="1981"/>
                  </a:lnTo>
                  <a:lnTo>
                    <a:pt x="472" y="1981"/>
                  </a:lnTo>
                  <a:lnTo>
                    <a:pt x="700" y="2178"/>
                  </a:lnTo>
                  <a:lnTo>
                    <a:pt x="960" y="2175"/>
                  </a:lnTo>
                  <a:lnTo>
                    <a:pt x="960" y="2228"/>
                  </a:lnTo>
                  <a:lnTo>
                    <a:pt x="1275" y="2392"/>
                  </a:lnTo>
                  <a:lnTo>
                    <a:pt x="1532" y="2392"/>
                  </a:lnTo>
                  <a:lnTo>
                    <a:pt x="1532" y="2287"/>
                  </a:lnTo>
                  <a:lnTo>
                    <a:pt x="1637" y="2287"/>
                  </a:lnTo>
                  <a:lnTo>
                    <a:pt x="1824" y="2463"/>
                  </a:lnTo>
                  <a:lnTo>
                    <a:pt x="1911" y="2633"/>
                  </a:lnTo>
                  <a:lnTo>
                    <a:pt x="2001" y="2690"/>
                  </a:lnTo>
                  <a:lnTo>
                    <a:pt x="2060" y="2615"/>
                  </a:lnTo>
                  <a:lnTo>
                    <a:pt x="2183" y="2658"/>
                  </a:lnTo>
                  <a:lnTo>
                    <a:pt x="2330" y="2936"/>
                  </a:lnTo>
                  <a:lnTo>
                    <a:pt x="2557" y="3023"/>
                  </a:lnTo>
                  <a:lnTo>
                    <a:pt x="2535" y="2878"/>
                  </a:lnTo>
                  <a:lnTo>
                    <a:pt x="2577" y="2757"/>
                  </a:lnTo>
                  <a:lnTo>
                    <a:pt x="2754" y="2596"/>
                  </a:lnTo>
                  <a:lnTo>
                    <a:pt x="2875" y="2562"/>
                  </a:lnTo>
                  <a:lnTo>
                    <a:pt x="3121" y="2658"/>
                  </a:lnTo>
                  <a:lnTo>
                    <a:pt x="3316" y="2668"/>
                  </a:lnTo>
                  <a:lnTo>
                    <a:pt x="3279" y="2559"/>
                  </a:lnTo>
                  <a:lnTo>
                    <a:pt x="3348" y="2507"/>
                  </a:lnTo>
                  <a:lnTo>
                    <a:pt x="3439" y="2501"/>
                  </a:lnTo>
                  <a:lnTo>
                    <a:pt x="3559" y="2501"/>
                  </a:lnTo>
                  <a:lnTo>
                    <a:pt x="3663" y="2599"/>
                  </a:lnTo>
                  <a:lnTo>
                    <a:pt x="3792" y="2571"/>
                  </a:lnTo>
                  <a:lnTo>
                    <a:pt x="3889" y="2690"/>
                  </a:lnTo>
                  <a:lnTo>
                    <a:pt x="3869" y="2803"/>
                  </a:lnTo>
                  <a:lnTo>
                    <a:pt x="3953" y="2939"/>
                  </a:lnTo>
                  <a:lnTo>
                    <a:pt x="3986" y="2939"/>
                  </a:lnTo>
                  <a:lnTo>
                    <a:pt x="4012" y="3167"/>
                  </a:lnTo>
                  <a:lnTo>
                    <a:pt x="4099" y="3155"/>
                  </a:lnTo>
                  <a:lnTo>
                    <a:pt x="4208" y="3045"/>
                  </a:lnTo>
                  <a:lnTo>
                    <a:pt x="4194" y="2933"/>
                  </a:lnTo>
                  <a:lnTo>
                    <a:pt x="4154" y="2785"/>
                  </a:lnTo>
                  <a:lnTo>
                    <a:pt x="4049" y="2580"/>
                  </a:lnTo>
                  <a:lnTo>
                    <a:pt x="4034" y="2485"/>
                  </a:lnTo>
                  <a:lnTo>
                    <a:pt x="4088" y="2320"/>
                  </a:lnTo>
                  <a:lnTo>
                    <a:pt x="4099" y="2243"/>
                  </a:lnTo>
                  <a:lnTo>
                    <a:pt x="4194" y="2209"/>
                  </a:lnTo>
                  <a:lnTo>
                    <a:pt x="4310" y="2072"/>
                  </a:lnTo>
                  <a:lnTo>
                    <a:pt x="4365" y="1978"/>
                  </a:lnTo>
                  <a:lnTo>
                    <a:pt x="4498" y="1935"/>
                  </a:lnTo>
                  <a:lnTo>
                    <a:pt x="4592" y="1821"/>
                  </a:lnTo>
                  <a:lnTo>
                    <a:pt x="4520" y="1619"/>
                  </a:lnTo>
                  <a:lnTo>
                    <a:pt x="4572" y="1557"/>
                  </a:lnTo>
                  <a:lnTo>
                    <a:pt x="4623" y="1449"/>
                  </a:lnTo>
                  <a:lnTo>
                    <a:pt x="4643" y="1412"/>
                  </a:lnTo>
                  <a:lnTo>
                    <a:pt x="4594" y="1353"/>
                  </a:lnTo>
                  <a:lnTo>
                    <a:pt x="4596" y="1296"/>
                  </a:lnTo>
                  <a:lnTo>
                    <a:pt x="4653" y="1382"/>
                  </a:lnTo>
                  <a:lnTo>
                    <a:pt x="4715" y="1289"/>
                  </a:lnTo>
                  <a:lnTo>
                    <a:pt x="4732" y="1195"/>
                  </a:lnTo>
                  <a:lnTo>
                    <a:pt x="4707" y="1172"/>
                  </a:lnTo>
                  <a:lnTo>
                    <a:pt x="4712" y="1159"/>
                  </a:lnTo>
                  <a:lnTo>
                    <a:pt x="4732" y="1128"/>
                  </a:lnTo>
                  <a:lnTo>
                    <a:pt x="4769" y="1084"/>
                  </a:lnTo>
                  <a:lnTo>
                    <a:pt x="4942" y="1059"/>
                  </a:lnTo>
                  <a:lnTo>
                    <a:pt x="4985" y="1053"/>
                  </a:lnTo>
                  <a:lnTo>
                    <a:pt x="5010" y="986"/>
                  </a:lnTo>
                  <a:lnTo>
                    <a:pt x="5057" y="1033"/>
                  </a:lnTo>
                  <a:lnTo>
                    <a:pt x="5136" y="1002"/>
                  </a:lnTo>
                  <a:lnTo>
                    <a:pt x="5071" y="992"/>
                  </a:lnTo>
                  <a:lnTo>
                    <a:pt x="5031" y="900"/>
                  </a:lnTo>
                  <a:lnTo>
                    <a:pt x="5063" y="872"/>
                  </a:lnTo>
                  <a:lnTo>
                    <a:pt x="5043" y="822"/>
                  </a:lnTo>
                  <a:lnTo>
                    <a:pt x="5054" y="807"/>
                  </a:lnTo>
                  <a:lnTo>
                    <a:pt x="5136" y="755"/>
                  </a:lnTo>
                  <a:lnTo>
                    <a:pt x="5147" y="711"/>
                  </a:lnTo>
                  <a:lnTo>
                    <a:pt x="5400" y="507"/>
                  </a:lnTo>
                  <a:lnTo>
                    <a:pt x="5386" y="427"/>
                  </a:lnTo>
                  <a:lnTo>
                    <a:pt x="5346" y="404"/>
                  </a:lnTo>
                  <a:lnTo>
                    <a:pt x="5312" y="236"/>
                  </a:lnTo>
                  <a:lnTo>
                    <a:pt x="5239" y="261"/>
                  </a:lnTo>
                  <a:lnTo>
                    <a:pt x="5207" y="236"/>
                  </a:lnTo>
                  <a:lnTo>
                    <a:pt x="5133" y="292"/>
                  </a:lnTo>
                  <a:lnTo>
                    <a:pt x="5057" y="456"/>
                  </a:lnTo>
                  <a:lnTo>
                    <a:pt x="4990" y="555"/>
                  </a:lnTo>
                  <a:lnTo>
                    <a:pt x="4789" y="555"/>
                  </a:lnTo>
                  <a:lnTo>
                    <a:pt x="4659" y="559"/>
                  </a:lnTo>
                  <a:lnTo>
                    <a:pt x="4524" y="697"/>
                  </a:lnTo>
                  <a:lnTo>
                    <a:pt x="4550" y="750"/>
                  </a:lnTo>
                  <a:lnTo>
                    <a:pt x="4468" y="816"/>
                  </a:lnTo>
                  <a:lnTo>
                    <a:pt x="4373" y="803"/>
                  </a:lnTo>
                  <a:lnTo>
                    <a:pt x="4272" y="797"/>
                  </a:lnTo>
                  <a:lnTo>
                    <a:pt x="4249" y="871"/>
                  </a:lnTo>
                  <a:lnTo>
                    <a:pt x="4204" y="920"/>
                  </a:lnTo>
                  <a:lnTo>
                    <a:pt x="4135" y="980"/>
                  </a:lnTo>
                  <a:lnTo>
                    <a:pt x="4013" y="1044"/>
                  </a:lnTo>
                  <a:lnTo>
                    <a:pt x="3921" y="1044"/>
                  </a:lnTo>
                  <a:lnTo>
                    <a:pt x="3865" y="1011"/>
                  </a:lnTo>
                  <a:lnTo>
                    <a:pt x="3865" y="977"/>
                  </a:lnTo>
                  <a:lnTo>
                    <a:pt x="3947" y="858"/>
                  </a:lnTo>
                  <a:lnTo>
                    <a:pt x="3936" y="713"/>
                  </a:lnTo>
                  <a:lnTo>
                    <a:pt x="3907" y="707"/>
                  </a:lnTo>
                  <a:lnTo>
                    <a:pt x="3830" y="757"/>
                  </a:lnTo>
                  <a:lnTo>
                    <a:pt x="3810" y="716"/>
                  </a:lnTo>
                  <a:lnTo>
                    <a:pt x="3888" y="632"/>
                  </a:lnTo>
                  <a:lnTo>
                    <a:pt x="3858" y="521"/>
                  </a:lnTo>
                  <a:lnTo>
                    <a:pt x="3729" y="477"/>
                  </a:lnTo>
                  <a:lnTo>
                    <a:pt x="3594" y="621"/>
                  </a:lnTo>
                  <a:lnTo>
                    <a:pt x="3550" y="750"/>
                  </a:lnTo>
                  <a:lnTo>
                    <a:pt x="3578" y="855"/>
                  </a:lnTo>
                  <a:lnTo>
                    <a:pt x="3530" y="1008"/>
                  </a:lnTo>
                  <a:lnTo>
                    <a:pt x="3485" y="1027"/>
                  </a:lnTo>
                  <a:lnTo>
                    <a:pt x="3457" y="1011"/>
                  </a:lnTo>
                  <a:lnTo>
                    <a:pt x="3426" y="905"/>
                  </a:lnTo>
                  <a:lnTo>
                    <a:pt x="3451" y="682"/>
                  </a:lnTo>
                  <a:lnTo>
                    <a:pt x="3519" y="577"/>
                  </a:lnTo>
                  <a:lnTo>
                    <a:pt x="3494" y="552"/>
                  </a:lnTo>
                  <a:lnTo>
                    <a:pt x="3412" y="559"/>
                  </a:lnTo>
                  <a:lnTo>
                    <a:pt x="3522" y="440"/>
                  </a:lnTo>
                  <a:lnTo>
                    <a:pt x="3807" y="395"/>
                  </a:lnTo>
                  <a:lnTo>
                    <a:pt x="3687" y="307"/>
                  </a:lnTo>
                  <a:lnTo>
                    <a:pt x="3516" y="388"/>
                  </a:lnTo>
                  <a:lnTo>
                    <a:pt x="3362" y="320"/>
                  </a:lnTo>
                  <a:lnTo>
                    <a:pt x="3451" y="236"/>
                  </a:lnTo>
                  <a:lnTo>
                    <a:pt x="3374" y="220"/>
                  </a:lnTo>
                  <a:lnTo>
                    <a:pt x="3166" y="339"/>
                  </a:lnTo>
                  <a:lnTo>
                    <a:pt x="3132" y="282"/>
                  </a:lnTo>
                  <a:lnTo>
                    <a:pt x="3002" y="329"/>
                  </a:lnTo>
                  <a:lnTo>
                    <a:pt x="3028" y="242"/>
                  </a:lnTo>
                  <a:lnTo>
                    <a:pt x="3172" y="90"/>
                  </a:lnTo>
                  <a:lnTo>
                    <a:pt x="2745" y="0"/>
                  </a:lnTo>
                </a:path>
              </a:pathLst>
            </a:custGeom>
            <a:gradFill rotWithShape="0">
              <a:gsLst>
                <a:gs pos="0">
                  <a:srgbClr val="B5F57F"/>
                </a:gs>
                <a:gs pos="100000">
                  <a:srgbClr val="A3F25F"/>
                </a:gs>
              </a:gsLst>
              <a:lin ang="5400000" scaled="1"/>
            </a:gradFill>
            <a:ln w="12700" cap="rnd">
              <a:solidFill>
                <a:srgbClr val="000000"/>
              </a:solidFill>
              <a:round/>
              <a:headEnd/>
              <a:tailEnd/>
            </a:ln>
          </p:spPr>
          <p:txBody>
            <a:bodyPr/>
            <a:lstStyle/>
            <a:p>
              <a:endParaRPr lang="en-US"/>
            </a:p>
          </p:txBody>
        </p:sp>
        <p:grpSp>
          <p:nvGrpSpPr>
            <p:cNvPr id="32774" name="Group 5"/>
            <p:cNvGrpSpPr>
              <a:grpSpLocks/>
            </p:cNvGrpSpPr>
            <p:nvPr/>
          </p:nvGrpSpPr>
          <p:grpSpPr bwMode="auto">
            <a:xfrm>
              <a:off x="691" y="3130"/>
              <a:ext cx="643" cy="781"/>
              <a:chOff x="691" y="3130"/>
              <a:chExt cx="643" cy="781"/>
            </a:xfrm>
          </p:grpSpPr>
          <p:sp>
            <p:nvSpPr>
              <p:cNvPr id="32873" name="AutoShape 6"/>
              <p:cNvSpPr>
                <a:spLocks noChangeArrowheads="1"/>
              </p:cNvSpPr>
              <p:nvPr/>
            </p:nvSpPr>
            <p:spPr bwMode="auto">
              <a:xfrm>
                <a:off x="691" y="3680"/>
                <a:ext cx="643" cy="231"/>
              </a:xfrm>
              <a:prstGeom prst="roundRect">
                <a:avLst>
                  <a:gd name="adj" fmla="val 12486"/>
                </a:avLst>
              </a:prstGeom>
              <a:solidFill>
                <a:srgbClr val="FCDA78"/>
              </a:solidFill>
              <a:ln w="12700">
                <a:solidFill>
                  <a:schemeClr val="tx1"/>
                </a:solidFill>
                <a:round/>
                <a:headEnd/>
                <a:tailEnd/>
              </a:ln>
            </p:spPr>
            <p:txBody>
              <a:bodyPr wrap="none" anchor="ctr"/>
              <a:lstStyle/>
              <a:p>
                <a:endParaRPr lang="en-US"/>
              </a:p>
            </p:txBody>
          </p:sp>
          <p:sp>
            <p:nvSpPr>
              <p:cNvPr id="32874" name="AutoShape 7"/>
              <p:cNvSpPr>
                <a:spLocks noChangeArrowheads="1"/>
              </p:cNvSpPr>
              <p:nvPr/>
            </p:nvSpPr>
            <p:spPr bwMode="auto">
              <a:xfrm>
                <a:off x="691" y="3130"/>
                <a:ext cx="627" cy="465"/>
              </a:xfrm>
              <a:prstGeom prst="roundRect">
                <a:avLst>
                  <a:gd name="adj" fmla="val 12486"/>
                </a:avLst>
              </a:prstGeom>
              <a:gradFill rotWithShape="0">
                <a:gsLst>
                  <a:gs pos="0">
                    <a:srgbClr val="FDE193"/>
                  </a:gs>
                  <a:gs pos="100000">
                    <a:srgbClr val="FCDA78"/>
                  </a:gs>
                </a:gsLst>
                <a:lin ang="5400000" scaled="1"/>
              </a:gradFill>
              <a:ln w="12700">
                <a:solidFill>
                  <a:schemeClr val="tx1"/>
                </a:solidFill>
                <a:round/>
                <a:headEnd/>
                <a:tailEnd/>
              </a:ln>
            </p:spPr>
            <p:txBody>
              <a:bodyPr wrap="none" anchor="ctr"/>
              <a:lstStyle/>
              <a:p>
                <a:endParaRPr lang="en-US"/>
              </a:p>
            </p:txBody>
          </p:sp>
          <p:sp>
            <p:nvSpPr>
              <p:cNvPr id="32875" name="AutoShape 8"/>
              <p:cNvSpPr>
                <a:spLocks noChangeArrowheads="1"/>
              </p:cNvSpPr>
              <p:nvPr/>
            </p:nvSpPr>
            <p:spPr bwMode="auto">
              <a:xfrm>
                <a:off x="862" y="3603"/>
                <a:ext cx="295" cy="69"/>
              </a:xfrm>
              <a:prstGeom prst="roundRect">
                <a:avLst>
                  <a:gd name="adj" fmla="val 12486"/>
                </a:avLst>
              </a:prstGeom>
              <a:solidFill>
                <a:srgbClr val="FCDA78"/>
              </a:solidFill>
              <a:ln w="12700">
                <a:solidFill>
                  <a:schemeClr val="tx1"/>
                </a:solidFill>
                <a:round/>
                <a:headEnd/>
                <a:tailEnd/>
              </a:ln>
            </p:spPr>
            <p:txBody>
              <a:bodyPr wrap="none" anchor="ctr"/>
              <a:lstStyle/>
              <a:p>
                <a:endParaRPr lang="en-US"/>
              </a:p>
            </p:txBody>
          </p:sp>
          <p:sp>
            <p:nvSpPr>
              <p:cNvPr id="32876" name="AutoShape 9"/>
              <p:cNvSpPr>
                <a:spLocks noChangeArrowheads="1"/>
              </p:cNvSpPr>
              <p:nvPr/>
            </p:nvSpPr>
            <p:spPr bwMode="auto">
              <a:xfrm>
                <a:off x="771" y="3168"/>
                <a:ext cx="456" cy="391"/>
              </a:xfrm>
              <a:prstGeom prst="roundRect">
                <a:avLst>
                  <a:gd name="adj" fmla="val 12486"/>
                </a:avLst>
              </a:prstGeom>
              <a:solidFill>
                <a:srgbClr val="FFFFFF"/>
              </a:solidFill>
              <a:ln w="12700">
                <a:solidFill>
                  <a:schemeClr val="tx1"/>
                </a:solidFill>
                <a:round/>
                <a:headEnd/>
                <a:tailEnd/>
              </a:ln>
            </p:spPr>
            <p:txBody>
              <a:bodyPr wrap="none" anchor="ctr"/>
              <a:lstStyle/>
              <a:p>
                <a:endParaRPr lang="en-US"/>
              </a:p>
            </p:txBody>
          </p:sp>
          <p:sp>
            <p:nvSpPr>
              <p:cNvPr id="32877" name="Rectangle 10"/>
              <p:cNvSpPr>
                <a:spLocks noChangeArrowheads="1"/>
              </p:cNvSpPr>
              <p:nvPr/>
            </p:nvSpPr>
            <p:spPr bwMode="auto">
              <a:xfrm>
                <a:off x="723" y="3721"/>
                <a:ext cx="24" cy="3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78" name="Rectangle 11"/>
              <p:cNvSpPr>
                <a:spLocks noChangeArrowheads="1"/>
              </p:cNvSpPr>
              <p:nvPr/>
            </p:nvSpPr>
            <p:spPr bwMode="auto">
              <a:xfrm>
                <a:off x="777" y="3721"/>
                <a:ext cx="24" cy="3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79" name="Rectangle 12"/>
              <p:cNvSpPr>
                <a:spLocks noChangeArrowheads="1"/>
              </p:cNvSpPr>
              <p:nvPr/>
            </p:nvSpPr>
            <p:spPr bwMode="auto">
              <a:xfrm>
                <a:off x="830" y="3721"/>
                <a:ext cx="24" cy="3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80" name="Rectangle 13"/>
              <p:cNvSpPr>
                <a:spLocks noChangeArrowheads="1"/>
              </p:cNvSpPr>
              <p:nvPr/>
            </p:nvSpPr>
            <p:spPr bwMode="auto">
              <a:xfrm>
                <a:off x="884" y="3721"/>
                <a:ext cx="24" cy="3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81" name="Rectangle 14"/>
              <p:cNvSpPr>
                <a:spLocks noChangeArrowheads="1"/>
              </p:cNvSpPr>
              <p:nvPr/>
            </p:nvSpPr>
            <p:spPr bwMode="auto">
              <a:xfrm>
                <a:off x="723" y="3783"/>
                <a:ext cx="24" cy="3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82" name="Rectangle 15"/>
              <p:cNvSpPr>
                <a:spLocks noChangeArrowheads="1"/>
              </p:cNvSpPr>
              <p:nvPr/>
            </p:nvSpPr>
            <p:spPr bwMode="auto">
              <a:xfrm>
                <a:off x="777" y="3783"/>
                <a:ext cx="24" cy="3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83" name="Rectangle 16"/>
              <p:cNvSpPr>
                <a:spLocks noChangeArrowheads="1"/>
              </p:cNvSpPr>
              <p:nvPr/>
            </p:nvSpPr>
            <p:spPr bwMode="auto">
              <a:xfrm>
                <a:off x="830" y="3783"/>
                <a:ext cx="24" cy="3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84" name="Rectangle 17"/>
              <p:cNvSpPr>
                <a:spLocks noChangeArrowheads="1"/>
              </p:cNvSpPr>
              <p:nvPr/>
            </p:nvSpPr>
            <p:spPr bwMode="auto">
              <a:xfrm>
                <a:off x="884" y="3783"/>
                <a:ext cx="24" cy="3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85" name="Rectangle 18"/>
              <p:cNvSpPr>
                <a:spLocks noChangeArrowheads="1"/>
              </p:cNvSpPr>
              <p:nvPr/>
            </p:nvSpPr>
            <p:spPr bwMode="auto">
              <a:xfrm>
                <a:off x="937" y="3783"/>
                <a:ext cx="24" cy="3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86" name="Rectangle 19"/>
              <p:cNvSpPr>
                <a:spLocks noChangeArrowheads="1"/>
              </p:cNvSpPr>
              <p:nvPr/>
            </p:nvSpPr>
            <p:spPr bwMode="auto">
              <a:xfrm>
                <a:off x="984" y="3783"/>
                <a:ext cx="24" cy="3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87" name="Rectangle 20"/>
              <p:cNvSpPr>
                <a:spLocks noChangeArrowheads="1"/>
              </p:cNvSpPr>
              <p:nvPr/>
            </p:nvSpPr>
            <p:spPr bwMode="auto">
              <a:xfrm>
                <a:off x="723" y="3841"/>
                <a:ext cx="24" cy="3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88" name="Rectangle 21"/>
              <p:cNvSpPr>
                <a:spLocks noChangeArrowheads="1"/>
              </p:cNvSpPr>
              <p:nvPr/>
            </p:nvSpPr>
            <p:spPr bwMode="auto">
              <a:xfrm>
                <a:off x="777" y="3841"/>
                <a:ext cx="24" cy="3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89" name="Rectangle 22"/>
              <p:cNvSpPr>
                <a:spLocks noChangeArrowheads="1"/>
              </p:cNvSpPr>
              <p:nvPr/>
            </p:nvSpPr>
            <p:spPr bwMode="auto">
              <a:xfrm>
                <a:off x="830" y="3841"/>
                <a:ext cx="24" cy="3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90" name="Rectangle 23"/>
              <p:cNvSpPr>
                <a:spLocks noChangeArrowheads="1"/>
              </p:cNvSpPr>
              <p:nvPr/>
            </p:nvSpPr>
            <p:spPr bwMode="auto">
              <a:xfrm>
                <a:off x="884" y="3841"/>
                <a:ext cx="24" cy="3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91" name="Rectangle 24"/>
              <p:cNvSpPr>
                <a:spLocks noChangeArrowheads="1"/>
              </p:cNvSpPr>
              <p:nvPr/>
            </p:nvSpPr>
            <p:spPr bwMode="auto">
              <a:xfrm>
                <a:off x="937" y="3841"/>
                <a:ext cx="24" cy="36"/>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2892" name="Rectangle 25"/>
              <p:cNvSpPr>
                <a:spLocks noChangeArrowheads="1"/>
              </p:cNvSpPr>
              <p:nvPr/>
            </p:nvSpPr>
            <p:spPr bwMode="auto">
              <a:xfrm>
                <a:off x="984" y="3841"/>
                <a:ext cx="24" cy="36"/>
              </a:xfrm>
              <a:prstGeom prst="rect">
                <a:avLst/>
              </a:prstGeom>
              <a:solidFill>
                <a:schemeClr val="tx1"/>
              </a:solidFill>
              <a:ln w="12700">
                <a:solidFill>
                  <a:schemeClr val="tx1"/>
                </a:solidFill>
                <a:miter lim="800000"/>
                <a:headEnd/>
                <a:tailEnd/>
              </a:ln>
            </p:spPr>
            <p:txBody>
              <a:bodyPr wrap="none" anchor="ctr"/>
              <a:lstStyle/>
              <a:p>
                <a:endParaRPr lang="en-US"/>
              </a:p>
            </p:txBody>
          </p:sp>
        </p:grpSp>
        <p:grpSp>
          <p:nvGrpSpPr>
            <p:cNvPr id="32775" name="Group 26"/>
            <p:cNvGrpSpPr>
              <a:grpSpLocks/>
            </p:cNvGrpSpPr>
            <p:nvPr/>
          </p:nvGrpSpPr>
          <p:grpSpPr bwMode="auto">
            <a:xfrm>
              <a:off x="2047" y="1759"/>
              <a:ext cx="337" cy="340"/>
              <a:chOff x="2047" y="1759"/>
              <a:chExt cx="337" cy="340"/>
            </a:xfrm>
          </p:grpSpPr>
          <p:sp>
            <p:nvSpPr>
              <p:cNvPr id="32871" name="AutoShape 27"/>
              <p:cNvSpPr>
                <a:spLocks noChangeArrowheads="1"/>
              </p:cNvSpPr>
              <p:nvPr/>
            </p:nvSpPr>
            <p:spPr bwMode="auto">
              <a:xfrm rot="5400000">
                <a:off x="2067" y="1782"/>
                <a:ext cx="340" cy="294"/>
              </a:xfrm>
              <a:prstGeom prst="triangle">
                <a:avLst>
                  <a:gd name="adj" fmla="val 49986"/>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sp>
            <p:nvSpPr>
              <p:cNvPr id="32872" name="Oval 28"/>
              <p:cNvSpPr>
                <a:spLocks noChangeArrowheads="1"/>
              </p:cNvSpPr>
              <p:nvPr/>
            </p:nvSpPr>
            <p:spPr bwMode="auto">
              <a:xfrm>
                <a:off x="2047" y="1771"/>
                <a:ext cx="67" cy="328"/>
              </a:xfrm>
              <a:prstGeom prst="ellipse">
                <a:avLst/>
              </a:prstGeom>
              <a:gradFill rotWithShape="0">
                <a:gsLst>
                  <a:gs pos="0">
                    <a:srgbClr val="FDFEC7"/>
                  </a:gs>
                  <a:gs pos="100000">
                    <a:srgbClr val="FCFEB9"/>
                  </a:gs>
                </a:gsLst>
                <a:lin ang="5400000" scaled="1"/>
              </a:gradFill>
              <a:ln w="12700">
                <a:solidFill>
                  <a:schemeClr val="tx1"/>
                </a:solidFill>
                <a:round/>
                <a:headEnd/>
                <a:tailEnd/>
              </a:ln>
            </p:spPr>
            <p:txBody>
              <a:bodyPr wrap="none" anchor="ctr"/>
              <a:lstStyle/>
              <a:p>
                <a:endParaRPr lang="en-US"/>
              </a:p>
            </p:txBody>
          </p:sp>
        </p:grpSp>
        <p:grpSp>
          <p:nvGrpSpPr>
            <p:cNvPr id="32776" name="Group 29"/>
            <p:cNvGrpSpPr>
              <a:grpSpLocks/>
            </p:cNvGrpSpPr>
            <p:nvPr/>
          </p:nvGrpSpPr>
          <p:grpSpPr bwMode="auto">
            <a:xfrm>
              <a:off x="862" y="2255"/>
              <a:ext cx="308" cy="426"/>
              <a:chOff x="862" y="2255"/>
              <a:chExt cx="308" cy="426"/>
            </a:xfrm>
          </p:grpSpPr>
          <p:sp>
            <p:nvSpPr>
              <p:cNvPr id="32869" name="AutoShape 30"/>
              <p:cNvSpPr>
                <a:spLocks noChangeArrowheads="1"/>
              </p:cNvSpPr>
              <p:nvPr/>
            </p:nvSpPr>
            <p:spPr bwMode="auto">
              <a:xfrm rot="-7440000">
                <a:off x="839" y="2364"/>
                <a:ext cx="340" cy="294"/>
              </a:xfrm>
              <a:prstGeom prst="triangle">
                <a:avLst>
                  <a:gd name="adj" fmla="val 49986"/>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sp>
            <p:nvSpPr>
              <p:cNvPr id="32870" name="Oval 31"/>
              <p:cNvSpPr>
                <a:spLocks noChangeArrowheads="1"/>
              </p:cNvSpPr>
              <p:nvPr/>
            </p:nvSpPr>
            <p:spPr bwMode="auto">
              <a:xfrm rot="8760000">
                <a:off x="1103" y="2255"/>
                <a:ext cx="67" cy="328"/>
              </a:xfrm>
              <a:prstGeom prst="ellipse">
                <a:avLst/>
              </a:prstGeom>
              <a:gradFill rotWithShape="0">
                <a:gsLst>
                  <a:gs pos="0">
                    <a:srgbClr val="FDFEC7"/>
                  </a:gs>
                  <a:gs pos="100000">
                    <a:srgbClr val="FCFEB9"/>
                  </a:gs>
                </a:gsLst>
                <a:lin ang="5400000" scaled="1"/>
              </a:gradFill>
              <a:ln w="12700">
                <a:solidFill>
                  <a:schemeClr val="tx1"/>
                </a:solidFill>
                <a:round/>
                <a:headEnd/>
                <a:tailEnd/>
              </a:ln>
            </p:spPr>
            <p:txBody>
              <a:bodyPr wrap="none" anchor="ctr"/>
              <a:lstStyle/>
              <a:p>
                <a:endParaRPr lang="en-US"/>
              </a:p>
            </p:txBody>
          </p:sp>
        </p:grpSp>
        <p:grpSp>
          <p:nvGrpSpPr>
            <p:cNvPr id="32777" name="Group 32"/>
            <p:cNvGrpSpPr>
              <a:grpSpLocks/>
            </p:cNvGrpSpPr>
            <p:nvPr/>
          </p:nvGrpSpPr>
          <p:grpSpPr bwMode="auto">
            <a:xfrm>
              <a:off x="429" y="1041"/>
              <a:ext cx="316" cy="529"/>
              <a:chOff x="429" y="1041"/>
              <a:chExt cx="316" cy="529"/>
            </a:xfrm>
          </p:grpSpPr>
          <p:sp>
            <p:nvSpPr>
              <p:cNvPr id="32863" name="Freeform 33"/>
              <p:cNvSpPr>
                <a:spLocks/>
              </p:cNvSpPr>
              <p:nvPr/>
            </p:nvSpPr>
            <p:spPr bwMode="auto">
              <a:xfrm>
                <a:off x="447" y="1267"/>
                <a:ext cx="183" cy="147"/>
              </a:xfrm>
              <a:custGeom>
                <a:avLst/>
                <a:gdLst>
                  <a:gd name="T0" fmla="*/ 95 w 183"/>
                  <a:gd name="T1" fmla="*/ 0 h 147"/>
                  <a:gd name="T2" fmla="*/ 0 w 183"/>
                  <a:gd name="T3" fmla="*/ 46 h 147"/>
                  <a:gd name="T4" fmla="*/ 51 w 183"/>
                  <a:gd name="T5" fmla="*/ 146 h 147"/>
                  <a:gd name="T6" fmla="*/ 182 w 183"/>
                  <a:gd name="T7" fmla="*/ 77 h 147"/>
                  <a:gd name="T8" fmla="*/ 95 w 183"/>
                  <a:gd name="T9" fmla="*/ 0 h 147"/>
                  <a:gd name="T10" fmla="*/ 0 60000 65536"/>
                  <a:gd name="T11" fmla="*/ 0 60000 65536"/>
                  <a:gd name="T12" fmla="*/ 0 60000 65536"/>
                  <a:gd name="T13" fmla="*/ 0 60000 65536"/>
                  <a:gd name="T14" fmla="*/ 0 60000 65536"/>
                  <a:gd name="T15" fmla="*/ 0 w 183"/>
                  <a:gd name="T16" fmla="*/ 0 h 147"/>
                  <a:gd name="T17" fmla="*/ 183 w 183"/>
                  <a:gd name="T18" fmla="*/ 147 h 147"/>
                </a:gdLst>
                <a:ahLst/>
                <a:cxnLst>
                  <a:cxn ang="T10">
                    <a:pos x="T0" y="T1"/>
                  </a:cxn>
                  <a:cxn ang="T11">
                    <a:pos x="T2" y="T3"/>
                  </a:cxn>
                  <a:cxn ang="T12">
                    <a:pos x="T4" y="T5"/>
                  </a:cxn>
                  <a:cxn ang="T13">
                    <a:pos x="T6" y="T7"/>
                  </a:cxn>
                  <a:cxn ang="T14">
                    <a:pos x="T8" y="T9"/>
                  </a:cxn>
                </a:cxnLst>
                <a:rect l="T15" t="T16" r="T17" b="T18"/>
                <a:pathLst>
                  <a:path w="183" h="147">
                    <a:moveTo>
                      <a:pt x="95" y="0"/>
                    </a:moveTo>
                    <a:lnTo>
                      <a:pt x="0" y="46"/>
                    </a:lnTo>
                    <a:lnTo>
                      <a:pt x="51" y="146"/>
                    </a:lnTo>
                    <a:lnTo>
                      <a:pt x="182" y="77"/>
                    </a:lnTo>
                    <a:lnTo>
                      <a:pt x="95" y="0"/>
                    </a:lnTo>
                  </a:path>
                </a:pathLst>
              </a:custGeom>
              <a:gradFill rotWithShape="0">
                <a:gsLst>
                  <a:gs pos="0">
                    <a:srgbClr val="FDFEC7"/>
                  </a:gs>
                  <a:gs pos="100000">
                    <a:srgbClr val="FCFEB9"/>
                  </a:gs>
                </a:gsLst>
                <a:lin ang="5400000" scaled="1"/>
              </a:gradFill>
              <a:ln w="12700" cap="rnd">
                <a:solidFill>
                  <a:schemeClr val="tx1"/>
                </a:solidFill>
                <a:round/>
                <a:headEnd/>
                <a:tailEnd/>
              </a:ln>
            </p:spPr>
            <p:txBody>
              <a:bodyPr/>
              <a:lstStyle/>
              <a:p>
                <a:endParaRPr lang="en-US"/>
              </a:p>
            </p:txBody>
          </p:sp>
          <p:grpSp>
            <p:nvGrpSpPr>
              <p:cNvPr id="32864" name="Group 34"/>
              <p:cNvGrpSpPr>
                <a:grpSpLocks/>
              </p:cNvGrpSpPr>
              <p:nvPr/>
            </p:nvGrpSpPr>
            <p:grpSpPr bwMode="auto">
              <a:xfrm>
                <a:off x="497" y="1041"/>
                <a:ext cx="248" cy="363"/>
                <a:chOff x="497" y="1041"/>
                <a:chExt cx="248" cy="363"/>
              </a:xfrm>
            </p:grpSpPr>
            <p:sp>
              <p:nvSpPr>
                <p:cNvPr id="32867" name="AutoShape 35"/>
                <p:cNvSpPr>
                  <a:spLocks noChangeArrowheads="1"/>
                </p:cNvSpPr>
                <p:nvPr/>
              </p:nvSpPr>
              <p:spPr bwMode="auto">
                <a:xfrm rot="-7440000">
                  <a:off x="470" y="1141"/>
                  <a:ext cx="290" cy="236"/>
                </a:xfrm>
                <a:prstGeom prst="triangle">
                  <a:avLst>
                    <a:gd name="adj" fmla="val 49986"/>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sp>
              <p:nvSpPr>
                <p:cNvPr id="32868" name="Oval 36"/>
                <p:cNvSpPr>
                  <a:spLocks noChangeArrowheads="1"/>
                </p:cNvSpPr>
                <p:nvPr/>
              </p:nvSpPr>
              <p:spPr bwMode="auto">
                <a:xfrm rot="8760000">
                  <a:off x="692" y="1041"/>
                  <a:ext cx="53" cy="279"/>
                </a:xfrm>
                <a:prstGeom prst="ellipse">
                  <a:avLst/>
                </a:prstGeom>
                <a:gradFill rotWithShape="0">
                  <a:gsLst>
                    <a:gs pos="0">
                      <a:srgbClr val="FDFEC7"/>
                    </a:gs>
                    <a:gs pos="100000">
                      <a:srgbClr val="FCFEB9"/>
                    </a:gs>
                  </a:gsLst>
                  <a:lin ang="5400000" scaled="1"/>
                </a:gradFill>
                <a:ln w="12700">
                  <a:solidFill>
                    <a:schemeClr val="tx1"/>
                  </a:solidFill>
                  <a:round/>
                  <a:headEnd/>
                  <a:tailEnd/>
                </a:ln>
              </p:spPr>
              <p:txBody>
                <a:bodyPr wrap="none" anchor="ctr"/>
                <a:lstStyle/>
                <a:p>
                  <a:endParaRPr lang="en-US"/>
                </a:p>
              </p:txBody>
            </p:sp>
          </p:grpSp>
          <p:sp>
            <p:nvSpPr>
              <p:cNvPr id="32865" name="Freeform 37"/>
              <p:cNvSpPr>
                <a:spLocks/>
              </p:cNvSpPr>
              <p:nvPr/>
            </p:nvSpPr>
            <p:spPr bwMode="auto">
              <a:xfrm>
                <a:off x="498" y="1374"/>
                <a:ext cx="125" cy="147"/>
              </a:xfrm>
              <a:custGeom>
                <a:avLst/>
                <a:gdLst>
                  <a:gd name="T0" fmla="*/ 15 w 125"/>
                  <a:gd name="T1" fmla="*/ 31 h 147"/>
                  <a:gd name="T2" fmla="*/ 0 w 125"/>
                  <a:gd name="T3" fmla="*/ 146 h 147"/>
                  <a:gd name="T4" fmla="*/ 124 w 125"/>
                  <a:gd name="T5" fmla="*/ 146 h 147"/>
                  <a:gd name="T6" fmla="*/ 58 w 125"/>
                  <a:gd name="T7" fmla="*/ 0 h 147"/>
                  <a:gd name="T8" fmla="*/ 15 w 125"/>
                  <a:gd name="T9" fmla="*/ 31 h 147"/>
                  <a:gd name="T10" fmla="*/ 0 60000 65536"/>
                  <a:gd name="T11" fmla="*/ 0 60000 65536"/>
                  <a:gd name="T12" fmla="*/ 0 60000 65536"/>
                  <a:gd name="T13" fmla="*/ 0 60000 65536"/>
                  <a:gd name="T14" fmla="*/ 0 60000 65536"/>
                  <a:gd name="T15" fmla="*/ 0 w 125"/>
                  <a:gd name="T16" fmla="*/ 0 h 147"/>
                  <a:gd name="T17" fmla="*/ 125 w 125"/>
                  <a:gd name="T18" fmla="*/ 147 h 147"/>
                </a:gdLst>
                <a:ahLst/>
                <a:cxnLst>
                  <a:cxn ang="T10">
                    <a:pos x="T0" y="T1"/>
                  </a:cxn>
                  <a:cxn ang="T11">
                    <a:pos x="T2" y="T3"/>
                  </a:cxn>
                  <a:cxn ang="T12">
                    <a:pos x="T4" y="T5"/>
                  </a:cxn>
                  <a:cxn ang="T13">
                    <a:pos x="T6" y="T7"/>
                  </a:cxn>
                  <a:cxn ang="T14">
                    <a:pos x="T8" y="T9"/>
                  </a:cxn>
                </a:cxnLst>
                <a:rect l="T15" t="T16" r="T17" b="T18"/>
                <a:pathLst>
                  <a:path w="125" h="147">
                    <a:moveTo>
                      <a:pt x="15" y="31"/>
                    </a:moveTo>
                    <a:lnTo>
                      <a:pt x="0" y="146"/>
                    </a:lnTo>
                    <a:lnTo>
                      <a:pt x="124" y="146"/>
                    </a:lnTo>
                    <a:lnTo>
                      <a:pt x="58" y="0"/>
                    </a:lnTo>
                    <a:lnTo>
                      <a:pt x="15" y="31"/>
                    </a:lnTo>
                  </a:path>
                </a:pathLst>
              </a:custGeom>
              <a:gradFill rotWithShape="0">
                <a:gsLst>
                  <a:gs pos="0">
                    <a:srgbClr val="FDFEC7"/>
                  </a:gs>
                  <a:gs pos="100000">
                    <a:srgbClr val="FCFEB9"/>
                  </a:gs>
                </a:gsLst>
                <a:lin ang="5400000" scaled="1"/>
              </a:gradFill>
              <a:ln w="12700" cap="rnd">
                <a:solidFill>
                  <a:schemeClr val="tx1"/>
                </a:solidFill>
                <a:round/>
                <a:headEnd/>
                <a:tailEnd/>
              </a:ln>
            </p:spPr>
            <p:txBody>
              <a:bodyPr/>
              <a:lstStyle/>
              <a:p>
                <a:endParaRPr lang="en-US"/>
              </a:p>
            </p:txBody>
          </p:sp>
          <p:sp>
            <p:nvSpPr>
              <p:cNvPr id="32866" name="Rectangle 38"/>
              <p:cNvSpPr>
                <a:spLocks noChangeArrowheads="1"/>
              </p:cNvSpPr>
              <p:nvPr/>
            </p:nvSpPr>
            <p:spPr bwMode="auto">
              <a:xfrm>
                <a:off x="429" y="1524"/>
                <a:ext cx="233" cy="46"/>
              </a:xfrm>
              <a:prstGeom prst="rect">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grpSp>
        <p:sp>
          <p:nvSpPr>
            <p:cNvPr id="32778" name="Rectangle 39"/>
            <p:cNvSpPr>
              <a:spLocks noChangeArrowheads="1"/>
            </p:cNvSpPr>
            <p:nvPr/>
          </p:nvSpPr>
          <p:spPr bwMode="auto">
            <a:xfrm rot="-1980000">
              <a:off x="697" y="1093"/>
              <a:ext cx="244" cy="28"/>
            </a:xfrm>
            <a:prstGeom prst="rect">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grpSp>
          <p:nvGrpSpPr>
            <p:cNvPr id="32779" name="Group 40"/>
            <p:cNvGrpSpPr>
              <a:grpSpLocks/>
            </p:cNvGrpSpPr>
            <p:nvPr/>
          </p:nvGrpSpPr>
          <p:grpSpPr bwMode="auto">
            <a:xfrm>
              <a:off x="4601" y="1317"/>
              <a:ext cx="512" cy="529"/>
              <a:chOff x="4601" y="1317"/>
              <a:chExt cx="512" cy="529"/>
            </a:xfrm>
          </p:grpSpPr>
          <p:grpSp>
            <p:nvGrpSpPr>
              <p:cNvPr id="32855" name="Group 41"/>
              <p:cNvGrpSpPr>
                <a:grpSpLocks/>
              </p:cNvGrpSpPr>
              <p:nvPr/>
            </p:nvGrpSpPr>
            <p:grpSpPr bwMode="auto">
              <a:xfrm>
                <a:off x="4798" y="1317"/>
                <a:ext cx="315" cy="529"/>
                <a:chOff x="4798" y="1317"/>
                <a:chExt cx="315" cy="529"/>
              </a:xfrm>
            </p:grpSpPr>
            <p:sp>
              <p:nvSpPr>
                <p:cNvPr id="32857" name="Freeform 42"/>
                <p:cNvSpPr>
                  <a:spLocks/>
                </p:cNvSpPr>
                <p:nvPr/>
              </p:nvSpPr>
              <p:spPr bwMode="auto">
                <a:xfrm>
                  <a:off x="4913" y="1543"/>
                  <a:ext cx="183" cy="147"/>
                </a:xfrm>
                <a:custGeom>
                  <a:avLst/>
                  <a:gdLst>
                    <a:gd name="T0" fmla="*/ 87 w 183"/>
                    <a:gd name="T1" fmla="*/ 0 h 147"/>
                    <a:gd name="T2" fmla="*/ 182 w 183"/>
                    <a:gd name="T3" fmla="*/ 46 h 147"/>
                    <a:gd name="T4" fmla="*/ 131 w 183"/>
                    <a:gd name="T5" fmla="*/ 146 h 147"/>
                    <a:gd name="T6" fmla="*/ 0 w 183"/>
                    <a:gd name="T7" fmla="*/ 77 h 147"/>
                    <a:gd name="T8" fmla="*/ 87 w 183"/>
                    <a:gd name="T9" fmla="*/ 0 h 147"/>
                    <a:gd name="T10" fmla="*/ 0 60000 65536"/>
                    <a:gd name="T11" fmla="*/ 0 60000 65536"/>
                    <a:gd name="T12" fmla="*/ 0 60000 65536"/>
                    <a:gd name="T13" fmla="*/ 0 60000 65536"/>
                    <a:gd name="T14" fmla="*/ 0 60000 65536"/>
                    <a:gd name="T15" fmla="*/ 0 w 183"/>
                    <a:gd name="T16" fmla="*/ 0 h 147"/>
                    <a:gd name="T17" fmla="*/ 183 w 183"/>
                    <a:gd name="T18" fmla="*/ 147 h 147"/>
                  </a:gdLst>
                  <a:ahLst/>
                  <a:cxnLst>
                    <a:cxn ang="T10">
                      <a:pos x="T0" y="T1"/>
                    </a:cxn>
                    <a:cxn ang="T11">
                      <a:pos x="T2" y="T3"/>
                    </a:cxn>
                    <a:cxn ang="T12">
                      <a:pos x="T4" y="T5"/>
                    </a:cxn>
                    <a:cxn ang="T13">
                      <a:pos x="T6" y="T7"/>
                    </a:cxn>
                    <a:cxn ang="T14">
                      <a:pos x="T8" y="T9"/>
                    </a:cxn>
                  </a:cxnLst>
                  <a:rect l="T15" t="T16" r="T17" b="T18"/>
                  <a:pathLst>
                    <a:path w="183" h="147">
                      <a:moveTo>
                        <a:pt x="87" y="0"/>
                      </a:moveTo>
                      <a:lnTo>
                        <a:pt x="182" y="46"/>
                      </a:lnTo>
                      <a:lnTo>
                        <a:pt x="131" y="146"/>
                      </a:lnTo>
                      <a:lnTo>
                        <a:pt x="0" y="77"/>
                      </a:lnTo>
                      <a:lnTo>
                        <a:pt x="87" y="0"/>
                      </a:lnTo>
                    </a:path>
                  </a:pathLst>
                </a:custGeom>
                <a:gradFill rotWithShape="0">
                  <a:gsLst>
                    <a:gs pos="0">
                      <a:srgbClr val="FDFEC7"/>
                    </a:gs>
                    <a:gs pos="100000">
                      <a:srgbClr val="FCFEB9"/>
                    </a:gs>
                  </a:gsLst>
                  <a:lin ang="5400000" scaled="1"/>
                </a:gradFill>
                <a:ln w="12700" cap="rnd">
                  <a:solidFill>
                    <a:schemeClr val="tx1"/>
                  </a:solidFill>
                  <a:round/>
                  <a:headEnd/>
                  <a:tailEnd/>
                </a:ln>
              </p:spPr>
              <p:txBody>
                <a:bodyPr/>
                <a:lstStyle/>
                <a:p>
                  <a:endParaRPr lang="en-US"/>
                </a:p>
              </p:txBody>
            </p:sp>
            <p:grpSp>
              <p:nvGrpSpPr>
                <p:cNvPr id="32858" name="Group 43"/>
                <p:cNvGrpSpPr>
                  <a:grpSpLocks/>
                </p:cNvGrpSpPr>
                <p:nvPr/>
              </p:nvGrpSpPr>
              <p:grpSpPr bwMode="auto">
                <a:xfrm>
                  <a:off x="4798" y="1317"/>
                  <a:ext cx="247" cy="363"/>
                  <a:chOff x="4798" y="1317"/>
                  <a:chExt cx="247" cy="363"/>
                </a:xfrm>
              </p:grpSpPr>
              <p:sp>
                <p:nvSpPr>
                  <p:cNvPr id="32861" name="AutoShape 44"/>
                  <p:cNvSpPr>
                    <a:spLocks noChangeArrowheads="1"/>
                  </p:cNvSpPr>
                  <p:nvPr/>
                </p:nvSpPr>
                <p:spPr bwMode="auto">
                  <a:xfrm rot="7440000" flipH="1">
                    <a:off x="4782" y="1417"/>
                    <a:ext cx="290" cy="236"/>
                  </a:xfrm>
                  <a:prstGeom prst="triangle">
                    <a:avLst>
                      <a:gd name="adj" fmla="val 49986"/>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sp>
                <p:nvSpPr>
                  <p:cNvPr id="32862" name="Oval 45"/>
                  <p:cNvSpPr>
                    <a:spLocks noChangeArrowheads="1"/>
                  </p:cNvSpPr>
                  <p:nvPr/>
                </p:nvSpPr>
                <p:spPr bwMode="auto">
                  <a:xfrm rot="-8760000">
                    <a:off x="4798" y="1317"/>
                    <a:ext cx="53" cy="279"/>
                  </a:xfrm>
                  <a:prstGeom prst="ellipse">
                    <a:avLst/>
                  </a:prstGeom>
                  <a:gradFill rotWithShape="0">
                    <a:gsLst>
                      <a:gs pos="0">
                        <a:srgbClr val="FDFEC7"/>
                      </a:gs>
                      <a:gs pos="100000">
                        <a:srgbClr val="FCFEB9"/>
                      </a:gs>
                    </a:gsLst>
                    <a:lin ang="5400000" scaled="1"/>
                  </a:gradFill>
                  <a:ln w="12700">
                    <a:solidFill>
                      <a:schemeClr val="tx1"/>
                    </a:solidFill>
                    <a:round/>
                    <a:headEnd/>
                    <a:tailEnd/>
                  </a:ln>
                </p:spPr>
                <p:txBody>
                  <a:bodyPr wrap="none" anchor="ctr"/>
                  <a:lstStyle/>
                  <a:p>
                    <a:endParaRPr lang="en-US"/>
                  </a:p>
                </p:txBody>
              </p:sp>
            </p:grpSp>
            <p:sp>
              <p:nvSpPr>
                <p:cNvPr id="32859" name="Freeform 46"/>
                <p:cNvSpPr>
                  <a:spLocks/>
                </p:cNvSpPr>
                <p:nvPr/>
              </p:nvSpPr>
              <p:spPr bwMode="auto">
                <a:xfrm>
                  <a:off x="4920" y="1650"/>
                  <a:ext cx="125" cy="147"/>
                </a:xfrm>
                <a:custGeom>
                  <a:avLst/>
                  <a:gdLst>
                    <a:gd name="T0" fmla="*/ 109 w 125"/>
                    <a:gd name="T1" fmla="*/ 31 h 147"/>
                    <a:gd name="T2" fmla="*/ 124 w 125"/>
                    <a:gd name="T3" fmla="*/ 146 h 147"/>
                    <a:gd name="T4" fmla="*/ 0 w 125"/>
                    <a:gd name="T5" fmla="*/ 146 h 147"/>
                    <a:gd name="T6" fmla="*/ 66 w 125"/>
                    <a:gd name="T7" fmla="*/ 0 h 147"/>
                    <a:gd name="T8" fmla="*/ 109 w 125"/>
                    <a:gd name="T9" fmla="*/ 31 h 147"/>
                    <a:gd name="T10" fmla="*/ 0 60000 65536"/>
                    <a:gd name="T11" fmla="*/ 0 60000 65536"/>
                    <a:gd name="T12" fmla="*/ 0 60000 65536"/>
                    <a:gd name="T13" fmla="*/ 0 60000 65536"/>
                    <a:gd name="T14" fmla="*/ 0 60000 65536"/>
                    <a:gd name="T15" fmla="*/ 0 w 125"/>
                    <a:gd name="T16" fmla="*/ 0 h 147"/>
                    <a:gd name="T17" fmla="*/ 125 w 125"/>
                    <a:gd name="T18" fmla="*/ 147 h 147"/>
                  </a:gdLst>
                  <a:ahLst/>
                  <a:cxnLst>
                    <a:cxn ang="T10">
                      <a:pos x="T0" y="T1"/>
                    </a:cxn>
                    <a:cxn ang="T11">
                      <a:pos x="T2" y="T3"/>
                    </a:cxn>
                    <a:cxn ang="T12">
                      <a:pos x="T4" y="T5"/>
                    </a:cxn>
                    <a:cxn ang="T13">
                      <a:pos x="T6" y="T7"/>
                    </a:cxn>
                    <a:cxn ang="T14">
                      <a:pos x="T8" y="T9"/>
                    </a:cxn>
                  </a:cxnLst>
                  <a:rect l="T15" t="T16" r="T17" b="T18"/>
                  <a:pathLst>
                    <a:path w="125" h="147">
                      <a:moveTo>
                        <a:pt x="109" y="31"/>
                      </a:moveTo>
                      <a:lnTo>
                        <a:pt x="124" y="146"/>
                      </a:lnTo>
                      <a:lnTo>
                        <a:pt x="0" y="146"/>
                      </a:lnTo>
                      <a:lnTo>
                        <a:pt x="66" y="0"/>
                      </a:lnTo>
                      <a:lnTo>
                        <a:pt x="109" y="31"/>
                      </a:lnTo>
                    </a:path>
                  </a:pathLst>
                </a:custGeom>
                <a:gradFill rotWithShape="0">
                  <a:gsLst>
                    <a:gs pos="0">
                      <a:srgbClr val="FDFEC7"/>
                    </a:gs>
                    <a:gs pos="100000">
                      <a:srgbClr val="FCFEB9"/>
                    </a:gs>
                  </a:gsLst>
                  <a:lin ang="5400000" scaled="1"/>
                </a:gradFill>
                <a:ln w="12700" cap="rnd">
                  <a:solidFill>
                    <a:schemeClr val="tx1"/>
                  </a:solidFill>
                  <a:round/>
                  <a:headEnd/>
                  <a:tailEnd/>
                </a:ln>
              </p:spPr>
              <p:txBody>
                <a:bodyPr/>
                <a:lstStyle/>
                <a:p>
                  <a:endParaRPr lang="en-US"/>
                </a:p>
              </p:txBody>
            </p:sp>
            <p:sp>
              <p:nvSpPr>
                <p:cNvPr id="32860" name="Rectangle 47"/>
                <p:cNvSpPr>
                  <a:spLocks noChangeArrowheads="1"/>
                </p:cNvSpPr>
                <p:nvPr/>
              </p:nvSpPr>
              <p:spPr bwMode="auto">
                <a:xfrm>
                  <a:off x="4880" y="1800"/>
                  <a:ext cx="233" cy="46"/>
                </a:xfrm>
                <a:prstGeom prst="rect">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grpSp>
          <p:sp>
            <p:nvSpPr>
              <p:cNvPr id="32856" name="Rectangle 48"/>
              <p:cNvSpPr>
                <a:spLocks noChangeArrowheads="1"/>
              </p:cNvSpPr>
              <p:nvPr/>
            </p:nvSpPr>
            <p:spPr bwMode="auto">
              <a:xfrm rot="1980000">
                <a:off x="4601" y="1369"/>
                <a:ext cx="244" cy="28"/>
              </a:xfrm>
              <a:prstGeom prst="rect">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grpSp>
        <p:grpSp>
          <p:nvGrpSpPr>
            <p:cNvPr id="32780" name="Group 49"/>
            <p:cNvGrpSpPr>
              <a:grpSpLocks/>
            </p:cNvGrpSpPr>
            <p:nvPr/>
          </p:nvGrpSpPr>
          <p:grpSpPr bwMode="auto">
            <a:xfrm>
              <a:off x="3427" y="1706"/>
              <a:ext cx="308" cy="426"/>
              <a:chOff x="3427" y="1706"/>
              <a:chExt cx="308" cy="426"/>
            </a:xfrm>
          </p:grpSpPr>
          <p:sp>
            <p:nvSpPr>
              <p:cNvPr id="32853" name="AutoShape 50"/>
              <p:cNvSpPr>
                <a:spLocks noChangeArrowheads="1"/>
              </p:cNvSpPr>
              <p:nvPr/>
            </p:nvSpPr>
            <p:spPr bwMode="auto">
              <a:xfrm rot="-7440000">
                <a:off x="3404" y="1815"/>
                <a:ext cx="340" cy="294"/>
              </a:xfrm>
              <a:prstGeom prst="triangle">
                <a:avLst>
                  <a:gd name="adj" fmla="val 49986"/>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sp>
            <p:nvSpPr>
              <p:cNvPr id="32854" name="Oval 51"/>
              <p:cNvSpPr>
                <a:spLocks noChangeArrowheads="1"/>
              </p:cNvSpPr>
              <p:nvPr/>
            </p:nvSpPr>
            <p:spPr bwMode="auto">
              <a:xfrm rot="8760000">
                <a:off x="3668" y="1706"/>
                <a:ext cx="67" cy="328"/>
              </a:xfrm>
              <a:prstGeom prst="ellipse">
                <a:avLst/>
              </a:prstGeom>
              <a:gradFill rotWithShape="0">
                <a:gsLst>
                  <a:gs pos="0">
                    <a:srgbClr val="FDFEC7"/>
                  </a:gs>
                  <a:gs pos="100000">
                    <a:srgbClr val="FCFEB9"/>
                  </a:gs>
                </a:gsLst>
                <a:lin ang="5400000" scaled="1"/>
              </a:gradFill>
              <a:ln w="12700">
                <a:solidFill>
                  <a:schemeClr val="tx1"/>
                </a:solidFill>
                <a:round/>
                <a:headEnd/>
                <a:tailEnd/>
              </a:ln>
            </p:spPr>
            <p:txBody>
              <a:bodyPr wrap="none" anchor="ctr"/>
              <a:lstStyle/>
              <a:p>
                <a:endParaRPr lang="en-US"/>
              </a:p>
            </p:txBody>
          </p:sp>
        </p:grpSp>
        <p:grpSp>
          <p:nvGrpSpPr>
            <p:cNvPr id="32781" name="Group 52"/>
            <p:cNvGrpSpPr>
              <a:grpSpLocks/>
            </p:cNvGrpSpPr>
            <p:nvPr/>
          </p:nvGrpSpPr>
          <p:grpSpPr bwMode="auto">
            <a:xfrm>
              <a:off x="2537" y="416"/>
              <a:ext cx="650" cy="845"/>
              <a:chOff x="2537" y="416"/>
              <a:chExt cx="650" cy="845"/>
            </a:xfrm>
          </p:grpSpPr>
          <p:grpSp>
            <p:nvGrpSpPr>
              <p:cNvPr id="32841" name="Group 53"/>
              <p:cNvGrpSpPr>
                <a:grpSpLocks/>
              </p:cNvGrpSpPr>
              <p:nvPr/>
            </p:nvGrpSpPr>
            <p:grpSpPr bwMode="auto">
              <a:xfrm>
                <a:off x="2593" y="416"/>
                <a:ext cx="576" cy="485"/>
                <a:chOff x="2593" y="416"/>
                <a:chExt cx="576" cy="485"/>
              </a:xfrm>
            </p:grpSpPr>
            <p:sp>
              <p:nvSpPr>
                <p:cNvPr id="164918" name="Freeform 54"/>
                <p:cNvSpPr>
                  <a:spLocks/>
                </p:cNvSpPr>
                <p:nvPr/>
              </p:nvSpPr>
              <p:spPr bwMode="auto">
                <a:xfrm>
                  <a:off x="2593" y="416"/>
                  <a:ext cx="576" cy="485"/>
                </a:xfrm>
                <a:custGeom>
                  <a:avLst/>
                  <a:gdLst/>
                  <a:ahLst/>
                  <a:cxnLst>
                    <a:cxn ang="0">
                      <a:pos x="575" y="66"/>
                    </a:cxn>
                    <a:cxn ang="0">
                      <a:pos x="575" y="421"/>
                    </a:cxn>
                    <a:cxn ang="0">
                      <a:pos x="566" y="432"/>
                    </a:cxn>
                    <a:cxn ang="0">
                      <a:pos x="552" y="442"/>
                    </a:cxn>
                    <a:cxn ang="0">
                      <a:pos x="532" y="451"/>
                    </a:cxn>
                    <a:cxn ang="0">
                      <a:pos x="505" y="461"/>
                    </a:cxn>
                    <a:cxn ang="0">
                      <a:pos x="468" y="469"/>
                    </a:cxn>
                    <a:cxn ang="0">
                      <a:pos x="430" y="475"/>
                    </a:cxn>
                    <a:cxn ang="0">
                      <a:pos x="389" y="479"/>
                    </a:cxn>
                    <a:cxn ang="0">
                      <a:pos x="350" y="482"/>
                    </a:cxn>
                    <a:cxn ang="0">
                      <a:pos x="314" y="484"/>
                    </a:cxn>
                    <a:cxn ang="0">
                      <a:pos x="274" y="484"/>
                    </a:cxn>
                    <a:cxn ang="0">
                      <a:pos x="229" y="482"/>
                    </a:cxn>
                    <a:cxn ang="0">
                      <a:pos x="192" y="480"/>
                    </a:cxn>
                    <a:cxn ang="0">
                      <a:pos x="150" y="476"/>
                    </a:cxn>
                    <a:cxn ang="0">
                      <a:pos x="111" y="470"/>
                    </a:cxn>
                    <a:cxn ang="0">
                      <a:pos x="83" y="464"/>
                    </a:cxn>
                    <a:cxn ang="0">
                      <a:pos x="53" y="456"/>
                    </a:cxn>
                    <a:cxn ang="0">
                      <a:pos x="30" y="446"/>
                    </a:cxn>
                    <a:cxn ang="0">
                      <a:pos x="19" y="441"/>
                    </a:cxn>
                    <a:cxn ang="0">
                      <a:pos x="8" y="431"/>
                    </a:cxn>
                    <a:cxn ang="0">
                      <a:pos x="0" y="421"/>
                    </a:cxn>
                    <a:cxn ang="0">
                      <a:pos x="0" y="61"/>
                    </a:cxn>
                    <a:cxn ang="0">
                      <a:pos x="6" y="52"/>
                    </a:cxn>
                    <a:cxn ang="0">
                      <a:pos x="19" y="42"/>
                    </a:cxn>
                    <a:cxn ang="0">
                      <a:pos x="51" y="28"/>
                    </a:cxn>
                    <a:cxn ang="0">
                      <a:pos x="32" y="36"/>
                    </a:cxn>
                    <a:cxn ang="0">
                      <a:pos x="66" y="23"/>
                    </a:cxn>
                    <a:cxn ang="0">
                      <a:pos x="92" y="18"/>
                    </a:cxn>
                    <a:cxn ang="0">
                      <a:pos x="126" y="12"/>
                    </a:cxn>
                    <a:cxn ang="0">
                      <a:pos x="163" y="7"/>
                    </a:cxn>
                    <a:cxn ang="0">
                      <a:pos x="203" y="2"/>
                    </a:cxn>
                    <a:cxn ang="0">
                      <a:pos x="250" y="0"/>
                    </a:cxn>
                    <a:cxn ang="0">
                      <a:pos x="289" y="0"/>
                    </a:cxn>
                    <a:cxn ang="0">
                      <a:pos x="342" y="0"/>
                    </a:cxn>
                    <a:cxn ang="0">
                      <a:pos x="380" y="3"/>
                    </a:cxn>
                    <a:cxn ang="0">
                      <a:pos x="413" y="7"/>
                    </a:cxn>
                    <a:cxn ang="0">
                      <a:pos x="453" y="12"/>
                    </a:cxn>
                    <a:cxn ang="0">
                      <a:pos x="485" y="18"/>
                    </a:cxn>
                    <a:cxn ang="0">
                      <a:pos x="515" y="28"/>
                    </a:cxn>
                    <a:cxn ang="0">
                      <a:pos x="537" y="35"/>
                    </a:cxn>
                    <a:cxn ang="0">
                      <a:pos x="552" y="43"/>
                    </a:cxn>
                    <a:cxn ang="0">
                      <a:pos x="566" y="53"/>
                    </a:cxn>
                    <a:cxn ang="0">
                      <a:pos x="575" y="66"/>
                    </a:cxn>
                  </a:cxnLst>
                  <a:rect l="0" t="0" r="r" b="b"/>
                  <a:pathLst>
                    <a:path w="576" h="485">
                      <a:moveTo>
                        <a:pt x="575" y="66"/>
                      </a:moveTo>
                      <a:lnTo>
                        <a:pt x="575" y="421"/>
                      </a:lnTo>
                      <a:lnTo>
                        <a:pt x="566" y="432"/>
                      </a:lnTo>
                      <a:lnTo>
                        <a:pt x="552" y="442"/>
                      </a:lnTo>
                      <a:lnTo>
                        <a:pt x="532" y="451"/>
                      </a:lnTo>
                      <a:lnTo>
                        <a:pt x="505" y="461"/>
                      </a:lnTo>
                      <a:lnTo>
                        <a:pt x="468" y="469"/>
                      </a:lnTo>
                      <a:lnTo>
                        <a:pt x="430" y="475"/>
                      </a:lnTo>
                      <a:lnTo>
                        <a:pt x="389" y="479"/>
                      </a:lnTo>
                      <a:lnTo>
                        <a:pt x="350" y="482"/>
                      </a:lnTo>
                      <a:lnTo>
                        <a:pt x="314" y="484"/>
                      </a:lnTo>
                      <a:lnTo>
                        <a:pt x="274" y="484"/>
                      </a:lnTo>
                      <a:lnTo>
                        <a:pt x="229" y="482"/>
                      </a:lnTo>
                      <a:lnTo>
                        <a:pt x="192" y="480"/>
                      </a:lnTo>
                      <a:lnTo>
                        <a:pt x="150" y="476"/>
                      </a:lnTo>
                      <a:lnTo>
                        <a:pt x="111" y="470"/>
                      </a:lnTo>
                      <a:lnTo>
                        <a:pt x="83" y="464"/>
                      </a:lnTo>
                      <a:lnTo>
                        <a:pt x="53" y="456"/>
                      </a:lnTo>
                      <a:lnTo>
                        <a:pt x="30" y="446"/>
                      </a:lnTo>
                      <a:lnTo>
                        <a:pt x="19" y="441"/>
                      </a:lnTo>
                      <a:lnTo>
                        <a:pt x="8" y="431"/>
                      </a:lnTo>
                      <a:lnTo>
                        <a:pt x="0" y="421"/>
                      </a:lnTo>
                      <a:lnTo>
                        <a:pt x="0" y="61"/>
                      </a:lnTo>
                      <a:lnTo>
                        <a:pt x="6" y="52"/>
                      </a:lnTo>
                      <a:lnTo>
                        <a:pt x="19" y="42"/>
                      </a:lnTo>
                      <a:lnTo>
                        <a:pt x="51" y="28"/>
                      </a:lnTo>
                      <a:lnTo>
                        <a:pt x="32" y="36"/>
                      </a:lnTo>
                      <a:lnTo>
                        <a:pt x="66" y="23"/>
                      </a:lnTo>
                      <a:lnTo>
                        <a:pt x="92" y="18"/>
                      </a:lnTo>
                      <a:lnTo>
                        <a:pt x="126" y="12"/>
                      </a:lnTo>
                      <a:lnTo>
                        <a:pt x="163" y="7"/>
                      </a:lnTo>
                      <a:lnTo>
                        <a:pt x="203" y="2"/>
                      </a:lnTo>
                      <a:lnTo>
                        <a:pt x="250" y="0"/>
                      </a:lnTo>
                      <a:lnTo>
                        <a:pt x="289" y="0"/>
                      </a:lnTo>
                      <a:lnTo>
                        <a:pt x="342" y="0"/>
                      </a:lnTo>
                      <a:lnTo>
                        <a:pt x="380" y="3"/>
                      </a:lnTo>
                      <a:lnTo>
                        <a:pt x="413" y="7"/>
                      </a:lnTo>
                      <a:lnTo>
                        <a:pt x="453" y="12"/>
                      </a:lnTo>
                      <a:lnTo>
                        <a:pt x="485" y="18"/>
                      </a:lnTo>
                      <a:lnTo>
                        <a:pt x="515" y="28"/>
                      </a:lnTo>
                      <a:lnTo>
                        <a:pt x="537" y="35"/>
                      </a:lnTo>
                      <a:lnTo>
                        <a:pt x="552" y="43"/>
                      </a:lnTo>
                      <a:lnTo>
                        <a:pt x="566" y="53"/>
                      </a:lnTo>
                      <a:lnTo>
                        <a:pt x="575" y="66"/>
                      </a:lnTo>
                    </a:path>
                  </a:pathLst>
                </a:custGeom>
                <a:gradFill rotWithShape="0">
                  <a:gsLst>
                    <a:gs pos="0">
                      <a:srgbClr val="A2C1FE">
                        <a:gamma/>
                        <a:tint val="70196"/>
                        <a:invGamma/>
                      </a:srgbClr>
                    </a:gs>
                    <a:gs pos="100000">
                      <a:srgbClr val="A2C1FE"/>
                    </a:gs>
                  </a:gsLst>
                  <a:lin ang="5400000" scaled="1"/>
                </a:gradFill>
                <a:ln w="12700" cap="rnd" cmpd="sng">
                  <a:solidFill>
                    <a:schemeClr val="tx1"/>
                  </a:solidFill>
                  <a:prstDash val="solid"/>
                  <a:round/>
                  <a:headEnd type="none" w="med" len="med"/>
                  <a:tailEnd type="none" w="med" len="med"/>
                </a:ln>
                <a:effectLst>
                  <a:outerShdw dist="35921" dir="2700000" algn="ctr" rotWithShape="0">
                    <a:schemeClr val="tx1"/>
                  </a:outerShdw>
                </a:effectLst>
              </p:spPr>
              <p:txBody>
                <a:bodyPr/>
                <a:lstStyle/>
                <a:p>
                  <a:pPr>
                    <a:defRPr/>
                  </a:pPr>
                  <a:endParaRPr lang="en-US"/>
                </a:p>
              </p:txBody>
            </p:sp>
            <p:sp>
              <p:nvSpPr>
                <p:cNvPr id="32851" name="Oval 55"/>
                <p:cNvSpPr>
                  <a:spLocks noChangeArrowheads="1"/>
                </p:cNvSpPr>
                <p:nvPr/>
              </p:nvSpPr>
              <p:spPr bwMode="auto">
                <a:xfrm>
                  <a:off x="2597" y="420"/>
                  <a:ext cx="567" cy="107"/>
                </a:xfrm>
                <a:prstGeom prst="ellipse">
                  <a:avLst/>
                </a:prstGeom>
                <a:noFill/>
                <a:ln w="12700">
                  <a:solidFill>
                    <a:schemeClr val="tx1"/>
                  </a:solidFill>
                  <a:round/>
                  <a:headEnd/>
                  <a:tailEnd/>
                </a:ln>
              </p:spPr>
              <p:txBody>
                <a:bodyPr wrap="none" anchor="ctr"/>
                <a:lstStyle/>
                <a:p>
                  <a:endParaRPr lang="en-US"/>
                </a:p>
              </p:txBody>
            </p:sp>
            <p:sp>
              <p:nvSpPr>
                <p:cNvPr id="32852" name="Rectangle 56"/>
                <p:cNvSpPr>
                  <a:spLocks noChangeArrowheads="1"/>
                </p:cNvSpPr>
                <p:nvPr/>
              </p:nvSpPr>
              <p:spPr bwMode="auto">
                <a:xfrm>
                  <a:off x="2641" y="591"/>
                  <a:ext cx="463" cy="226"/>
                </a:xfrm>
                <a:prstGeom prst="rect">
                  <a:avLst/>
                </a:prstGeom>
                <a:noFill/>
                <a:ln w="12700">
                  <a:noFill/>
                  <a:miter lim="800000"/>
                  <a:headEnd/>
                  <a:tailEnd/>
                </a:ln>
              </p:spPr>
              <p:txBody>
                <a:bodyPr wrap="none" anchor="ctr"/>
                <a:lstStyle/>
                <a:p>
                  <a:endParaRPr lang="en-US"/>
                </a:p>
              </p:txBody>
            </p:sp>
          </p:grpSp>
          <p:grpSp>
            <p:nvGrpSpPr>
              <p:cNvPr id="32842" name="Group 57"/>
              <p:cNvGrpSpPr>
                <a:grpSpLocks/>
              </p:cNvGrpSpPr>
              <p:nvPr/>
            </p:nvGrpSpPr>
            <p:grpSpPr bwMode="auto">
              <a:xfrm>
                <a:off x="2537" y="875"/>
                <a:ext cx="119" cy="308"/>
                <a:chOff x="2537" y="875"/>
                <a:chExt cx="119" cy="308"/>
              </a:xfrm>
            </p:grpSpPr>
            <p:sp>
              <p:nvSpPr>
                <p:cNvPr id="32848" name="Oval 58"/>
                <p:cNvSpPr>
                  <a:spLocks noChangeArrowheads="1"/>
                </p:cNvSpPr>
                <p:nvPr/>
              </p:nvSpPr>
              <p:spPr bwMode="auto">
                <a:xfrm>
                  <a:off x="2537" y="1104"/>
                  <a:ext cx="57" cy="79"/>
                </a:xfrm>
                <a:prstGeom prst="ellipse">
                  <a:avLst/>
                </a:prstGeom>
                <a:solidFill>
                  <a:schemeClr val="tx1"/>
                </a:solidFill>
                <a:ln w="12700">
                  <a:solidFill>
                    <a:schemeClr val="tx1"/>
                  </a:solidFill>
                  <a:round/>
                  <a:headEnd/>
                  <a:tailEnd/>
                </a:ln>
              </p:spPr>
              <p:txBody>
                <a:bodyPr wrap="none" anchor="ctr"/>
                <a:lstStyle/>
                <a:p>
                  <a:endParaRPr lang="en-US"/>
                </a:p>
              </p:txBody>
            </p:sp>
            <p:sp>
              <p:nvSpPr>
                <p:cNvPr id="32849" name="Line 59"/>
                <p:cNvSpPr>
                  <a:spLocks noChangeShapeType="1"/>
                </p:cNvSpPr>
                <p:nvPr/>
              </p:nvSpPr>
              <p:spPr bwMode="auto">
                <a:xfrm flipV="1">
                  <a:off x="2583" y="875"/>
                  <a:ext cx="73" cy="249"/>
                </a:xfrm>
                <a:prstGeom prst="line">
                  <a:avLst/>
                </a:prstGeom>
                <a:noFill/>
                <a:ln w="25400">
                  <a:solidFill>
                    <a:schemeClr val="tx1"/>
                  </a:solidFill>
                  <a:round/>
                  <a:headEnd/>
                  <a:tailEnd/>
                </a:ln>
              </p:spPr>
              <p:txBody>
                <a:bodyPr wrap="none" anchor="ctr"/>
                <a:lstStyle/>
                <a:p>
                  <a:endParaRPr lang="en-US"/>
                </a:p>
              </p:txBody>
            </p:sp>
          </p:grpSp>
          <p:grpSp>
            <p:nvGrpSpPr>
              <p:cNvPr id="32843" name="Group 60"/>
              <p:cNvGrpSpPr>
                <a:grpSpLocks/>
              </p:cNvGrpSpPr>
              <p:nvPr/>
            </p:nvGrpSpPr>
            <p:grpSpPr bwMode="auto">
              <a:xfrm>
                <a:off x="3053" y="872"/>
                <a:ext cx="134" cy="308"/>
                <a:chOff x="3053" y="872"/>
                <a:chExt cx="134" cy="308"/>
              </a:xfrm>
            </p:grpSpPr>
            <p:sp>
              <p:nvSpPr>
                <p:cNvPr id="32846" name="Oval 61"/>
                <p:cNvSpPr>
                  <a:spLocks noChangeArrowheads="1"/>
                </p:cNvSpPr>
                <p:nvPr/>
              </p:nvSpPr>
              <p:spPr bwMode="auto">
                <a:xfrm>
                  <a:off x="3130" y="1101"/>
                  <a:ext cx="57" cy="79"/>
                </a:xfrm>
                <a:prstGeom prst="ellipse">
                  <a:avLst/>
                </a:prstGeom>
                <a:solidFill>
                  <a:schemeClr val="tx1"/>
                </a:solidFill>
                <a:ln w="12700">
                  <a:solidFill>
                    <a:schemeClr val="tx1"/>
                  </a:solidFill>
                  <a:round/>
                  <a:headEnd/>
                  <a:tailEnd/>
                </a:ln>
              </p:spPr>
              <p:txBody>
                <a:bodyPr wrap="none" anchor="ctr"/>
                <a:lstStyle/>
                <a:p>
                  <a:endParaRPr lang="en-US"/>
                </a:p>
              </p:txBody>
            </p:sp>
            <p:sp>
              <p:nvSpPr>
                <p:cNvPr id="32847" name="Line 62"/>
                <p:cNvSpPr>
                  <a:spLocks noChangeShapeType="1"/>
                </p:cNvSpPr>
                <p:nvPr/>
              </p:nvSpPr>
              <p:spPr bwMode="auto">
                <a:xfrm flipH="1" flipV="1">
                  <a:off x="3053" y="872"/>
                  <a:ext cx="105" cy="249"/>
                </a:xfrm>
                <a:prstGeom prst="line">
                  <a:avLst/>
                </a:prstGeom>
                <a:noFill/>
                <a:ln w="25400">
                  <a:solidFill>
                    <a:schemeClr val="tx1"/>
                  </a:solidFill>
                  <a:round/>
                  <a:headEnd/>
                  <a:tailEnd/>
                </a:ln>
              </p:spPr>
              <p:txBody>
                <a:bodyPr wrap="none" anchor="ctr"/>
                <a:lstStyle/>
                <a:p>
                  <a:endParaRPr lang="en-US"/>
                </a:p>
              </p:txBody>
            </p:sp>
          </p:grpSp>
          <p:sp>
            <p:nvSpPr>
              <p:cNvPr id="32844" name="Oval 63"/>
              <p:cNvSpPr>
                <a:spLocks noChangeArrowheads="1"/>
              </p:cNvSpPr>
              <p:nvPr/>
            </p:nvSpPr>
            <p:spPr bwMode="auto">
              <a:xfrm>
                <a:off x="2852" y="1182"/>
                <a:ext cx="57" cy="79"/>
              </a:xfrm>
              <a:prstGeom prst="ellipse">
                <a:avLst/>
              </a:prstGeom>
              <a:solidFill>
                <a:schemeClr val="tx1"/>
              </a:solidFill>
              <a:ln w="12700">
                <a:solidFill>
                  <a:schemeClr val="tx1"/>
                </a:solidFill>
                <a:round/>
                <a:headEnd/>
                <a:tailEnd/>
              </a:ln>
            </p:spPr>
            <p:txBody>
              <a:bodyPr wrap="none" anchor="ctr"/>
              <a:lstStyle/>
              <a:p>
                <a:endParaRPr lang="en-US"/>
              </a:p>
            </p:txBody>
          </p:sp>
          <p:sp>
            <p:nvSpPr>
              <p:cNvPr id="32845" name="Line 64"/>
              <p:cNvSpPr>
                <a:spLocks noChangeShapeType="1"/>
              </p:cNvSpPr>
              <p:nvPr/>
            </p:nvSpPr>
            <p:spPr bwMode="auto">
              <a:xfrm flipV="1">
                <a:off x="2880" y="889"/>
                <a:ext cx="0" cy="342"/>
              </a:xfrm>
              <a:prstGeom prst="line">
                <a:avLst/>
              </a:prstGeom>
              <a:noFill/>
              <a:ln w="25400">
                <a:solidFill>
                  <a:schemeClr val="tx1"/>
                </a:solidFill>
                <a:round/>
                <a:headEnd/>
                <a:tailEnd/>
              </a:ln>
            </p:spPr>
            <p:txBody>
              <a:bodyPr wrap="none" anchor="ctr"/>
              <a:lstStyle/>
              <a:p>
                <a:endParaRPr lang="en-US"/>
              </a:p>
            </p:txBody>
          </p:sp>
        </p:grpSp>
        <p:sp>
          <p:nvSpPr>
            <p:cNvPr id="32782" name="Freeform 65"/>
            <p:cNvSpPr>
              <a:spLocks/>
            </p:cNvSpPr>
            <p:nvPr/>
          </p:nvSpPr>
          <p:spPr bwMode="auto">
            <a:xfrm>
              <a:off x="963" y="1287"/>
              <a:ext cx="928" cy="523"/>
            </a:xfrm>
            <a:custGeom>
              <a:avLst/>
              <a:gdLst>
                <a:gd name="T0" fmla="*/ 927 w 928"/>
                <a:gd name="T1" fmla="*/ 522 h 523"/>
                <a:gd name="T2" fmla="*/ 315 w 928"/>
                <a:gd name="T3" fmla="*/ 333 h 523"/>
                <a:gd name="T4" fmla="*/ 621 w 928"/>
                <a:gd name="T5" fmla="*/ 270 h 523"/>
                <a:gd name="T6" fmla="*/ 0 w 928"/>
                <a:gd name="T7" fmla="*/ 0 h 523"/>
                <a:gd name="T8" fmla="*/ 0 60000 65536"/>
                <a:gd name="T9" fmla="*/ 0 60000 65536"/>
                <a:gd name="T10" fmla="*/ 0 60000 65536"/>
                <a:gd name="T11" fmla="*/ 0 60000 65536"/>
                <a:gd name="T12" fmla="*/ 0 w 928"/>
                <a:gd name="T13" fmla="*/ 0 h 523"/>
                <a:gd name="T14" fmla="*/ 928 w 928"/>
                <a:gd name="T15" fmla="*/ 523 h 523"/>
              </a:gdLst>
              <a:ahLst/>
              <a:cxnLst>
                <a:cxn ang="T8">
                  <a:pos x="T0" y="T1"/>
                </a:cxn>
                <a:cxn ang="T9">
                  <a:pos x="T2" y="T3"/>
                </a:cxn>
                <a:cxn ang="T10">
                  <a:pos x="T4" y="T5"/>
                </a:cxn>
                <a:cxn ang="T11">
                  <a:pos x="T6" y="T7"/>
                </a:cxn>
              </a:cxnLst>
              <a:rect l="T12" t="T13" r="T14" b="T15"/>
              <a:pathLst>
                <a:path w="928" h="523">
                  <a:moveTo>
                    <a:pt x="927" y="522"/>
                  </a:moveTo>
                  <a:lnTo>
                    <a:pt x="315" y="333"/>
                  </a:lnTo>
                  <a:lnTo>
                    <a:pt x="621" y="270"/>
                  </a:lnTo>
                  <a:lnTo>
                    <a:pt x="0" y="0"/>
                  </a:lnTo>
                </a:path>
              </a:pathLst>
            </a:custGeom>
            <a:noFill/>
            <a:ln w="12700" cap="rnd">
              <a:solidFill>
                <a:schemeClr val="tx1"/>
              </a:solidFill>
              <a:round/>
              <a:headEnd/>
              <a:tailEnd/>
            </a:ln>
          </p:spPr>
          <p:txBody>
            <a:bodyPr/>
            <a:lstStyle/>
            <a:p>
              <a:endParaRPr lang="en-US"/>
            </a:p>
          </p:txBody>
        </p:sp>
        <p:sp>
          <p:nvSpPr>
            <p:cNvPr id="32783" name="Freeform 66"/>
            <p:cNvSpPr>
              <a:spLocks/>
            </p:cNvSpPr>
            <p:nvPr/>
          </p:nvSpPr>
          <p:spPr bwMode="auto">
            <a:xfrm>
              <a:off x="1197" y="1986"/>
              <a:ext cx="808" cy="436"/>
            </a:xfrm>
            <a:custGeom>
              <a:avLst/>
              <a:gdLst>
                <a:gd name="T0" fmla="*/ 807 w 808"/>
                <a:gd name="T1" fmla="*/ 0 h 436"/>
                <a:gd name="T2" fmla="*/ 274 w 808"/>
                <a:gd name="T3" fmla="*/ 158 h 436"/>
                <a:gd name="T4" fmla="*/ 541 w 808"/>
                <a:gd name="T5" fmla="*/ 210 h 436"/>
                <a:gd name="T6" fmla="*/ 0 w 808"/>
                <a:gd name="T7" fmla="*/ 435 h 436"/>
                <a:gd name="T8" fmla="*/ 0 60000 65536"/>
                <a:gd name="T9" fmla="*/ 0 60000 65536"/>
                <a:gd name="T10" fmla="*/ 0 60000 65536"/>
                <a:gd name="T11" fmla="*/ 0 60000 65536"/>
                <a:gd name="T12" fmla="*/ 0 w 808"/>
                <a:gd name="T13" fmla="*/ 0 h 436"/>
                <a:gd name="T14" fmla="*/ 808 w 808"/>
                <a:gd name="T15" fmla="*/ 436 h 436"/>
              </a:gdLst>
              <a:ahLst/>
              <a:cxnLst>
                <a:cxn ang="T8">
                  <a:pos x="T0" y="T1"/>
                </a:cxn>
                <a:cxn ang="T9">
                  <a:pos x="T2" y="T3"/>
                </a:cxn>
                <a:cxn ang="T10">
                  <a:pos x="T4" y="T5"/>
                </a:cxn>
                <a:cxn ang="T11">
                  <a:pos x="T6" y="T7"/>
                </a:cxn>
              </a:cxnLst>
              <a:rect l="T12" t="T13" r="T14" b="T15"/>
              <a:pathLst>
                <a:path w="808" h="436">
                  <a:moveTo>
                    <a:pt x="807" y="0"/>
                  </a:moveTo>
                  <a:lnTo>
                    <a:pt x="274" y="158"/>
                  </a:lnTo>
                  <a:lnTo>
                    <a:pt x="541" y="210"/>
                  </a:lnTo>
                  <a:lnTo>
                    <a:pt x="0" y="435"/>
                  </a:lnTo>
                </a:path>
              </a:pathLst>
            </a:custGeom>
            <a:noFill/>
            <a:ln w="12700" cap="rnd">
              <a:solidFill>
                <a:schemeClr val="tx1"/>
              </a:solidFill>
              <a:round/>
              <a:headEnd/>
              <a:tailEnd/>
            </a:ln>
          </p:spPr>
          <p:txBody>
            <a:bodyPr/>
            <a:lstStyle/>
            <a:p>
              <a:endParaRPr lang="en-US"/>
            </a:p>
          </p:txBody>
        </p:sp>
        <p:sp>
          <p:nvSpPr>
            <p:cNvPr id="32784" name="Freeform 67"/>
            <p:cNvSpPr>
              <a:spLocks/>
            </p:cNvSpPr>
            <p:nvPr/>
          </p:nvSpPr>
          <p:spPr bwMode="auto">
            <a:xfrm>
              <a:off x="3807" y="1437"/>
              <a:ext cx="808" cy="436"/>
            </a:xfrm>
            <a:custGeom>
              <a:avLst/>
              <a:gdLst>
                <a:gd name="T0" fmla="*/ 807 w 808"/>
                <a:gd name="T1" fmla="*/ 0 h 436"/>
                <a:gd name="T2" fmla="*/ 274 w 808"/>
                <a:gd name="T3" fmla="*/ 158 h 436"/>
                <a:gd name="T4" fmla="*/ 541 w 808"/>
                <a:gd name="T5" fmla="*/ 210 h 436"/>
                <a:gd name="T6" fmla="*/ 0 w 808"/>
                <a:gd name="T7" fmla="*/ 435 h 436"/>
                <a:gd name="T8" fmla="*/ 0 60000 65536"/>
                <a:gd name="T9" fmla="*/ 0 60000 65536"/>
                <a:gd name="T10" fmla="*/ 0 60000 65536"/>
                <a:gd name="T11" fmla="*/ 0 60000 65536"/>
                <a:gd name="T12" fmla="*/ 0 w 808"/>
                <a:gd name="T13" fmla="*/ 0 h 436"/>
                <a:gd name="T14" fmla="*/ 808 w 808"/>
                <a:gd name="T15" fmla="*/ 436 h 436"/>
              </a:gdLst>
              <a:ahLst/>
              <a:cxnLst>
                <a:cxn ang="T8">
                  <a:pos x="T0" y="T1"/>
                </a:cxn>
                <a:cxn ang="T9">
                  <a:pos x="T2" y="T3"/>
                </a:cxn>
                <a:cxn ang="T10">
                  <a:pos x="T4" y="T5"/>
                </a:cxn>
                <a:cxn ang="T11">
                  <a:pos x="T6" y="T7"/>
                </a:cxn>
              </a:cxnLst>
              <a:rect l="T12" t="T13" r="T14" b="T15"/>
              <a:pathLst>
                <a:path w="808" h="436">
                  <a:moveTo>
                    <a:pt x="807" y="0"/>
                  </a:moveTo>
                  <a:lnTo>
                    <a:pt x="274" y="158"/>
                  </a:lnTo>
                  <a:lnTo>
                    <a:pt x="541" y="210"/>
                  </a:lnTo>
                  <a:lnTo>
                    <a:pt x="0" y="435"/>
                  </a:lnTo>
                </a:path>
              </a:pathLst>
            </a:custGeom>
            <a:noFill/>
            <a:ln w="12700" cap="rnd">
              <a:solidFill>
                <a:schemeClr val="tx1"/>
              </a:solidFill>
              <a:round/>
              <a:headEnd/>
              <a:tailEnd/>
            </a:ln>
          </p:spPr>
          <p:txBody>
            <a:bodyPr/>
            <a:lstStyle/>
            <a:p>
              <a:endParaRPr lang="en-US"/>
            </a:p>
          </p:txBody>
        </p:sp>
        <p:sp>
          <p:nvSpPr>
            <p:cNvPr id="32785" name="Freeform 68"/>
            <p:cNvSpPr>
              <a:spLocks/>
            </p:cNvSpPr>
            <p:nvPr/>
          </p:nvSpPr>
          <p:spPr bwMode="auto">
            <a:xfrm>
              <a:off x="1008" y="630"/>
              <a:ext cx="1459" cy="379"/>
            </a:xfrm>
            <a:custGeom>
              <a:avLst/>
              <a:gdLst>
                <a:gd name="T0" fmla="*/ 1458 w 1459"/>
                <a:gd name="T1" fmla="*/ 0 h 379"/>
                <a:gd name="T2" fmla="*/ 495 w 1459"/>
                <a:gd name="T3" fmla="*/ 137 h 379"/>
                <a:gd name="T4" fmla="*/ 977 w 1459"/>
                <a:gd name="T5" fmla="*/ 182 h 379"/>
                <a:gd name="T6" fmla="*/ 0 w 1459"/>
                <a:gd name="T7" fmla="*/ 378 h 379"/>
                <a:gd name="T8" fmla="*/ 0 60000 65536"/>
                <a:gd name="T9" fmla="*/ 0 60000 65536"/>
                <a:gd name="T10" fmla="*/ 0 60000 65536"/>
                <a:gd name="T11" fmla="*/ 0 60000 65536"/>
                <a:gd name="T12" fmla="*/ 0 w 1459"/>
                <a:gd name="T13" fmla="*/ 0 h 379"/>
                <a:gd name="T14" fmla="*/ 1459 w 1459"/>
                <a:gd name="T15" fmla="*/ 379 h 379"/>
              </a:gdLst>
              <a:ahLst/>
              <a:cxnLst>
                <a:cxn ang="T8">
                  <a:pos x="T0" y="T1"/>
                </a:cxn>
                <a:cxn ang="T9">
                  <a:pos x="T2" y="T3"/>
                </a:cxn>
                <a:cxn ang="T10">
                  <a:pos x="T4" y="T5"/>
                </a:cxn>
                <a:cxn ang="T11">
                  <a:pos x="T6" y="T7"/>
                </a:cxn>
              </a:cxnLst>
              <a:rect l="T12" t="T13" r="T14" b="T15"/>
              <a:pathLst>
                <a:path w="1459" h="379">
                  <a:moveTo>
                    <a:pt x="1458" y="0"/>
                  </a:moveTo>
                  <a:lnTo>
                    <a:pt x="495" y="137"/>
                  </a:lnTo>
                  <a:lnTo>
                    <a:pt x="977" y="182"/>
                  </a:lnTo>
                  <a:lnTo>
                    <a:pt x="0" y="378"/>
                  </a:lnTo>
                </a:path>
              </a:pathLst>
            </a:custGeom>
            <a:noFill/>
            <a:ln w="12700" cap="rnd">
              <a:solidFill>
                <a:schemeClr val="tx1"/>
              </a:solidFill>
              <a:round/>
              <a:headEnd/>
              <a:tailEnd/>
            </a:ln>
          </p:spPr>
          <p:txBody>
            <a:bodyPr/>
            <a:lstStyle/>
            <a:p>
              <a:endParaRPr lang="en-US"/>
            </a:p>
          </p:txBody>
        </p:sp>
        <p:sp>
          <p:nvSpPr>
            <p:cNvPr id="32786" name="Freeform 69"/>
            <p:cNvSpPr>
              <a:spLocks/>
            </p:cNvSpPr>
            <p:nvPr/>
          </p:nvSpPr>
          <p:spPr bwMode="auto">
            <a:xfrm>
              <a:off x="3285" y="630"/>
              <a:ext cx="1285" cy="610"/>
            </a:xfrm>
            <a:custGeom>
              <a:avLst/>
              <a:gdLst>
                <a:gd name="T0" fmla="*/ 0 w 1285"/>
                <a:gd name="T1" fmla="*/ 0 h 610"/>
                <a:gd name="T2" fmla="*/ 848 w 1285"/>
                <a:gd name="T3" fmla="*/ 221 h 610"/>
                <a:gd name="T4" fmla="*/ 424 w 1285"/>
                <a:gd name="T5" fmla="*/ 294 h 610"/>
                <a:gd name="T6" fmla="*/ 1284 w 1285"/>
                <a:gd name="T7" fmla="*/ 609 h 610"/>
                <a:gd name="T8" fmla="*/ 0 60000 65536"/>
                <a:gd name="T9" fmla="*/ 0 60000 65536"/>
                <a:gd name="T10" fmla="*/ 0 60000 65536"/>
                <a:gd name="T11" fmla="*/ 0 60000 65536"/>
                <a:gd name="T12" fmla="*/ 0 w 1285"/>
                <a:gd name="T13" fmla="*/ 0 h 610"/>
                <a:gd name="T14" fmla="*/ 1285 w 1285"/>
                <a:gd name="T15" fmla="*/ 610 h 610"/>
              </a:gdLst>
              <a:ahLst/>
              <a:cxnLst>
                <a:cxn ang="T8">
                  <a:pos x="T0" y="T1"/>
                </a:cxn>
                <a:cxn ang="T9">
                  <a:pos x="T2" y="T3"/>
                </a:cxn>
                <a:cxn ang="T10">
                  <a:pos x="T4" y="T5"/>
                </a:cxn>
                <a:cxn ang="T11">
                  <a:pos x="T6" y="T7"/>
                </a:cxn>
              </a:cxnLst>
              <a:rect l="T12" t="T13" r="T14" b="T15"/>
              <a:pathLst>
                <a:path w="1285" h="610">
                  <a:moveTo>
                    <a:pt x="0" y="0"/>
                  </a:moveTo>
                  <a:lnTo>
                    <a:pt x="848" y="221"/>
                  </a:lnTo>
                  <a:lnTo>
                    <a:pt x="424" y="294"/>
                  </a:lnTo>
                  <a:lnTo>
                    <a:pt x="1284" y="609"/>
                  </a:lnTo>
                </a:path>
              </a:pathLst>
            </a:custGeom>
            <a:noFill/>
            <a:ln w="12700" cap="rnd">
              <a:solidFill>
                <a:schemeClr val="tx1"/>
              </a:solidFill>
              <a:round/>
              <a:headEnd/>
              <a:tailEnd/>
            </a:ln>
          </p:spPr>
          <p:txBody>
            <a:bodyPr/>
            <a:lstStyle/>
            <a:p>
              <a:endParaRPr lang="en-US"/>
            </a:p>
          </p:txBody>
        </p:sp>
        <p:sp>
          <p:nvSpPr>
            <p:cNvPr id="32787" name="Freeform 70"/>
            <p:cNvSpPr>
              <a:spLocks/>
            </p:cNvSpPr>
            <p:nvPr/>
          </p:nvSpPr>
          <p:spPr bwMode="auto">
            <a:xfrm>
              <a:off x="1179" y="2718"/>
              <a:ext cx="1990" cy="694"/>
            </a:xfrm>
            <a:custGeom>
              <a:avLst/>
              <a:gdLst>
                <a:gd name="T0" fmla="*/ 144 w 1990"/>
                <a:gd name="T1" fmla="*/ 693 h 694"/>
                <a:gd name="T2" fmla="*/ 1989 w 1990"/>
                <a:gd name="T3" fmla="*/ 693 h 694"/>
                <a:gd name="T4" fmla="*/ 1989 w 1990"/>
                <a:gd name="T5" fmla="*/ 0 h 694"/>
                <a:gd name="T6" fmla="*/ 0 w 1990"/>
                <a:gd name="T7" fmla="*/ 0 h 694"/>
                <a:gd name="T8" fmla="*/ 0 60000 65536"/>
                <a:gd name="T9" fmla="*/ 0 60000 65536"/>
                <a:gd name="T10" fmla="*/ 0 60000 65536"/>
                <a:gd name="T11" fmla="*/ 0 60000 65536"/>
                <a:gd name="T12" fmla="*/ 0 w 1990"/>
                <a:gd name="T13" fmla="*/ 0 h 694"/>
                <a:gd name="T14" fmla="*/ 1990 w 1990"/>
                <a:gd name="T15" fmla="*/ 694 h 694"/>
              </a:gdLst>
              <a:ahLst/>
              <a:cxnLst>
                <a:cxn ang="T8">
                  <a:pos x="T0" y="T1"/>
                </a:cxn>
                <a:cxn ang="T9">
                  <a:pos x="T2" y="T3"/>
                </a:cxn>
                <a:cxn ang="T10">
                  <a:pos x="T4" y="T5"/>
                </a:cxn>
                <a:cxn ang="T11">
                  <a:pos x="T6" y="T7"/>
                </a:cxn>
              </a:cxnLst>
              <a:rect l="T12" t="T13" r="T14" b="T15"/>
              <a:pathLst>
                <a:path w="1990" h="694">
                  <a:moveTo>
                    <a:pt x="144" y="693"/>
                  </a:moveTo>
                  <a:lnTo>
                    <a:pt x="1989" y="693"/>
                  </a:lnTo>
                  <a:lnTo>
                    <a:pt x="1989" y="0"/>
                  </a:lnTo>
                  <a:lnTo>
                    <a:pt x="0" y="0"/>
                  </a:lnTo>
                </a:path>
              </a:pathLst>
            </a:custGeom>
            <a:noFill/>
            <a:ln w="12700" cap="rnd">
              <a:solidFill>
                <a:schemeClr val="tx1"/>
              </a:solidFill>
              <a:round/>
              <a:headEnd/>
              <a:tailEnd/>
            </a:ln>
          </p:spPr>
          <p:txBody>
            <a:bodyPr/>
            <a:lstStyle/>
            <a:p>
              <a:endParaRPr lang="en-US"/>
            </a:p>
          </p:txBody>
        </p:sp>
        <p:grpSp>
          <p:nvGrpSpPr>
            <p:cNvPr id="32788" name="Group 71"/>
            <p:cNvGrpSpPr>
              <a:grpSpLocks/>
            </p:cNvGrpSpPr>
            <p:nvPr/>
          </p:nvGrpSpPr>
          <p:grpSpPr bwMode="auto">
            <a:xfrm>
              <a:off x="2278" y="3326"/>
              <a:ext cx="634" cy="180"/>
              <a:chOff x="2278" y="3326"/>
              <a:chExt cx="634" cy="180"/>
            </a:xfrm>
          </p:grpSpPr>
          <p:sp>
            <p:nvSpPr>
              <p:cNvPr id="164936" name="Rectangle 72"/>
              <p:cNvSpPr>
                <a:spLocks noChangeArrowheads="1"/>
              </p:cNvSpPr>
              <p:nvPr/>
            </p:nvSpPr>
            <p:spPr bwMode="auto">
              <a:xfrm>
                <a:off x="2278" y="3326"/>
                <a:ext cx="634" cy="180"/>
              </a:xfrm>
              <a:prstGeom prst="rect">
                <a:avLst/>
              </a:prstGeom>
              <a:gradFill rotWithShape="0">
                <a:gsLst>
                  <a:gs pos="0">
                    <a:srgbClr val="FCD18F">
                      <a:gamma/>
                      <a:tint val="80000"/>
                      <a:invGamma/>
                    </a:srgbClr>
                  </a:gs>
                  <a:gs pos="100000">
                    <a:srgbClr val="FCD18F"/>
                  </a:gs>
                </a:gsLst>
                <a:lin ang="5400000" scaled="1"/>
              </a:gradFill>
              <a:ln w="12700">
                <a:solidFill>
                  <a:schemeClr val="tx1"/>
                </a:solidFill>
                <a:miter lim="800000"/>
                <a:headEnd/>
                <a:tailEnd/>
              </a:ln>
              <a:effectLst>
                <a:outerShdw dist="35921" dir="2700000" algn="ctr" rotWithShape="0">
                  <a:schemeClr val="tx1"/>
                </a:outerShdw>
              </a:effectLst>
            </p:spPr>
            <p:txBody>
              <a:bodyPr wrap="none" anchor="ctr"/>
              <a:lstStyle/>
              <a:p>
                <a:pPr>
                  <a:defRPr/>
                </a:pPr>
                <a:endParaRPr lang="en-US"/>
              </a:p>
            </p:txBody>
          </p:sp>
          <p:sp>
            <p:nvSpPr>
              <p:cNvPr id="32837" name="Oval 73"/>
              <p:cNvSpPr>
                <a:spLocks noChangeArrowheads="1"/>
              </p:cNvSpPr>
              <p:nvPr/>
            </p:nvSpPr>
            <p:spPr bwMode="auto">
              <a:xfrm>
                <a:off x="2332" y="3378"/>
                <a:ext cx="89" cy="86"/>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38" name="Oval 74"/>
              <p:cNvSpPr>
                <a:spLocks noChangeArrowheads="1"/>
              </p:cNvSpPr>
              <p:nvPr/>
            </p:nvSpPr>
            <p:spPr bwMode="auto">
              <a:xfrm>
                <a:off x="2516" y="3406"/>
                <a:ext cx="41"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39" name="Oval 75"/>
              <p:cNvSpPr>
                <a:spLocks noChangeArrowheads="1"/>
              </p:cNvSpPr>
              <p:nvPr/>
            </p:nvSpPr>
            <p:spPr bwMode="auto">
              <a:xfrm>
                <a:off x="2609" y="3406"/>
                <a:ext cx="40"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40" name="Oval 76"/>
              <p:cNvSpPr>
                <a:spLocks noChangeArrowheads="1"/>
              </p:cNvSpPr>
              <p:nvPr/>
            </p:nvSpPr>
            <p:spPr bwMode="auto">
              <a:xfrm>
                <a:off x="2691" y="3406"/>
                <a:ext cx="41"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grpSp>
        <p:grpSp>
          <p:nvGrpSpPr>
            <p:cNvPr id="32789" name="Group 77"/>
            <p:cNvGrpSpPr>
              <a:grpSpLocks/>
            </p:cNvGrpSpPr>
            <p:nvPr/>
          </p:nvGrpSpPr>
          <p:grpSpPr bwMode="auto">
            <a:xfrm>
              <a:off x="1756" y="2597"/>
              <a:ext cx="634" cy="180"/>
              <a:chOff x="1756" y="2597"/>
              <a:chExt cx="634" cy="180"/>
            </a:xfrm>
          </p:grpSpPr>
          <p:sp>
            <p:nvSpPr>
              <p:cNvPr id="164942" name="Rectangle 78"/>
              <p:cNvSpPr>
                <a:spLocks noChangeArrowheads="1"/>
              </p:cNvSpPr>
              <p:nvPr/>
            </p:nvSpPr>
            <p:spPr bwMode="auto">
              <a:xfrm>
                <a:off x="1756" y="2597"/>
                <a:ext cx="634" cy="180"/>
              </a:xfrm>
              <a:prstGeom prst="rect">
                <a:avLst/>
              </a:prstGeom>
              <a:gradFill rotWithShape="0">
                <a:gsLst>
                  <a:gs pos="0">
                    <a:srgbClr val="FCD18F">
                      <a:gamma/>
                      <a:tint val="80000"/>
                      <a:invGamma/>
                    </a:srgbClr>
                  </a:gs>
                  <a:gs pos="100000">
                    <a:srgbClr val="FCD18F"/>
                  </a:gs>
                </a:gsLst>
                <a:lin ang="5400000" scaled="1"/>
              </a:gradFill>
              <a:ln w="12700">
                <a:solidFill>
                  <a:schemeClr val="tx1"/>
                </a:solidFill>
                <a:miter lim="800000"/>
                <a:headEnd/>
                <a:tailEnd/>
              </a:ln>
              <a:effectLst>
                <a:outerShdw dist="35921" dir="2700000" algn="ctr" rotWithShape="0">
                  <a:schemeClr val="tx1"/>
                </a:outerShdw>
              </a:effectLst>
            </p:spPr>
            <p:txBody>
              <a:bodyPr wrap="none" anchor="ctr"/>
              <a:lstStyle/>
              <a:p>
                <a:pPr>
                  <a:defRPr/>
                </a:pPr>
                <a:endParaRPr lang="en-US"/>
              </a:p>
            </p:txBody>
          </p:sp>
          <p:sp>
            <p:nvSpPr>
              <p:cNvPr id="32832" name="Oval 79"/>
              <p:cNvSpPr>
                <a:spLocks noChangeArrowheads="1"/>
              </p:cNvSpPr>
              <p:nvPr/>
            </p:nvSpPr>
            <p:spPr bwMode="auto">
              <a:xfrm>
                <a:off x="1810" y="2649"/>
                <a:ext cx="89" cy="86"/>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33" name="Oval 80"/>
              <p:cNvSpPr>
                <a:spLocks noChangeArrowheads="1"/>
              </p:cNvSpPr>
              <p:nvPr/>
            </p:nvSpPr>
            <p:spPr bwMode="auto">
              <a:xfrm>
                <a:off x="1994" y="2677"/>
                <a:ext cx="41"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34" name="Oval 81"/>
              <p:cNvSpPr>
                <a:spLocks noChangeArrowheads="1"/>
              </p:cNvSpPr>
              <p:nvPr/>
            </p:nvSpPr>
            <p:spPr bwMode="auto">
              <a:xfrm>
                <a:off x="2087" y="2677"/>
                <a:ext cx="40"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35" name="Oval 82"/>
              <p:cNvSpPr>
                <a:spLocks noChangeArrowheads="1"/>
              </p:cNvSpPr>
              <p:nvPr/>
            </p:nvSpPr>
            <p:spPr bwMode="auto">
              <a:xfrm>
                <a:off x="2169" y="2677"/>
                <a:ext cx="41"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grpSp>
        <p:grpSp>
          <p:nvGrpSpPr>
            <p:cNvPr id="32790" name="Group 83"/>
            <p:cNvGrpSpPr>
              <a:grpSpLocks/>
            </p:cNvGrpSpPr>
            <p:nvPr/>
          </p:nvGrpSpPr>
          <p:grpSpPr bwMode="auto">
            <a:xfrm>
              <a:off x="1468" y="3187"/>
              <a:ext cx="454" cy="454"/>
              <a:chOff x="1468" y="3187"/>
              <a:chExt cx="454" cy="454"/>
            </a:xfrm>
          </p:grpSpPr>
          <p:sp>
            <p:nvSpPr>
              <p:cNvPr id="32822" name="Oval 84"/>
              <p:cNvSpPr>
                <a:spLocks noChangeArrowheads="1"/>
              </p:cNvSpPr>
              <p:nvPr/>
            </p:nvSpPr>
            <p:spPr bwMode="auto">
              <a:xfrm>
                <a:off x="1498" y="3208"/>
                <a:ext cx="406" cy="406"/>
              </a:xfrm>
              <a:prstGeom prst="ellipse">
                <a:avLst/>
              </a:prstGeom>
              <a:gradFill rotWithShape="0">
                <a:gsLst>
                  <a:gs pos="0">
                    <a:srgbClr val="FDFEC7"/>
                  </a:gs>
                  <a:gs pos="100000">
                    <a:srgbClr val="FCFEB9"/>
                  </a:gs>
                </a:gsLst>
                <a:lin ang="5400000" scaled="1"/>
              </a:gradFill>
              <a:ln w="12700">
                <a:solidFill>
                  <a:schemeClr val="tx1"/>
                </a:solidFill>
                <a:round/>
                <a:headEnd/>
                <a:tailEnd/>
              </a:ln>
            </p:spPr>
            <p:txBody>
              <a:bodyPr wrap="none" anchor="ctr"/>
              <a:lstStyle/>
              <a:p>
                <a:endParaRPr lang="en-US"/>
              </a:p>
            </p:txBody>
          </p:sp>
          <p:sp>
            <p:nvSpPr>
              <p:cNvPr id="32823" name="Oval 85"/>
              <p:cNvSpPr>
                <a:spLocks noChangeArrowheads="1"/>
              </p:cNvSpPr>
              <p:nvPr/>
            </p:nvSpPr>
            <p:spPr bwMode="auto">
              <a:xfrm>
                <a:off x="1666" y="3187"/>
                <a:ext cx="58" cy="52"/>
              </a:xfrm>
              <a:prstGeom prst="ellipse">
                <a:avLst/>
              </a:prstGeom>
              <a:solidFill>
                <a:schemeClr val="tx1"/>
              </a:solidFill>
              <a:ln w="12700">
                <a:solidFill>
                  <a:schemeClr val="tx1"/>
                </a:solidFill>
                <a:round/>
                <a:headEnd/>
                <a:tailEnd/>
              </a:ln>
            </p:spPr>
            <p:txBody>
              <a:bodyPr wrap="none" anchor="ctr"/>
              <a:lstStyle/>
              <a:p>
                <a:endParaRPr lang="en-US"/>
              </a:p>
            </p:txBody>
          </p:sp>
          <p:sp>
            <p:nvSpPr>
              <p:cNvPr id="32824" name="Oval 86"/>
              <p:cNvSpPr>
                <a:spLocks noChangeArrowheads="1"/>
              </p:cNvSpPr>
              <p:nvPr/>
            </p:nvSpPr>
            <p:spPr bwMode="auto">
              <a:xfrm>
                <a:off x="1672" y="3589"/>
                <a:ext cx="58" cy="52"/>
              </a:xfrm>
              <a:prstGeom prst="ellipse">
                <a:avLst/>
              </a:prstGeom>
              <a:solidFill>
                <a:schemeClr val="tx1"/>
              </a:solidFill>
              <a:ln w="12700">
                <a:solidFill>
                  <a:schemeClr val="tx1"/>
                </a:solidFill>
                <a:round/>
                <a:headEnd/>
                <a:tailEnd/>
              </a:ln>
            </p:spPr>
            <p:txBody>
              <a:bodyPr wrap="none" anchor="ctr"/>
              <a:lstStyle/>
              <a:p>
                <a:endParaRPr lang="en-US"/>
              </a:p>
            </p:txBody>
          </p:sp>
          <p:sp>
            <p:nvSpPr>
              <p:cNvPr id="32825" name="Oval 87"/>
              <p:cNvSpPr>
                <a:spLocks noChangeArrowheads="1"/>
              </p:cNvSpPr>
              <p:nvPr/>
            </p:nvSpPr>
            <p:spPr bwMode="auto">
              <a:xfrm>
                <a:off x="1468" y="3397"/>
                <a:ext cx="58" cy="52"/>
              </a:xfrm>
              <a:prstGeom prst="ellipse">
                <a:avLst/>
              </a:prstGeom>
              <a:solidFill>
                <a:schemeClr val="tx1"/>
              </a:solidFill>
              <a:ln w="12700">
                <a:solidFill>
                  <a:schemeClr val="tx1"/>
                </a:solidFill>
                <a:round/>
                <a:headEnd/>
                <a:tailEnd/>
              </a:ln>
            </p:spPr>
            <p:txBody>
              <a:bodyPr wrap="none" anchor="ctr"/>
              <a:lstStyle/>
              <a:p>
                <a:endParaRPr lang="en-US"/>
              </a:p>
            </p:txBody>
          </p:sp>
          <p:sp>
            <p:nvSpPr>
              <p:cNvPr id="32826" name="Oval 88"/>
              <p:cNvSpPr>
                <a:spLocks noChangeArrowheads="1"/>
              </p:cNvSpPr>
              <p:nvPr/>
            </p:nvSpPr>
            <p:spPr bwMode="auto">
              <a:xfrm>
                <a:off x="1864" y="3403"/>
                <a:ext cx="58" cy="52"/>
              </a:xfrm>
              <a:prstGeom prst="ellipse">
                <a:avLst/>
              </a:prstGeom>
              <a:solidFill>
                <a:schemeClr val="tx1"/>
              </a:solidFill>
              <a:ln w="12700">
                <a:solidFill>
                  <a:schemeClr val="tx1"/>
                </a:solidFill>
                <a:round/>
                <a:headEnd/>
                <a:tailEnd/>
              </a:ln>
            </p:spPr>
            <p:txBody>
              <a:bodyPr wrap="none" anchor="ctr"/>
              <a:lstStyle/>
              <a:p>
                <a:endParaRPr lang="en-US"/>
              </a:p>
            </p:txBody>
          </p:sp>
          <p:sp>
            <p:nvSpPr>
              <p:cNvPr id="32827" name="Oval 89"/>
              <p:cNvSpPr>
                <a:spLocks noChangeArrowheads="1"/>
              </p:cNvSpPr>
              <p:nvPr/>
            </p:nvSpPr>
            <p:spPr bwMode="auto">
              <a:xfrm>
                <a:off x="1834" y="3259"/>
                <a:ext cx="58" cy="52"/>
              </a:xfrm>
              <a:prstGeom prst="ellipse">
                <a:avLst/>
              </a:prstGeom>
              <a:solidFill>
                <a:schemeClr val="tx1"/>
              </a:solidFill>
              <a:ln w="12700">
                <a:solidFill>
                  <a:schemeClr val="tx1"/>
                </a:solidFill>
                <a:round/>
                <a:headEnd/>
                <a:tailEnd/>
              </a:ln>
            </p:spPr>
            <p:txBody>
              <a:bodyPr wrap="none" anchor="ctr"/>
              <a:lstStyle/>
              <a:p>
                <a:endParaRPr lang="en-US"/>
              </a:p>
            </p:txBody>
          </p:sp>
          <p:sp>
            <p:nvSpPr>
              <p:cNvPr id="32828" name="Oval 90"/>
              <p:cNvSpPr>
                <a:spLocks noChangeArrowheads="1"/>
              </p:cNvSpPr>
              <p:nvPr/>
            </p:nvSpPr>
            <p:spPr bwMode="auto">
              <a:xfrm>
                <a:off x="1522" y="3253"/>
                <a:ext cx="58" cy="52"/>
              </a:xfrm>
              <a:prstGeom prst="ellipse">
                <a:avLst/>
              </a:prstGeom>
              <a:solidFill>
                <a:schemeClr val="tx1"/>
              </a:solidFill>
              <a:ln w="12700">
                <a:solidFill>
                  <a:schemeClr val="tx1"/>
                </a:solidFill>
                <a:round/>
                <a:headEnd/>
                <a:tailEnd/>
              </a:ln>
            </p:spPr>
            <p:txBody>
              <a:bodyPr wrap="none" anchor="ctr"/>
              <a:lstStyle/>
              <a:p>
                <a:endParaRPr lang="en-US"/>
              </a:p>
            </p:txBody>
          </p:sp>
          <p:sp>
            <p:nvSpPr>
              <p:cNvPr id="32829" name="Oval 91"/>
              <p:cNvSpPr>
                <a:spLocks noChangeArrowheads="1"/>
              </p:cNvSpPr>
              <p:nvPr/>
            </p:nvSpPr>
            <p:spPr bwMode="auto">
              <a:xfrm>
                <a:off x="1534" y="3535"/>
                <a:ext cx="58" cy="52"/>
              </a:xfrm>
              <a:prstGeom prst="ellipse">
                <a:avLst/>
              </a:prstGeom>
              <a:solidFill>
                <a:schemeClr val="tx1"/>
              </a:solidFill>
              <a:ln w="12700">
                <a:solidFill>
                  <a:schemeClr val="tx1"/>
                </a:solidFill>
                <a:round/>
                <a:headEnd/>
                <a:tailEnd/>
              </a:ln>
            </p:spPr>
            <p:txBody>
              <a:bodyPr wrap="none" anchor="ctr"/>
              <a:lstStyle/>
              <a:p>
                <a:endParaRPr lang="en-US"/>
              </a:p>
            </p:txBody>
          </p:sp>
          <p:sp>
            <p:nvSpPr>
              <p:cNvPr id="32830" name="Oval 92"/>
              <p:cNvSpPr>
                <a:spLocks noChangeArrowheads="1"/>
              </p:cNvSpPr>
              <p:nvPr/>
            </p:nvSpPr>
            <p:spPr bwMode="auto">
              <a:xfrm>
                <a:off x="1804" y="3535"/>
                <a:ext cx="58" cy="52"/>
              </a:xfrm>
              <a:prstGeom prst="ellipse">
                <a:avLst/>
              </a:prstGeom>
              <a:solidFill>
                <a:schemeClr val="tx1"/>
              </a:solidFill>
              <a:ln w="12700">
                <a:solidFill>
                  <a:schemeClr val="tx1"/>
                </a:solidFill>
                <a:round/>
                <a:headEnd/>
                <a:tailEnd/>
              </a:ln>
            </p:spPr>
            <p:txBody>
              <a:bodyPr wrap="none" anchor="ctr"/>
              <a:lstStyle/>
              <a:p>
                <a:endParaRPr lang="en-US"/>
              </a:p>
            </p:txBody>
          </p:sp>
        </p:grpSp>
        <p:sp>
          <p:nvSpPr>
            <p:cNvPr id="32791" name="Rectangle 93"/>
            <p:cNvSpPr>
              <a:spLocks noChangeArrowheads="1"/>
            </p:cNvSpPr>
            <p:nvPr/>
          </p:nvSpPr>
          <p:spPr bwMode="auto">
            <a:xfrm>
              <a:off x="778" y="2605"/>
              <a:ext cx="397" cy="298"/>
            </a:xfrm>
            <a:prstGeom prst="rect">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sp>
          <p:nvSpPr>
            <p:cNvPr id="32792" name="Rectangle 94"/>
            <p:cNvSpPr>
              <a:spLocks noChangeArrowheads="1"/>
            </p:cNvSpPr>
            <p:nvPr/>
          </p:nvSpPr>
          <p:spPr bwMode="auto">
            <a:xfrm>
              <a:off x="3388" y="2083"/>
              <a:ext cx="397" cy="298"/>
            </a:xfrm>
            <a:prstGeom prst="rect">
              <a:avLst/>
            </a:prstGeom>
            <a:gradFill rotWithShape="0">
              <a:gsLst>
                <a:gs pos="0">
                  <a:srgbClr val="FDFEC7"/>
                </a:gs>
                <a:gs pos="100000">
                  <a:srgbClr val="FCFEB9"/>
                </a:gs>
              </a:gsLst>
              <a:lin ang="5400000" scaled="1"/>
            </a:gradFill>
            <a:ln w="12700">
              <a:solidFill>
                <a:schemeClr val="tx1"/>
              </a:solidFill>
              <a:miter lim="800000"/>
              <a:headEnd/>
              <a:tailEnd/>
            </a:ln>
          </p:spPr>
          <p:txBody>
            <a:bodyPr wrap="none" anchor="ctr"/>
            <a:lstStyle/>
            <a:p>
              <a:endParaRPr lang="en-US"/>
            </a:p>
          </p:txBody>
        </p:sp>
        <p:sp>
          <p:nvSpPr>
            <p:cNvPr id="32793" name="Rectangle 95"/>
            <p:cNvSpPr>
              <a:spLocks noChangeArrowheads="1"/>
            </p:cNvSpPr>
            <p:nvPr/>
          </p:nvSpPr>
          <p:spPr bwMode="auto">
            <a:xfrm>
              <a:off x="4198" y="2857"/>
              <a:ext cx="397" cy="595"/>
            </a:xfrm>
            <a:prstGeom prst="rect">
              <a:avLst/>
            </a:prstGeom>
            <a:gradFill rotWithShape="0">
              <a:gsLst>
                <a:gs pos="0">
                  <a:srgbClr val="B9B2F7"/>
                </a:gs>
                <a:gs pos="100000">
                  <a:srgbClr val="1700E5"/>
                </a:gs>
              </a:gsLst>
              <a:lin ang="5400000" scaled="1"/>
            </a:gradFill>
            <a:ln w="12700">
              <a:solidFill>
                <a:schemeClr val="tx1"/>
              </a:solidFill>
              <a:miter lim="800000"/>
              <a:headEnd/>
              <a:tailEnd/>
            </a:ln>
          </p:spPr>
          <p:txBody>
            <a:bodyPr wrap="none" anchor="ctr"/>
            <a:lstStyle/>
            <a:p>
              <a:endParaRPr lang="en-US"/>
            </a:p>
          </p:txBody>
        </p:sp>
        <p:sp>
          <p:nvSpPr>
            <p:cNvPr id="32794" name="Freeform 96"/>
            <p:cNvSpPr>
              <a:spLocks/>
            </p:cNvSpPr>
            <p:nvPr/>
          </p:nvSpPr>
          <p:spPr bwMode="auto">
            <a:xfrm>
              <a:off x="2394" y="2250"/>
              <a:ext cx="1792" cy="829"/>
            </a:xfrm>
            <a:custGeom>
              <a:avLst/>
              <a:gdLst>
                <a:gd name="T0" fmla="*/ 1791 w 1792"/>
                <a:gd name="T1" fmla="*/ 828 h 829"/>
                <a:gd name="T2" fmla="*/ 855 w 1792"/>
                <a:gd name="T3" fmla="*/ 828 h 829"/>
                <a:gd name="T4" fmla="*/ 855 w 1792"/>
                <a:gd name="T5" fmla="*/ 297 h 829"/>
                <a:gd name="T6" fmla="*/ 0 w 1792"/>
                <a:gd name="T7" fmla="*/ 297 h 829"/>
                <a:gd name="T8" fmla="*/ 0 w 1792"/>
                <a:gd name="T9" fmla="*/ 0 h 829"/>
                <a:gd name="T10" fmla="*/ 999 w 1792"/>
                <a:gd name="T11" fmla="*/ 0 h 829"/>
                <a:gd name="T12" fmla="*/ 0 60000 65536"/>
                <a:gd name="T13" fmla="*/ 0 60000 65536"/>
                <a:gd name="T14" fmla="*/ 0 60000 65536"/>
                <a:gd name="T15" fmla="*/ 0 60000 65536"/>
                <a:gd name="T16" fmla="*/ 0 60000 65536"/>
                <a:gd name="T17" fmla="*/ 0 60000 65536"/>
                <a:gd name="T18" fmla="*/ 0 w 1792"/>
                <a:gd name="T19" fmla="*/ 0 h 829"/>
                <a:gd name="T20" fmla="*/ 1792 w 1792"/>
                <a:gd name="T21" fmla="*/ 829 h 829"/>
              </a:gdLst>
              <a:ahLst/>
              <a:cxnLst>
                <a:cxn ang="T12">
                  <a:pos x="T0" y="T1"/>
                </a:cxn>
                <a:cxn ang="T13">
                  <a:pos x="T2" y="T3"/>
                </a:cxn>
                <a:cxn ang="T14">
                  <a:pos x="T4" y="T5"/>
                </a:cxn>
                <a:cxn ang="T15">
                  <a:pos x="T6" y="T7"/>
                </a:cxn>
                <a:cxn ang="T16">
                  <a:pos x="T8" y="T9"/>
                </a:cxn>
                <a:cxn ang="T17">
                  <a:pos x="T10" y="T11"/>
                </a:cxn>
              </a:cxnLst>
              <a:rect l="T18" t="T19" r="T20" b="T21"/>
              <a:pathLst>
                <a:path w="1792" h="829">
                  <a:moveTo>
                    <a:pt x="1791" y="828"/>
                  </a:moveTo>
                  <a:lnTo>
                    <a:pt x="855" y="828"/>
                  </a:lnTo>
                  <a:lnTo>
                    <a:pt x="855" y="297"/>
                  </a:lnTo>
                  <a:lnTo>
                    <a:pt x="0" y="297"/>
                  </a:lnTo>
                  <a:lnTo>
                    <a:pt x="0" y="0"/>
                  </a:lnTo>
                  <a:lnTo>
                    <a:pt x="999" y="0"/>
                  </a:lnTo>
                </a:path>
              </a:pathLst>
            </a:custGeom>
            <a:noFill/>
            <a:ln w="12700" cap="rnd">
              <a:solidFill>
                <a:schemeClr val="tx1"/>
              </a:solidFill>
              <a:round/>
              <a:headEnd/>
              <a:tailEnd/>
            </a:ln>
          </p:spPr>
          <p:txBody>
            <a:bodyPr/>
            <a:lstStyle/>
            <a:p>
              <a:endParaRPr lang="en-US"/>
            </a:p>
          </p:txBody>
        </p:sp>
        <p:grpSp>
          <p:nvGrpSpPr>
            <p:cNvPr id="32795" name="Group 97"/>
            <p:cNvGrpSpPr>
              <a:grpSpLocks/>
            </p:cNvGrpSpPr>
            <p:nvPr/>
          </p:nvGrpSpPr>
          <p:grpSpPr bwMode="auto">
            <a:xfrm>
              <a:off x="2602" y="2156"/>
              <a:ext cx="634" cy="180"/>
              <a:chOff x="2602" y="2156"/>
              <a:chExt cx="634" cy="180"/>
            </a:xfrm>
          </p:grpSpPr>
          <p:sp>
            <p:nvSpPr>
              <p:cNvPr id="164962" name="Rectangle 98"/>
              <p:cNvSpPr>
                <a:spLocks noChangeArrowheads="1"/>
              </p:cNvSpPr>
              <p:nvPr/>
            </p:nvSpPr>
            <p:spPr bwMode="auto">
              <a:xfrm>
                <a:off x="2602" y="2156"/>
                <a:ext cx="634" cy="180"/>
              </a:xfrm>
              <a:prstGeom prst="rect">
                <a:avLst/>
              </a:prstGeom>
              <a:gradFill rotWithShape="0">
                <a:gsLst>
                  <a:gs pos="0">
                    <a:srgbClr val="FCD18F">
                      <a:gamma/>
                      <a:tint val="80000"/>
                      <a:invGamma/>
                    </a:srgbClr>
                  </a:gs>
                  <a:gs pos="100000">
                    <a:srgbClr val="FCD18F"/>
                  </a:gs>
                </a:gsLst>
                <a:lin ang="5400000" scaled="1"/>
              </a:gradFill>
              <a:ln w="12700">
                <a:solidFill>
                  <a:schemeClr val="tx1"/>
                </a:solidFill>
                <a:miter lim="800000"/>
                <a:headEnd/>
                <a:tailEnd/>
              </a:ln>
              <a:effectLst>
                <a:outerShdw dist="35921" dir="2700000" algn="ctr" rotWithShape="0">
                  <a:schemeClr val="tx1"/>
                </a:outerShdw>
              </a:effectLst>
            </p:spPr>
            <p:txBody>
              <a:bodyPr wrap="none" anchor="ctr"/>
              <a:lstStyle/>
              <a:p>
                <a:pPr>
                  <a:defRPr/>
                </a:pPr>
                <a:endParaRPr lang="en-US"/>
              </a:p>
            </p:txBody>
          </p:sp>
          <p:sp>
            <p:nvSpPr>
              <p:cNvPr id="32818" name="Oval 99"/>
              <p:cNvSpPr>
                <a:spLocks noChangeArrowheads="1"/>
              </p:cNvSpPr>
              <p:nvPr/>
            </p:nvSpPr>
            <p:spPr bwMode="auto">
              <a:xfrm>
                <a:off x="2656" y="2208"/>
                <a:ext cx="89" cy="86"/>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19" name="Oval 100"/>
              <p:cNvSpPr>
                <a:spLocks noChangeArrowheads="1"/>
              </p:cNvSpPr>
              <p:nvPr/>
            </p:nvSpPr>
            <p:spPr bwMode="auto">
              <a:xfrm>
                <a:off x="2840" y="2236"/>
                <a:ext cx="41"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20" name="Oval 101"/>
              <p:cNvSpPr>
                <a:spLocks noChangeArrowheads="1"/>
              </p:cNvSpPr>
              <p:nvPr/>
            </p:nvSpPr>
            <p:spPr bwMode="auto">
              <a:xfrm>
                <a:off x="2933" y="2236"/>
                <a:ext cx="40"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21" name="Oval 102"/>
              <p:cNvSpPr>
                <a:spLocks noChangeArrowheads="1"/>
              </p:cNvSpPr>
              <p:nvPr/>
            </p:nvSpPr>
            <p:spPr bwMode="auto">
              <a:xfrm>
                <a:off x="3015" y="2236"/>
                <a:ext cx="41"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grpSp>
        <p:grpSp>
          <p:nvGrpSpPr>
            <p:cNvPr id="32796" name="Group 103"/>
            <p:cNvGrpSpPr>
              <a:grpSpLocks/>
            </p:cNvGrpSpPr>
            <p:nvPr/>
          </p:nvGrpSpPr>
          <p:grpSpPr bwMode="auto">
            <a:xfrm>
              <a:off x="3466" y="2957"/>
              <a:ext cx="634" cy="180"/>
              <a:chOff x="3466" y="2957"/>
              <a:chExt cx="634" cy="180"/>
            </a:xfrm>
          </p:grpSpPr>
          <p:sp>
            <p:nvSpPr>
              <p:cNvPr id="164968" name="Rectangle 104"/>
              <p:cNvSpPr>
                <a:spLocks noChangeArrowheads="1"/>
              </p:cNvSpPr>
              <p:nvPr/>
            </p:nvSpPr>
            <p:spPr bwMode="auto">
              <a:xfrm>
                <a:off x="3466" y="2957"/>
                <a:ext cx="634" cy="180"/>
              </a:xfrm>
              <a:prstGeom prst="rect">
                <a:avLst/>
              </a:prstGeom>
              <a:gradFill rotWithShape="0">
                <a:gsLst>
                  <a:gs pos="0">
                    <a:srgbClr val="FCD18F">
                      <a:gamma/>
                      <a:tint val="80000"/>
                      <a:invGamma/>
                    </a:srgbClr>
                  </a:gs>
                  <a:gs pos="100000">
                    <a:srgbClr val="FCD18F"/>
                  </a:gs>
                </a:gsLst>
                <a:lin ang="5400000" scaled="1"/>
              </a:gradFill>
              <a:ln w="12700">
                <a:solidFill>
                  <a:schemeClr val="tx1"/>
                </a:solidFill>
                <a:miter lim="800000"/>
                <a:headEnd/>
                <a:tailEnd/>
              </a:ln>
              <a:effectLst>
                <a:outerShdw dist="35921" dir="2700000" algn="ctr" rotWithShape="0">
                  <a:schemeClr val="tx1"/>
                </a:outerShdw>
              </a:effectLst>
            </p:spPr>
            <p:txBody>
              <a:bodyPr wrap="none" anchor="ctr"/>
              <a:lstStyle/>
              <a:p>
                <a:pPr>
                  <a:defRPr/>
                </a:pPr>
                <a:endParaRPr lang="en-US"/>
              </a:p>
            </p:txBody>
          </p:sp>
          <p:sp>
            <p:nvSpPr>
              <p:cNvPr id="32813" name="Oval 105"/>
              <p:cNvSpPr>
                <a:spLocks noChangeArrowheads="1"/>
              </p:cNvSpPr>
              <p:nvPr/>
            </p:nvSpPr>
            <p:spPr bwMode="auto">
              <a:xfrm>
                <a:off x="3520" y="3009"/>
                <a:ext cx="89" cy="86"/>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14" name="Oval 106"/>
              <p:cNvSpPr>
                <a:spLocks noChangeArrowheads="1"/>
              </p:cNvSpPr>
              <p:nvPr/>
            </p:nvSpPr>
            <p:spPr bwMode="auto">
              <a:xfrm>
                <a:off x="3704" y="3037"/>
                <a:ext cx="41"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15" name="Oval 107"/>
              <p:cNvSpPr>
                <a:spLocks noChangeArrowheads="1"/>
              </p:cNvSpPr>
              <p:nvPr/>
            </p:nvSpPr>
            <p:spPr bwMode="auto">
              <a:xfrm>
                <a:off x="3797" y="3037"/>
                <a:ext cx="40"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sp>
            <p:nvSpPr>
              <p:cNvPr id="32816" name="Oval 108"/>
              <p:cNvSpPr>
                <a:spLocks noChangeArrowheads="1"/>
              </p:cNvSpPr>
              <p:nvPr/>
            </p:nvSpPr>
            <p:spPr bwMode="auto">
              <a:xfrm>
                <a:off x="3879" y="3037"/>
                <a:ext cx="41" cy="39"/>
              </a:xfrm>
              <a:prstGeom prst="ellipse">
                <a:avLst/>
              </a:prstGeom>
              <a:gradFill rotWithShape="0">
                <a:gsLst>
                  <a:gs pos="0">
                    <a:srgbClr val="FDDAA5"/>
                  </a:gs>
                  <a:gs pos="100000">
                    <a:srgbClr val="FCD18F"/>
                  </a:gs>
                </a:gsLst>
                <a:lin ang="5400000" scaled="1"/>
              </a:gradFill>
              <a:ln w="12700">
                <a:solidFill>
                  <a:schemeClr val="tx1"/>
                </a:solidFill>
                <a:round/>
                <a:headEnd/>
                <a:tailEnd/>
              </a:ln>
            </p:spPr>
            <p:txBody>
              <a:bodyPr wrap="none" anchor="ctr"/>
              <a:lstStyle/>
              <a:p>
                <a:endParaRPr lang="en-US"/>
              </a:p>
            </p:txBody>
          </p:sp>
        </p:grpSp>
        <p:sp>
          <p:nvSpPr>
            <p:cNvPr id="32797" name="Rectangle 109"/>
            <p:cNvSpPr>
              <a:spLocks noChangeArrowheads="1"/>
            </p:cNvSpPr>
            <p:nvPr/>
          </p:nvSpPr>
          <p:spPr bwMode="auto">
            <a:xfrm>
              <a:off x="2494" y="1948"/>
              <a:ext cx="791" cy="195"/>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Multiplexer</a:t>
              </a:r>
            </a:p>
          </p:txBody>
        </p:sp>
        <p:sp>
          <p:nvSpPr>
            <p:cNvPr id="32798" name="Rectangle 110"/>
            <p:cNvSpPr>
              <a:spLocks noChangeArrowheads="1"/>
            </p:cNvSpPr>
            <p:nvPr/>
          </p:nvSpPr>
          <p:spPr bwMode="auto">
            <a:xfrm>
              <a:off x="3322" y="3198"/>
              <a:ext cx="791" cy="195"/>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Multiplexer</a:t>
              </a:r>
            </a:p>
          </p:txBody>
        </p:sp>
        <p:sp>
          <p:nvSpPr>
            <p:cNvPr id="32799" name="Rectangle 111"/>
            <p:cNvSpPr>
              <a:spLocks noChangeArrowheads="1"/>
            </p:cNvSpPr>
            <p:nvPr/>
          </p:nvSpPr>
          <p:spPr bwMode="auto">
            <a:xfrm>
              <a:off x="2200" y="3099"/>
              <a:ext cx="641" cy="195"/>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Gateway</a:t>
              </a:r>
            </a:p>
          </p:txBody>
        </p:sp>
        <p:sp>
          <p:nvSpPr>
            <p:cNvPr id="32800" name="Rectangle 112"/>
            <p:cNvSpPr>
              <a:spLocks noChangeArrowheads="1"/>
            </p:cNvSpPr>
            <p:nvPr/>
          </p:nvSpPr>
          <p:spPr bwMode="auto">
            <a:xfrm>
              <a:off x="1654" y="2388"/>
              <a:ext cx="562" cy="195"/>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Modem</a:t>
              </a:r>
            </a:p>
          </p:txBody>
        </p:sp>
        <p:sp>
          <p:nvSpPr>
            <p:cNvPr id="32801" name="Rectangle 113"/>
            <p:cNvSpPr>
              <a:spLocks noChangeArrowheads="1"/>
            </p:cNvSpPr>
            <p:nvPr/>
          </p:nvSpPr>
          <p:spPr bwMode="auto">
            <a:xfrm>
              <a:off x="311" y="1660"/>
              <a:ext cx="548" cy="334"/>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Earth</a:t>
              </a:r>
            </a:p>
            <a:p>
              <a:pPr algn="ctr">
                <a:lnSpc>
                  <a:spcPct val="90000"/>
                </a:lnSpc>
              </a:pPr>
              <a:r>
                <a:rPr lang="en-US" sz="1600" b="1">
                  <a:solidFill>
                    <a:srgbClr val="000000"/>
                  </a:solidFill>
                  <a:latin typeface="Arial" pitchFamily="34" charset="0"/>
                </a:rPr>
                <a:t>Station</a:t>
              </a:r>
            </a:p>
          </p:txBody>
        </p:sp>
        <p:sp>
          <p:nvSpPr>
            <p:cNvPr id="32802" name="Rectangle 114"/>
            <p:cNvSpPr>
              <a:spLocks noChangeArrowheads="1"/>
            </p:cNvSpPr>
            <p:nvPr/>
          </p:nvSpPr>
          <p:spPr bwMode="auto">
            <a:xfrm>
              <a:off x="4414" y="1840"/>
              <a:ext cx="548" cy="334"/>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Earth</a:t>
              </a:r>
            </a:p>
            <a:p>
              <a:pPr algn="ctr">
                <a:lnSpc>
                  <a:spcPct val="90000"/>
                </a:lnSpc>
              </a:pPr>
              <a:r>
                <a:rPr lang="en-US" sz="1600" b="1">
                  <a:solidFill>
                    <a:srgbClr val="000000"/>
                  </a:solidFill>
                  <a:latin typeface="Arial" pitchFamily="34" charset="0"/>
                </a:rPr>
                <a:t>Station</a:t>
              </a:r>
            </a:p>
          </p:txBody>
        </p:sp>
        <p:sp>
          <p:nvSpPr>
            <p:cNvPr id="32803" name="Rectangle 115"/>
            <p:cNvSpPr>
              <a:spLocks noChangeArrowheads="1"/>
            </p:cNvSpPr>
            <p:nvPr/>
          </p:nvSpPr>
          <p:spPr bwMode="auto">
            <a:xfrm>
              <a:off x="2596" y="2721"/>
              <a:ext cx="569" cy="334"/>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Coaxial</a:t>
              </a:r>
            </a:p>
            <a:p>
              <a:pPr algn="ctr">
                <a:lnSpc>
                  <a:spcPct val="90000"/>
                </a:lnSpc>
              </a:pPr>
              <a:r>
                <a:rPr lang="en-US" sz="1600" b="1">
                  <a:solidFill>
                    <a:srgbClr val="000000"/>
                  </a:solidFill>
                  <a:latin typeface="Arial" pitchFamily="34" charset="0"/>
                </a:rPr>
                <a:t>cable</a:t>
              </a:r>
            </a:p>
          </p:txBody>
        </p:sp>
        <p:sp>
          <p:nvSpPr>
            <p:cNvPr id="32804" name="Rectangle 116"/>
            <p:cNvSpPr>
              <a:spLocks noChangeArrowheads="1"/>
            </p:cNvSpPr>
            <p:nvPr/>
          </p:nvSpPr>
          <p:spPr bwMode="auto">
            <a:xfrm>
              <a:off x="3316" y="2514"/>
              <a:ext cx="441" cy="473"/>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Fiber</a:t>
              </a:r>
            </a:p>
            <a:p>
              <a:pPr algn="ctr">
                <a:lnSpc>
                  <a:spcPct val="90000"/>
                </a:lnSpc>
              </a:pPr>
              <a:r>
                <a:rPr lang="en-US" sz="1600" b="1">
                  <a:solidFill>
                    <a:srgbClr val="000000"/>
                  </a:solidFill>
                  <a:latin typeface="Arial" pitchFamily="34" charset="0"/>
                </a:rPr>
                <a:t>optic</a:t>
              </a:r>
            </a:p>
            <a:p>
              <a:pPr algn="ctr">
                <a:lnSpc>
                  <a:spcPct val="90000"/>
                </a:lnSpc>
              </a:pPr>
              <a:r>
                <a:rPr lang="en-US" sz="1600" b="1">
                  <a:solidFill>
                    <a:srgbClr val="000000"/>
                  </a:solidFill>
                  <a:latin typeface="Arial" pitchFamily="34" charset="0"/>
                </a:rPr>
                <a:t>cable</a:t>
              </a:r>
            </a:p>
          </p:txBody>
        </p:sp>
        <p:sp>
          <p:nvSpPr>
            <p:cNvPr id="32805" name="Rectangle 117"/>
            <p:cNvSpPr>
              <a:spLocks noChangeArrowheads="1"/>
            </p:cNvSpPr>
            <p:nvPr/>
          </p:nvSpPr>
          <p:spPr bwMode="auto">
            <a:xfrm>
              <a:off x="4581" y="3063"/>
              <a:ext cx="718" cy="334"/>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Host</a:t>
              </a:r>
            </a:p>
            <a:p>
              <a:pPr algn="ctr">
                <a:lnSpc>
                  <a:spcPct val="90000"/>
                </a:lnSpc>
              </a:pPr>
              <a:r>
                <a:rPr lang="en-US" sz="1600" b="1">
                  <a:solidFill>
                    <a:srgbClr val="000000"/>
                  </a:solidFill>
                  <a:latin typeface="Arial" pitchFamily="34" charset="0"/>
                </a:rPr>
                <a:t>Computer</a:t>
              </a:r>
            </a:p>
          </p:txBody>
        </p:sp>
        <p:sp>
          <p:nvSpPr>
            <p:cNvPr id="32806" name="Rectangle 118"/>
            <p:cNvSpPr>
              <a:spLocks noChangeArrowheads="1"/>
            </p:cNvSpPr>
            <p:nvPr/>
          </p:nvSpPr>
          <p:spPr bwMode="auto">
            <a:xfrm>
              <a:off x="2738" y="1534"/>
              <a:ext cx="769" cy="334"/>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Microwave</a:t>
              </a:r>
            </a:p>
            <a:p>
              <a:pPr algn="ctr">
                <a:lnSpc>
                  <a:spcPct val="90000"/>
                </a:lnSpc>
              </a:pPr>
              <a:r>
                <a:rPr lang="en-US" sz="1600" b="1">
                  <a:solidFill>
                    <a:srgbClr val="000000"/>
                  </a:solidFill>
                  <a:latin typeface="Arial" pitchFamily="34" charset="0"/>
                </a:rPr>
                <a:t>Link</a:t>
              </a:r>
            </a:p>
          </p:txBody>
        </p:sp>
        <p:sp>
          <p:nvSpPr>
            <p:cNvPr id="32807" name="Rectangle 119"/>
            <p:cNvSpPr>
              <a:spLocks noChangeArrowheads="1"/>
            </p:cNvSpPr>
            <p:nvPr/>
          </p:nvSpPr>
          <p:spPr bwMode="auto">
            <a:xfrm>
              <a:off x="1902" y="1471"/>
              <a:ext cx="769" cy="334"/>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Microwave</a:t>
              </a:r>
            </a:p>
            <a:p>
              <a:pPr algn="ctr">
                <a:lnSpc>
                  <a:spcPct val="90000"/>
                </a:lnSpc>
              </a:pPr>
              <a:r>
                <a:rPr lang="en-US" sz="1600" b="1">
                  <a:solidFill>
                    <a:srgbClr val="000000"/>
                  </a:solidFill>
                  <a:latin typeface="Arial" pitchFamily="34" charset="0"/>
                </a:rPr>
                <a:t>Link</a:t>
              </a:r>
            </a:p>
          </p:txBody>
        </p:sp>
        <p:sp>
          <p:nvSpPr>
            <p:cNvPr id="32808" name="Rectangle 120"/>
            <p:cNvSpPr>
              <a:spLocks noChangeArrowheads="1"/>
            </p:cNvSpPr>
            <p:nvPr/>
          </p:nvSpPr>
          <p:spPr bwMode="auto">
            <a:xfrm>
              <a:off x="311" y="2109"/>
              <a:ext cx="654" cy="473"/>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Satellite</a:t>
              </a:r>
            </a:p>
            <a:p>
              <a:pPr algn="ctr">
                <a:lnSpc>
                  <a:spcPct val="90000"/>
                </a:lnSpc>
              </a:pPr>
              <a:r>
                <a:rPr lang="en-US" sz="1600" b="1">
                  <a:solidFill>
                    <a:srgbClr val="000000"/>
                  </a:solidFill>
                  <a:latin typeface="Arial" pitchFamily="34" charset="0"/>
                </a:rPr>
                <a:t>Regional</a:t>
              </a:r>
            </a:p>
            <a:p>
              <a:pPr algn="ctr">
                <a:lnSpc>
                  <a:spcPct val="90000"/>
                </a:lnSpc>
              </a:pPr>
              <a:r>
                <a:rPr lang="en-US" sz="1600" b="1">
                  <a:solidFill>
                    <a:srgbClr val="000000"/>
                  </a:solidFill>
                  <a:latin typeface="Arial" pitchFamily="34" charset="0"/>
                </a:rPr>
                <a:t>Office</a:t>
              </a:r>
            </a:p>
          </p:txBody>
        </p:sp>
        <p:sp>
          <p:nvSpPr>
            <p:cNvPr id="32809" name="Rectangle 121"/>
            <p:cNvSpPr>
              <a:spLocks noChangeArrowheads="1"/>
            </p:cNvSpPr>
            <p:nvPr/>
          </p:nvSpPr>
          <p:spPr bwMode="auto">
            <a:xfrm>
              <a:off x="1408" y="2910"/>
              <a:ext cx="641" cy="334"/>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Wireless</a:t>
              </a:r>
            </a:p>
            <a:p>
              <a:pPr algn="ctr">
                <a:lnSpc>
                  <a:spcPct val="90000"/>
                </a:lnSpc>
              </a:pPr>
              <a:r>
                <a:rPr lang="en-US" sz="1600" b="1">
                  <a:solidFill>
                    <a:srgbClr val="000000"/>
                  </a:solidFill>
                  <a:latin typeface="Arial" pitchFamily="34" charset="0"/>
                </a:rPr>
                <a:t>LAN</a:t>
              </a:r>
            </a:p>
          </p:txBody>
        </p:sp>
        <p:sp>
          <p:nvSpPr>
            <p:cNvPr id="32810" name="Rectangle 122"/>
            <p:cNvSpPr>
              <a:spLocks noChangeArrowheads="1"/>
            </p:cNvSpPr>
            <p:nvPr/>
          </p:nvSpPr>
          <p:spPr bwMode="auto">
            <a:xfrm>
              <a:off x="4087" y="2415"/>
              <a:ext cx="606" cy="473"/>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Satellite</a:t>
              </a:r>
            </a:p>
            <a:p>
              <a:pPr algn="ctr">
                <a:lnSpc>
                  <a:spcPct val="90000"/>
                </a:lnSpc>
              </a:pPr>
              <a:r>
                <a:rPr lang="en-US" sz="1600" b="1">
                  <a:solidFill>
                    <a:srgbClr val="000000"/>
                  </a:solidFill>
                  <a:latin typeface="Arial" pitchFamily="34" charset="0"/>
                </a:rPr>
                <a:t>Central</a:t>
              </a:r>
            </a:p>
            <a:p>
              <a:pPr algn="ctr">
                <a:lnSpc>
                  <a:spcPct val="90000"/>
                </a:lnSpc>
              </a:pPr>
              <a:r>
                <a:rPr lang="en-US" sz="1600" b="1">
                  <a:solidFill>
                    <a:srgbClr val="000000"/>
                  </a:solidFill>
                  <a:latin typeface="Arial" pitchFamily="34" charset="0"/>
                </a:rPr>
                <a:t>Office</a:t>
              </a:r>
            </a:p>
          </p:txBody>
        </p:sp>
        <p:sp>
          <p:nvSpPr>
            <p:cNvPr id="32811" name="Rectangle 123"/>
            <p:cNvSpPr>
              <a:spLocks noChangeArrowheads="1"/>
            </p:cNvSpPr>
            <p:nvPr/>
          </p:nvSpPr>
          <p:spPr bwMode="auto">
            <a:xfrm>
              <a:off x="274" y="3945"/>
              <a:ext cx="1451" cy="195"/>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600" b="1">
                  <a:solidFill>
                    <a:srgbClr val="000000"/>
                  </a:solidFill>
                  <a:latin typeface="Arial" pitchFamily="34" charset="0"/>
                </a:rPr>
                <a:t>End User Workstation</a:t>
              </a:r>
            </a:p>
          </p:txBody>
        </p:sp>
      </p:grpSp>
      <p:sp>
        <p:nvSpPr>
          <p:cNvPr id="32772" name="Rectangle 124"/>
          <p:cNvSpPr>
            <a:spLocks noChangeArrowheads="1"/>
          </p:cNvSpPr>
          <p:nvPr/>
        </p:nvSpPr>
        <p:spPr bwMode="auto">
          <a:xfrm>
            <a:off x="4062413" y="971550"/>
            <a:ext cx="1057275" cy="336550"/>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1800" b="1">
                <a:solidFill>
                  <a:srgbClr val="000000"/>
                </a:solidFill>
                <a:latin typeface="Arial" pitchFamily="34" charset="0"/>
              </a:rPr>
              <a:t>Satellite</a:t>
            </a: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533400" y="762000"/>
            <a:ext cx="8139113" cy="1569660"/>
          </a:xfrm>
          <a:prstGeom prst="rect">
            <a:avLst/>
          </a:prstGeom>
          <a:noFill/>
          <a:ln w="12700">
            <a:noFill/>
            <a:miter lim="800000"/>
            <a:headEnd/>
            <a:tailEnd/>
          </a:ln>
        </p:spPr>
        <p:txBody>
          <a:bodyPr>
            <a:spAutoFit/>
          </a:bodyPr>
          <a:lstStyle/>
          <a:p>
            <a:pPr algn="ctr"/>
            <a:r>
              <a:rPr lang="en-US" dirty="0">
                <a:solidFill>
                  <a:schemeClr val="tx2"/>
                </a:solidFill>
                <a:cs typeface="Times New Roman" pitchFamily="18" charset="0"/>
              </a:rPr>
              <a:t>How are infrastructures established?</a:t>
            </a:r>
          </a:p>
          <a:p>
            <a:pPr algn="ctr"/>
            <a:r>
              <a:rPr lang="en-US" dirty="0">
                <a:solidFill>
                  <a:schemeClr val="tx2"/>
                </a:solidFill>
                <a:cs typeface="Times New Roman" pitchFamily="18" charset="0"/>
              </a:rPr>
              <a:t>A quick look at Telecomm Basics</a:t>
            </a:r>
            <a:r>
              <a:rPr lang="en-US" dirty="0" smtClean="0">
                <a:solidFill>
                  <a:schemeClr val="tx2"/>
                </a:solidFill>
                <a:cs typeface="Times New Roman" pitchFamily="18" charset="0"/>
              </a:rPr>
              <a:t>.</a:t>
            </a:r>
          </a:p>
          <a:p>
            <a:pPr algn="ctr"/>
            <a:r>
              <a:rPr lang="en-US" dirty="0" smtClean="0">
                <a:solidFill>
                  <a:schemeClr val="tx2"/>
                </a:solidFill>
                <a:cs typeface="Times New Roman" pitchFamily="18" charset="0"/>
              </a:rPr>
              <a:t>POTS:  “Plain Old Telephone Service”</a:t>
            </a:r>
            <a:endParaRPr lang="en-US" dirty="0">
              <a:solidFill>
                <a:schemeClr val="tx2"/>
              </a:solidFill>
              <a:cs typeface="Times New Roman" pitchFamily="18" charset="0"/>
            </a:endParaRPr>
          </a:p>
          <a:p>
            <a:pPr algn="ctr"/>
            <a:endParaRPr lang="en-US" dirty="0">
              <a:solidFill>
                <a:schemeClr val="tx2"/>
              </a:solidFill>
            </a:endParaRPr>
          </a:p>
        </p:txBody>
      </p:sp>
      <p:sp>
        <p:nvSpPr>
          <p:cNvPr id="8195" name="Text Box 3"/>
          <p:cNvSpPr txBox="1">
            <a:spLocks noChangeArrowheads="1"/>
          </p:cNvSpPr>
          <p:nvPr/>
        </p:nvSpPr>
        <p:spPr bwMode="auto">
          <a:xfrm>
            <a:off x="1736725" y="2403475"/>
            <a:ext cx="1425575" cy="457200"/>
          </a:xfrm>
          <a:prstGeom prst="rect">
            <a:avLst/>
          </a:prstGeom>
          <a:noFill/>
          <a:ln w="9525">
            <a:noFill/>
            <a:miter lim="800000"/>
            <a:headEnd/>
            <a:tailEnd/>
          </a:ln>
        </p:spPr>
        <p:txBody>
          <a:bodyPr wrap="none">
            <a:spAutoFit/>
          </a:bodyPr>
          <a:lstStyle/>
          <a:p>
            <a:pPr eaLnBrk="1" hangingPunct="1"/>
            <a:r>
              <a:rPr lang="en-US"/>
              <a:t>Let’s talk:</a:t>
            </a:r>
          </a:p>
        </p:txBody>
      </p:sp>
      <p:pic>
        <p:nvPicPr>
          <p:cNvPr id="8196" name="Picture 4" descr="bs00257_"/>
          <p:cNvPicPr>
            <a:picLocks noChangeAspect="1" noChangeArrowheads="1"/>
          </p:cNvPicPr>
          <p:nvPr/>
        </p:nvPicPr>
        <p:blipFill>
          <a:blip r:embed="rId3" cstate="print"/>
          <a:srcRect/>
          <a:stretch>
            <a:fillRect/>
          </a:stretch>
        </p:blipFill>
        <p:spPr bwMode="auto">
          <a:xfrm>
            <a:off x="1066800" y="3733800"/>
            <a:ext cx="1755775" cy="1525588"/>
          </a:xfrm>
          <a:prstGeom prst="rect">
            <a:avLst/>
          </a:prstGeom>
          <a:noFill/>
          <a:ln w="9525">
            <a:noFill/>
            <a:miter lim="800000"/>
            <a:headEnd/>
            <a:tailEnd/>
          </a:ln>
        </p:spPr>
      </p:pic>
      <p:pic>
        <p:nvPicPr>
          <p:cNvPr id="8197" name="Picture 5" descr="bs00456_"/>
          <p:cNvPicPr>
            <a:picLocks noChangeAspect="1" noChangeArrowheads="1"/>
          </p:cNvPicPr>
          <p:nvPr/>
        </p:nvPicPr>
        <p:blipFill>
          <a:blip r:embed="rId4" cstate="print"/>
          <a:srcRect/>
          <a:stretch>
            <a:fillRect/>
          </a:stretch>
        </p:blipFill>
        <p:spPr bwMode="auto">
          <a:xfrm>
            <a:off x="5867400" y="3962400"/>
            <a:ext cx="1601788" cy="1116013"/>
          </a:xfrm>
          <a:prstGeom prst="rect">
            <a:avLst/>
          </a:prstGeom>
          <a:noFill/>
          <a:ln w="9525">
            <a:noFill/>
            <a:miter lim="800000"/>
            <a:headEnd/>
            <a:tailEnd/>
          </a:ln>
        </p:spPr>
      </p:pic>
      <p:sp>
        <p:nvSpPr>
          <p:cNvPr id="8198" name="Line 6"/>
          <p:cNvSpPr>
            <a:spLocks noChangeShapeType="1"/>
          </p:cNvSpPr>
          <p:nvPr/>
        </p:nvSpPr>
        <p:spPr bwMode="auto">
          <a:xfrm>
            <a:off x="2971800" y="4419600"/>
            <a:ext cx="2743200" cy="0"/>
          </a:xfrm>
          <a:prstGeom prst="line">
            <a:avLst/>
          </a:prstGeom>
          <a:noFill/>
          <a:ln w="53975">
            <a:solidFill>
              <a:srgbClr val="FFCC00"/>
            </a:solidFill>
            <a:prstDash val="dash"/>
            <a:round/>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379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3796"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3797"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76134" name="Rectangle 6"/>
          <p:cNvSpPr>
            <a:spLocks noGrp="1" noChangeArrowheads="1"/>
          </p:cNvSpPr>
          <p:nvPr>
            <p:ph type="title"/>
          </p:nvPr>
        </p:nvSpPr>
        <p:spPr>
          <a:xfrm>
            <a:off x="533400" y="990600"/>
            <a:ext cx="7772400" cy="1143000"/>
          </a:xfrm>
        </p:spPr>
        <p:txBody>
          <a:bodyPr/>
          <a:lstStyle/>
          <a:p>
            <a:pPr>
              <a:defRPr/>
            </a:pPr>
            <a:r>
              <a:rPr lang="en-US" smtClean="0"/>
              <a:t>Computers are beginning to dominate our concept of “networks”</a:t>
            </a:r>
          </a:p>
        </p:txBody>
      </p:sp>
      <p:sp>
        <p:nvSpPr>
          <p:cNvPr id="176135" name="Rectangle 7"/>
          <p:cNvSpPr>
            <a:spLocks noGrp="1" noChangeArrowheads="1"/>
          </p:cNvSpPr>
          <p:nvPr>
            <p:ph type="body" idx="1"/>
          </p:nvPr>
        </p:nvSpPr>
        <p:spPr>
          <a:xfrm>
            <a:off x="762000" y="2590800"/>
            <a:ext cx="7772400" cy="4114800"/>
          </a:xfrm>
        </p:spPr>
        <p:txBody>
          <a:bodyPr/>
          <a:lstStyle/>
          <a:p>
            <a:pPr>
              <a:buFontTx/>
              <a:buNone/>
              <a:defRPr/>
            </a:pPr>
            <a:endParaRPr lang="en-US" dirty="0" smtClean="0"/>
          </a:p>
          <a:p>
            <a:pPr>
              <a:defRPr/>
            </a:pPr>
            <a:r>
              <a:rPr lang="en-US" dirty="0" smtClean="0"/>
              <a:t>Local Area Network (LAN).</a:t>
            </a:r>
          </a:p>
          <a:p>
            <a:pPr>
              <a:defRPr/>
            </a:pPr>
            <a:r>
              <a:rPr lang="en-US" dirty="0" smtClean="0"/>
              <a:t>Wide Area Network (WAN).</a:t>
            </a:r>
          </a:p>
          <a:p>
            <a:pPr>
              <a:defRPr/>
            </a:pPr>
            <a:r>
              <a:rPr lang="en-US" dirty="0" smtClean="0"/>
              <a:t>Metropolitan Area Network (MAN).</a:t>
            </a:r>
          </a:p>
          <a:p>
            <a:pPr>
              <a:defRPr/>
            </a:pPr>
            <a:r>
              <a:rPr lang="en-US" dirty="0" smtClean="0"/>
              <a:t>Global Area Network (GAN).</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76135">
                                            <p:txEl>
                                              <p:pRg st="1" end="1"/>
                                            </p:txEl>
                                          </p:spTgt>
                                        </p:tgtEl>
                                        <p:attrNameLst>
                                          <p:attrName>style.visibility</p:attrName>
                                        </p:attrNameLst>
                                      </p:cBhvr>
                                      <p:to>
                                        <p:strVal val="visible"/>
                                      </p:to>
                                    </p:set>
                                    <p:anim to="" calcmode="lin" valueType="num">
                                      <p:cBhvr>
                                        <p:cTn id="7" dur="1" fill="hold"/>
                                        <p:tgtEl>
                                          <p:spTgt spid="176135">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76135">
                                            <p:txEl>
                                              <p:pRg st="2" end="2"/>
                                            </p:txEl>
                                          </p:spTgt>
                                        </p:tgtEl>
                                        <p:attrNameLst>
                                          <p:attrName>style.visibility</p:attrName>
                                        </p:attrNameLst>
                                      </p:cBhvr>
                                      <p:to>
                                        <p:strVal val="visible"/>
                                      </p:to>
                                    </p:set>
                                    <p:anim to="" calcmode="lin" valueType="num">
                                      <p:cBhvr>
                                        <p:cTn id="12" dur="1" fill="hold"/>
                                        <p:tgtEl>
                                          <p:spTgt spid="176135">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76135">
                                            <p:txEl>
                                              <p:pRg st="3" end="3"/>
                                            </p:txEl>
                                          </p:spTgt>
                                        </p:tgtEl>
                                        <p:attrNameLst>
                                          <p:attrName>style.visibility</p:attrName>
                                        </p:attrNameLst>
                                      </p:cBhvr>
                                      <p:to>
                                        <p:strVal val="visible"/>
                                      </p:to>
                                    </p:set>
                                    <p:anim to="" calcmode="lin" valueType="num">
                                      <p:cBhvr>
                                        <p:cTn id="17" dur="1" fill="hold"/>
                                        <p:tgtEl>
                                          <p:spTgt spid="176135">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76135">
                                            <p:txEl>
                                              <p:pRg st="4" end="4"/>
                                            </p:txEl>
                                          </p:spTgt>
                                        </p:tgtEl>
                                        <p:attrNameLst>
                                          <p:attrName>style.visibility</p:attrName>
                                        </p:attrNameLst>
                                      </p:cBhvr>
                                      <p:to>
                                        <p:strVal val="visible"/>
                                      </p:to>
                                    </p:set>
                                    <p:anim to="" calcmode="lin" valueType="num">
                                      <p:cBhvr>
                                        <p:cTn id="22" dur="1" fill="hold"/>
                                        <p:tgtEl>
                                          <p:spTgt spid="17613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3482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482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86374" name="Rectangle 6"/>
          <p:cNvSpPr>
            <a:spLocks noGrp="1" noChangeArrowheads="1"/>
          </p:cNvSpPr>
          <p:nvPr>
            <p:ph type="title"/>
          </p:nvPr>
        </p:nvSpPr>
        <p:spPr/>
        <p:txBody>
          <a:bodyPr/>
          <a:lstStyle/>
          <a:p>
            <a:pPr>
              <a:defRPr/>
            </a:pPr>
            <a:r>
              <a:rPr lang="en-US" smtClean="0"/>
              <a:t>Topologies and Protocols</a:t>
            </a:r>
          </a:p>
        </p:txBody>
      </p:sp>
      <p:sp>
        <p:nvSpPr>
          <p:cNvPr id="186375" name="Rectangle 7"/>
          <p:cNvSpPr>
            <a:spLocks noGrp="1" noChangeArrowheads="1"/>
          </p:cNvSpPr>
          <p:nvPr>
            <p:ph type="body" idx="1"/>
          </p:nvPr>
        </p:nvSpPr>
        <p:spPr/>
        <p:txBody>
          <a:bodyPr/>
          <a:lstStyle/>
          <a:p>
            <a:pPr>
              <a:lnSpc>
                <a:spcPct val="90000"/>
              </a:lnSpc>
              <a:defRPr/>
            </a:pPr>
            <a:r>
              <a:rPr lang="en-US" dirty="0" smtClean="0"/>
              <a:t>Topology:  the structure.  Star, ring, and bus.</a:t>
            </a:r>
          </a:p>
          <a:p>
            <a:pPr>
              <a:lnSpc>
                <a:spcPct val="90000"/>
              </a:lnSpc>
              <a:defRPr/>
            </a:pPr>
            <a:r>
              <a:rPr lang="en-US" dirty="0" smtClean="0"/>
              <a:t>Protocol:  the standard.  Applies to a variety of different areas (cabling, transmission, etc.).  Ethernet is a popular protocol for LANs, and TCP/IP for the Internet, and GSM for cell phones.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86375">
                                            <p:txEl>
                                              <p:pRg st="0" end="0"/>
                                            </p:txEl>
                                          </p:spTgt>
                                        </p:tgtEl>
                                        <p:attrNameLst>
                                          <p:attrName>style.visibility</p:attrName>
                                        </p:attrNameLst>
                                      </p:cBhvr>
                                      <p:to>
                                        <p:strVal val="visible"/>
                                      </p:to>
                                    </p:set>
                                    <p:anim to="" calcmode="lin" valueType="num">
                                      <p:cBhvr>
                                        <p:cTn id="7" dur="1" fill="hold"/>
                                        <p:tgtEl>
                                          <p:spTgt spid="18637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86375">
                                            <p:txEl>
                                              <p:pRg st="1" end="1"/>
                                            </p:txEl>
                                          </p:spTgt>
                                        </p:tgtEl>
                                        <p:attrNameLst>
                                          <p:attrName>style.visibility</p:attrName>
                                        </p:attrNameLst>
                                      </p:cBhvr>
                                      <p:to>
                                        <p:strVal val="visible"/>
                                      </p:to>
                                    </p:set>
                                    <p:anim to="" calcmode="lin" valueType="num">
                                      <p:cBhvr>
                                        <p:cTn id="12" dur="1" fill="hold"/>
                                        <p:tgtEl>
                                          <p:spTgt spid="18637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noFill/>
        </p:spPr>
        <p:txBody>
          <a:bodyPr lIns="90488" tIns="44450" rIns="90488" bIns="44450"/>
          <a:lstStyle/>
          <a:p>
            <a:pPr eaLnBrk="1" hangingPunct="1"/>
            <a:r>
              <a:rPr lang="en-US" dirty="0" smtClean="0"/>
              <a:t>INTRANET</a:t>
            </a:r>
          </a:p>
        </p:txBody>
      </p:sp>
      <p:sp>
        <p:nvSpPr>
          <p:cNvPr id="219139" name="Rectangle 3"/>
          <p:cNvSpPr>
            <a:spLocks noGrp="1" noChangeArrowheads="1"/>
          </p:cNvSpPr>
          <p:nvPr>
            <p:ph type="body" idx="1"/>
          </p:nvPr>
        </p:nvSpPr>
        <p:spPr>
          <a:noFill/>
        </p:spPr>
        <p:txBody>
          <a:bodyPr lIns="90488" tIns="44450" rIns="90488" bIns="44450"/>
          <a:lstStyle/>
          <a:p>
            <a:pPr eaLnBrk="1" hangingPunct="1">
              <a:lnSpc>
                <a:spcPct val="90000"/>
              </a:lnSpc>
            </a:pPr>
            <a:r>
              <a:rPr lang="en-US" sz="2800" dirty="0" smtClean="0"/>
              <a:t>INTERNAL NETWORK</a:t>
            </a:r>
          </a:p>
          <a:p>
            <a:pPr eaLnBrk="1" hangingPunct="1">
              <a:lnSpc>
                <a:spcPct val="90000"/>
              </a:lnSpc>
            </a:pPr>
            <a:r>
              <a:rPr lang="en-US" sz="2800" dirty="0" smtClean="0"/>
              <a:t>WWW TECHNOLOGY</a:t>
            </a:r>
          </a:p>
          <a:p>
            <a:pPr eaLnBrk="1" hangingPunct="1">
              <a:lnSpc>
                <a:spcPct val="90000"/>
              </a:lnSpc>
            </a:pPr>
            <a:r>
              <a:rPr lang="en-US" sz="2800" dirty="0" smtClean="0"/>
              <a:t>FIREWALL:</a:t>
            </a:r>
            <a:r>
              <a:rPr lang="en-US" sz="2800" dirty="0" smtClean="0">
                <a:solidFill>
                  <a:schemeClr val="bg1"/>
                </a:solidFill>
              </a:rPr>
              <a:t> </a:t>
            </a:r>
            <a:r>
              <a:rPr lang="en-US" sz="2800" dirty="0" smtClean="0"/>
              <a:t>Security System to Prevent Invasion of Private Networks</a:t>
            </a:r>
          </a:p>
          <a:p>
            <a:pPr eaLnBrk="1" hangingPunct="1">
              <a:lnSpc>
                <a:spcPct val="90000"/>
              </a:lnSpc>
            </a:pPr>
            <a:r>
              <a:rPr lang="en-US" sz="2800" dirty="0" smtClean="0"/>
              <a:t>OVERCOMES COMPUTER PLATFORM DIFFERENCES</a:t>
            </a:r>
          </a:p>
          <a:p>
            <a:pPr eaLnBrk="1" hangingPunct="1">
              <a:lnSpc>
                <a:spcPct val="90000"/>
              </a:lnSpc>
            </a:pPr>
            <a:r>
              <a:rPr lang="en-US" sz="2800" dirty="0" smtClean="0"/>
              <a:t>OFTEN INSTALLED ON EXISTING NETWORK INFRASTRUCTURE</a:t>
            </a:r>
          </a:p>
          <a:p>
            <a:pPr algn="ctr" eaLnBrk="1" hangingPunct="1">
              <a:lnSpc>
                <a:spcPct val="90000"/>
              </a:lnSpc>
              <a:buFontTx/>
              <a:buNone/>
            </a:pPr>
            <a:r>
              <a:rPr lang="en-US" sz="2800" dirty="0" smtClean="0"/>
              <a:t>*</a:t>
            </a:r>
          </a:p>
        </p:txBody>
      </p:sp>
      <p:grpSp>
        <p:nvGrpSpPr>
          <p:cNvPr id="2" name="Group 4"/>
          <p:cNvGrpSpPr>
            <a:grpSpLocks/>
          </p:cNvGrpSpPr>
          <p:nvPr/>
        </p:nvGrpSpPr>
        <p:grpSpPr bwMode="auto">
          <a:xfrm>
            <a:off x="7288213" y="28575"/>
            <a:ext cx="1827212" cy="1109663"/>
            <a:chOff x="4370" y="240"/>
            <a:chExt cx="1151" cy="699"/>
          </a:xfrm>
        </p:grpSpPr>
        <p:grpSp>
          <p:nvGrpSpPr>
            <p:cNvPr id="38917" name="Group 5"/>
            <p:cNvGrpSpPr>
              <a:grpSpLocks/>
            </p:cNvGrpSpPr>
            <p:nvPr/>
          </p:nvGrpSpPr>
          <p:grpSpPr bwMode="auto">
            <a:xfrm>
              <a:off x="4945" y="240"/>
              <a:ext cx="576" cy="699"/>
              <a:chOff x="4945" y="240"/>
              <a:chExt cx="576" cy="699"/>
            </a:xfrm>
          </p:grpSpPr>
          <p:sp>
            <p:nvSpPr>
              <p:cNvPr id="38921" name="Freeform 6"/>
              <p:cNvSpPr>
                <a:spLocks/>
              </p:cNvSpPr>
              <p:nvPr/>
            </p:nvSpPr>
            <p:spPr bwMode="auto">
              <a:xfrm>
                <a:off x="4945" y="240"/>
                <a:ext cx="520" cy="392"/>
              </a:xfrm>
              <a:custGeom>
                <a:avLst/>
                <a:gdLst>
                  <a:gd name="T0" fmla="*/ 518 w 520"/>
                  <a:gd name="T1" fmla="*/ 248 h 392"/>
                  <a:gd name="T2" fmla="*/ 512 w 520"/>
                  <a:gd name="T3" fmla="*/ 213 h 392"/>
                  <a:gd name="T4" fmla="*/ 504 w 520"/>
                  <a:gd name="T5" fmla="*/ 183 h 392"/>
                  <a:gd name="T6" fmla="*/ 493 w 520"/>
                  <a:gd name="T7" fmla="*/ 156 h 392"/>
                  <a:gd name="T8" fmla="*/ 476 w 520"/>
                  <a:gd name="T9" fmla="*/ 121 h 392"/>
                  <a:gd name="T10" fmla="*/ 455 w 520"/>
                  <a:gd name="T11" fmla="*/ 92 h 392"/>
                  <a:gd name="T12" fmla="*/ 436 w 520"/>
                  <a:gd name="T13" fmla="*/ 70 h 392"/>
                  <a:gd name="T14" fmla="*/ 416 w 520"/>
                  <a:gd name="T15" fmla="*/ 53 h 392"/>
                  <a:gd name="T16" fmla="*/ 394 w 520"/>
                  <a:gd name="T17" fmla="*/ 38 h 392"/>
                  <a:gd name="T18" fmla="*/ 371 w 520"/>
                  <a:gd name="T19" fmla="*/ 24 h 392"/>
                  <a:gd name="T20" fmla="*/ 342 w 520"/>
                  <a:gd name="T21" fmla="*/ 12 h 392"/>
                  <a:gd name="T22" fmla="*/ 315 w 520"/>
                  <a:gd name="T23" fmla="*/ 4 h 392"/>
                  <a:gd name="T24" fmla="*/ 281 w 520"/>
                  <a:gd name="T25" fmla="*/ 0 h 392"/>
                  <a:gd name="T26" fmla="*/ 250 w 520"/>
                  <a:gd name="T27" fmla="*/ 3 h 392"/>
                  <a:gd name="T28" fmla="*/ 220 w 520"/>
                  <a:gd name="T29" fmla="*/ 10 h 392"/>
                  <a:gd name="T30" fmla="*/ 195 w 520"/>
                  <a:gd name="T31" fmla="*/ 19 h 392"/>
                  <a:gd name="T32" fmla="*/ 162 w 520"/>
                  <a:gd name="T33" fmla="*/ 37 h 392"/>
                  <a:gd name="T34" fmla="*/ 137 w 520"/>
                  <a:gd name="T35" fmla="*/ 55 h 392"/>
                  <a:gd name="T36" fmla="*/ 116 w 520"/>
                  <a:gd name="T37" fmla="*/ 77 h 392"/>
                  <a:gd name="T38" fmla="*/ 93 w 520"/>
                  <a:gd name="T39" fmla="*/ 104 h 392"/>
                  <a:gd name="T40" fmla="*/ 73 w 520"/>
                  <a:gd name="T41" fmla="*/ 136 h 392"/>
                  <a:gd name="T42" fmla="*/ 49 w 520"/>
                  <a:gd name="T43" fmla="*/ 199 h 392"/>
                  <a:gd name="T44" fmla="*/ 38 w 520"/>
                  <a:gd name="T45" fmla="*/ 254 h 392"/>
                  <a:gd name="T46" fmla="*/ 0 w 520"/>
                  <a:gd name="T47" fmla="*/ 286 h 392"/>
                  <a:gd name="T48" fmla="*/ 166 w 520"/>
                  <a:gd name="T49" fmla="*/ 285 h 392"/>
                  <a:gd name="T50" fmla="*/ 131 w 520"/>
                  <a:gd name="T51" fmla="*/ 253 h 392"/>
                  <a:gd name="T52" fmla="*/ 142 w 520"/>
                  <a:gd name="T53" fmla="*/ 205 h 392"/>
                  <a:gd name="T54" fmla="*/ 168 w 520"/>
                  <a:gd name="T55" fmla="*/ 154 h 392"/>
                  <a:gd name="T56" fmla="*/ 191 w 520"/>
                  <a:gd name="T57" fmla="*/ 126 h 392"/>
                  <a:gd name="T58" fmla="*/ 215 w 520"/>
                  <a:gd name="T59" fmla="*/ 103 h 392"/>
                  <a:gd name="T60" fmla="*/ 243 w 520"/>
                  <a:gd name="T61" fmla="*/ 85 h 392"/>
                  <a:gd name="T62" fmla="*/ 276 w 520"/>
                  <a:gd name="T63" fmla="*/ 71 h 392"/>
                  <a:gd name="T64" fmla="*/ 310 w 520"/>
                  <a:gd name="T65" fmla="*/ 65 h 392"/>
                  <a:gd name="T66" fmla="*/ 340 w 520"/>
                  <a:gd name="T67" fmla="*/ 65 h 392"/>
                  <a:gd name="T68" fmla="*/ 369 w 520"/>
                  <a:gd name="T69" fmla="*/ 71 h 392"/>
                  <a:gd name="T70" fmla="*/ 399 w 520"/>
                  <a:gd name="T71" fmla="*/ 82 h 392"/>
                  <a:gd name="T72" fmla="*/ 433 w 520"/>
                  <a:gd name="T73" fmla="*/ 104 h 392"/>
                  <a:gd name="T74" fmla="*/ 461 w 520"/>
                  <a:gd name="T75" fmla="*/ 131 h 392"/>
                  <a:gd name="T76" fmla="*/ 481 w 520"/>
                  <a:gd name="T77" fmla="*/ 159 h 392"/>
                  <a:gd name="T78" fmla="*/ 496 w 520"/>
                  <a:gd name="T79" fmla="*/ 186 h 392"/>
                  <a:gd name="T80" fmla="*/ 505 w 520"/>
                  <a:gd name="T81" fmla="*/ 208 h 392"/>
                  <a:gd name="T82" fmla="*/ 510 w 520"/>
                  <a:gd name="T83" fmla="*/ 234 h 392"/>
                  <a:gd name="T84" fmla="*/ 519 w 520"/>
                  <a:gd name="T85" fmla="*/ 294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0"/>
                  <a:gd name="T130" fmla="*/ 0 h 392"/>
                  <a:gd name="T131" fmla="*/ 520 w 520"/>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0" h="392">
                    <a:moveTo>
                      <a:pt x="519" y="294"/>
                    </a:moveTo>
                    <a:lnTo>
                      <a:pt x="518" y="248"/>
                    </a:lnTo>
                    <a:lnTo>
                      <a:pt x="516" y="233"/>
                    </a:lnTo>
                    <a:lnTo>
                      <a:pt x="512" y="213"/>
                    </a:lnTo>
                    <a:lnTo>
                      <a:pt x="509" y="198"/>
                    </a:lnTo>
                    <a:lnTo>
                      <a:pt x="504" y="183"/>
                    </a:lnTo>
                    <a:lnTo>
                      <a:pt x="499" y="169"/>
                    </a:lnTo>
                    <a:lnTo>
                      <a:pt x="493" y="156"/>
                    </a:lnTo>
                    <a:lnTo>
                      <a:pt x="486" y="140"/>
                    </a:lnTo>
                    <a:lnTo>
                      <a:pt x="476" y="121"/>
                    </a:lnTo>
                    <a:lnTo>
                      <a:pt x="466" y="106"/>
                    </a:lnTo>
                    <a:lnTo>
                      <a:pt x="455" y="92"/>
                    </a:lnTo>
                    <a:lnTo>
                      <a:pt x="446" y="82"/>
                    </a:lnTo>
                    <a:lnTo>
                      <a:pt x="436" y="70"/>
                    </a:lnTo>
                    <a:lnTo>
                      <a:pt x="427" y="62"/>
                    </a:lnTo>
                    <a:lnTo>
                      <a:pt x="416" y="53"/>
                    </a:lnTo>
                    <a:lnTo>
                      <a:pt x="405" y="45"/>
                    </a:lnTo>
                    <a:lnTo>
                      <a:pt x="394" y="38"/>
                    </a:lnTo>
                    <a:lnTo>
                      <a:pt x="384" y="32"/>
                    </a:lnTo>
                    <a:lnTo>
                      <a:pt x="371" y="24"/>
                    </a:lnTo>
                    <a:lnTo>
                      <a:pt x="356" y="17"/>
                    </a:lnTo>
                    <a:lnTo>
                      <a:pt x="342" y="12"/>
                    </a:lnTo>
                    <a:lnTo>
                      <a:pt x="330" y="8"/>
                    </a:lnTo>
                    <a:lnTo>
                      <a:pt x="315" y="4"/>
                    </a:lnTo>
                    <a:lnTo>
                      <a:pt x="300" y="1"/>
                    </a:lnTo>
                    <a:lnTo>
                      <a:pt x="281" y="0"/>
                    </a:lnTo>
                    <a:lnTo>
                      <a:pt x="264" y="1"/>
                    </a:lnTo>
                    <a:lnTo>
                      <a:pt x="250" y="3"/>
                    </a:lnTo>
                    <a:lnTo>
                      <a:pt x="236" y="5"/>
                    </a:lnTo>
                    <a:lnTo>
                      <a:pt x="220" y="10"/>
                    </a:lnTo>
                    <a:lnTo>
                      <a:pt x="207" y="14"/>
                    </a:lnTo>
                    <a:lnTo>
                      <a:pt x="195" y="19"/>
                    </a:lnTo>
                    <a:lnTo>
                      <a:pt x="179" y="27"/>
                    </a:lnTo>
                    <a:lnTo>
                      <a:pt x="162" y="37"/>
                    </a:lnTo>
                    <a:lnTo>
                      <a:pt x="148" y="47"/>
                    </a:lnTo>
                    <a:lnTo>
                      <a:pt x="137" y="55"/>
                    </a:lnTo>
                    <a:lnTo>
                      <a:pt x="125" y="66"/>
                    </a:lnTo>
                    <a:lnTo>
                      <a:pt x="116" y="77"/>
                    </a:lnTo>
                    <a:lnTo>
                      <a:pt x="105" y="89"/>
                    </a:lnTo>
                    <a:lnTo>
                      <a:pt x="93" y="104"/>
                    </a:lnTo>
                    <a:lnTo>
                      <a:pt x="83" y="119"/>
                    </a:lnTo>
                    <a:lnTo>
                      <a:pt x="73" y="136"/>
                    </a:lnTo>
                    <a:lnTo>
                      <a:pt x="58" y="171"/>
                    </a:lnTo>
                    <a:lnTo>
                      <a:pt x="49" y="199"/>
                    </a:lnTo>
                    <a:lnTo>
                      <a:pt x="42" y="230"/>
                    </a:lnTo>
                    <a:lnTo>
                      <a:pt x="38" y="254"/>
                    </a:lnTo>
                    <a:lnTo>
                      <a:pt x="36" y="286"/>
                    </a:lnTo>
                    <a:lnTo>
                      <a:pt x="0" y="286"/>
                    </a:lnTo>
                    <a:lnTo>
                      <a:pt x="82" y="391"/>
                    </a:lnTo>
                    <a:lnTo>
                      <a:pt x="166" y="285"/>
                    </a:lnTo>
                    <a:lnTo>
                      <a:pt x="128" y="285"/>
                    </a:lnTo>
                    <a:lnTo>
                      <a:pt x="131" y="253"/>
                    </a:lnTo>
                    <a:lnTo>
                      <a:pt x="135" y="230"/>
                    </a:lnTo>
                    <a:lnTo>
                      <a:pt x="142" y="205"/>
                    </a:lnTo>
                    <a:lnTo>
                      <a:pt x="158" y="171"/>
                    </a:lnTo>
                    <a:lnTo>
                      <a:pt x="168" y="154"/>
                    </a:lnTo>
                    <a:lnTo>
                      <a:pt x="179" y="139"/>
                    </a:lnTo>
                    <a:lnTo>
                      <a:pt x="191" y="126"/>
                    </a:lnTo>
                    <a:lnTo>
                      <a:pt x="203" y="113"/>
                    </a:lnTo>
                    <a:lnTo>
                      <a:pt x="215" y="103"/>
                    </a:lnTo>
                    <a:lnTo>
                      <a:pt x="227" y="95"/>
                    </a:lnTo>
                    <a:lnTo>
                      <a:pt x="243" y="85"/>
                    </a:lnTo>
                    <a:lnTo>
                      <a:pt x="260" y="77"/>
                    </a:lnTo>
                    <a:lnTo>
                      <a:pt x="276" y="71"/>
                    </a:lnTo>
                    <a:lnTo>
                      <a:pt x="291" y="68"/>
                    </a:lnTo>
                    <a:lnTo>
                      <a:pt x="310" y="65"/>
                    </a:lnTo>
                    <a:lnTo>
                      <a:pt x="328" y="65"/>
                    </a:lnTo>
                    <a:lnTo>
                      <a:pt x="340" y="65"/>
                    </a:lnTo>
                    <a:lnTo>
                      <a:pt x="353" y="67"/>
                    </a:lnTo>
                    <a:lnTo>
                      <a:pt x="369" y="71"/>
                    </a:lnTo>
                    <a:lnTo>
                      <a:pt x="384" y="76"/>
                    </a:lnTo>
                    <a:lnTo>
                      <a:pt x="399" y="82"/>
                    </a:lnTo>
                    <a:lnTo>
                      <a:pt x="413" y="90"/>
                    </a:lnTo>
                    <a:lnTo>
                      <a:pt x="433" y="104"/>
                    </a:lnTo>
                    <a:lnTo>
                      <a:pt x="447" y="116"/>
                    </a:lnTo>
                    <a:lnTo>
                      <a:pt x="461" y="131"/>
                    </a:lnTo>
                    <a:lnTo>
                      <a:pt x="474" y="147"/>
                    </a:lnTo>
                    <a:lnTo>
                      <a:pt x="481" y="159"/>
                    </a:lnTo>
                    <a:lnTo>
                      <a:pt x="489" y="173"/>
                    </a:lnTo>
                    <a:lnTo>
                      <a:pt x="496" y="186"/>
                    </a:lnTo>
                    <a:lnTo>
                      <a:pt x="500" y="197"/>
                    </a:lnTo>
                    <a:lnTo>
                      <a:pt x="505" y="208"/>
                    </a:lnTo>
                    <a:lnTo>
                      <a:pt x="508" y="222"/>
                    </a:lnTo>
                    <a:lnTo>
                      <a:pt x="510" y="234"/>
                    </a:lnTo>
                    <a:lnTo>
                      <a:pt x="514" y="251"/>
                    </a:lnTo>
                    <a:lnTo>
                      <a:pt x="519" y="294"/>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sp>
            <p:nvSpPr>
              <p:cNvPr id="38922" name="Freeform 7"/>
              <p:cNvSpPr>
                <a:spLocks/>
              </p:cNvSpPr>
              <p:nvPr/>
            </p:nvSpPr>
            <p:spPr bwMode="auto">
              <a:xfrm>
                <a:off x="5000" y="547"/>
                <a:ext cx="521" cy="392"/>
              </a:xfrm>
              <a:custGeom>
                <a:avLst/>
                <a:gdLst>
                  <a:gd name="T0" fmla="*/ 1 w 521"/>
                  <a:gd name="T1" fmla="*/ 143 h 392"/>
                  <a:gd name="T2" fmla="*/ 7 w 521"/>
                  <a:gd name="T3" fmla="*/ 178 h 392"/>
                  <a:gd name="T4" fmla="*/ 15 w 521"/>
                  <a:gd name="T5" fmla="*/ 208 h 392"/>
                  <a:gd name="T6" fmla="*/ 26 w 521"/>
                  <a:gd name="T7" fmla="*/ 235 h 392"/>
                  <a:gd name="T8" fmla="*/ 44 w 521"/>
                  <a:gd name="T9" fmla="*/ 270 h 392"/>
                  <a:gd name="T10" fmla="*/ 64 w 521"/>
                  <a:gd name="T11" fmla="*/ 299 h 392"/>
                  <a:gd name="T12" fmla="*/ 84 w 521"/>
                  <a:gd name="T13" fmla="*/ 321 h 392"/>
                  <a:gd name="T14" fmla="*/ 103 w 521"/>
                  <a:gd name="T15" fmla="*/ 338 h 392"/>
                  <a:gd name="T16" fmla="*/ 126 w 521"/>
                  <a:gd name="T17" fmla="*/ 353 h 392"/>
                  <a:gd name="T18" fmla="*/ 148 w 521"/>
                  <a:gd name="T19" fmla="*/ 367 h 392"/>
                  <a:gd name="T20" fmla="*/ 177 w 521"/>
                  <a:gd name="T21" fmla="*/ 379 h 392"/>
                  <a:gd name="T22" fmla="*/ 204 w 521"/>
                  <a:gd name="T23" fmla="*/ 387 h 392"/>
                  <a:gd name="T24" fmla="*/ 239 w 521"/>
                  <a:gd name="T25" fmla="*/ 391 h 392"/>
                  <a:gd name="T26" fmla="*/ 269 w 521"/>
                  <a:gd name="T27" fmla="*/ 388 h 392"/>
                  <a:gd name="T28" fmla="*/ 299 w 521"/>
                  <a:gd name="T29" fmla="*/ 381 h 392"/>
                  <a:gd name="T30" fmla="*/ 325 w 521"/>
                  <a:gd name="T31" fmla="*/ 372 h 392"/>
                  <a:gd name="T32" fmla="*/ 357 w 521"/>
                  <a:gd name="T33" fmla="*/ 354 h 392"/>
                  <a:gd name="T34" fmla="*/ 383 w 521"/>
                  <a:gd name="T35" fmla="*/ 336 h 392"/>
                  <a:gd name="T36" fmla="*/ 404 w 521"/>
                  <a:gd name="T37" fmla="*/ 314 h 392"/>
                  <a:gd name="T38" fmla="*/ 427 w 521"/>
                  <a:gd name="T39" fmla="*/ 287 h 392"/>
                  <a:gd name="T40" fmla="*/ 447 w 521"/>
                  <a:gd name="T41" fmla="*/ 255 h 392"/>
                  <a:gd name="T42" fmla="*/ 471 w 521"/>
                  <a:gd name="T43" fmla="*/ 192 h 392"/>
                  <a:gd name="T44" fmla="*/ 482 w 521"/>
                  <a:gd name="T45" fmla="*/ 137 h 392"/>
                  <a:gd name="T46" fmla="*/ 520 w 521"/>
                  <a:gd name="T47" fmla="*/ 105 h 392"/>
                  <a:gd name="T48" fmla="*/ 354 w 521"/>
                  <a:gd name="T49" fmla="*/ 106 h 392"/>
                  <a:gd name="T50" fmla="*/ 389 w 521"/>
                  <a:gd name="T51" fmla="*/ 138 h 392"/>
                  <a:gd name="T52" fmla="*/ 377 w 521"/>
                  <a:gd name="T53" fmla="*/ 186 h 392"/>
                  <a:gd name="T54" fmla="*/ 352 w 521"/>
                  <a:gd name="T55" fmla="*/ 237 h 392"/>
                  <a:gd name="T56" fmla="*/ 328 w 521"/>
                  <a:gd name="T57" fmla="*/ 265 h 392"/>
                  <a:gd name="T58" fmla="*/ 305 w 521"/>
                  <a:gd name="T59" fmla="*/ 288 h 392"/>
                  <a:gd name="T60" fmla="*/ 277 w 521"/>
                  <a:gd name="T61" fmla="*/ 306 h 392"/>
                  <a:gd name="T62" fmla="*/ 243 w 521"/>
                  <a:gd name="T63" fmla="*/ 320 h 392"/>
                  <a:gd name="T64" fmla="*/ 209 w 521"/>
                  <a:gd name="T65" fmla="*/ 326 h 392"/>
                  <a:gd name="T66" fmla="*/ 179 w 521"/>
                  <a:gd name="T67" fmla="*/ 326 h 392"/>
                  <a:gd name="T68" fmla="*/ 150 w 521"/>
                  <a:gd name="T69" fmla="*/ 320 h 392"/>
                  <a:gd name="T70" fmla="*/ 120 w 521"/>
                  <a:gd name="T71" fmla="*/ 309 h 392"/>
                  <a:gd name="T72" fmla="*/ 86 w 521"/>
                  <a:gd name="T73" fmla="*/ 287 h 392"/>
                  <a:gd name="T74" fmla="*/ 58 w 521"/>
                  <a:gd name="T75" fmla="*/ 260 h 392"/>
                  <a:gd name="T76" fmla="*/ 38 w 521"/>
                  <a:gd name="T77" fmla="*/ 232 h 392"/>
                  <a:gd name="T78" fmla="*/ 23 w 521"/>
                  <a:gd name="T79" fmla="*/ 205 h 392"/>
                  <a:gd name="T80" fmla="*/ 14 w 521"/>
                  <a:gd name="T81" fmla="*/ 183 h 392"/>
                  <a:gd name="T82" fmla="*/ 9 w 521"/>
                  <a:gd name="T83" fmla="*/ 157 h 392"/>
                  <a:gd name="T84" fmla="*/ 0 w 521"/>
                  <a:gd name="T85" fmla="*/ 97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1"/>
                  <a:gd name="T130" fmla="*/ 0 h 392"/>
                  <a:gd name="T131" fmla="*/ 521 w 521"/>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1" h="392">
                    <a:moveTo>
                      <a:pt x="0" y="97"/>
                    </a:moveTo>
                    <a:lnTo>
                      <a:pt x="1" y="143"/>
                    </a:lnTo>
                    <a:lnTo>
                      <a:pt x="3" y="158"/>
                    </a:lnTo>
                    <a:lnTo>
                      <a:pt x="7" y="178"/>
                    </a:lnTo>
                    <a:lnTo>
                      <a:pt x="10" y="193"/>
                    </a:lnTo>
                    <a:lnTo>
                      <a:pt x="15" y="208"/>
                    </a:lnTo>
                    <a:lnTo>
                      <a:pt x="20" y="222"/>
                    </a:lnTo>
                    <a:lnTo>
                      <a:pt x="26" y="235"/>
                    </a:lnTo>
                    <a:lnTo>
                      <a:pt x="33" y="251"/>
                    </a:lnTo>
                    <a:lnTo>
                      <a:pt x="44" y="270"/>
                    </a:lnTo>
                    <a:lnTo>
                      <a:pt x="53" y="285"/>
                    </a:lnTo>
                    <a:lnTo>
                      <a:pt x="64" y="299"/>
                    </a:lnTo>
                    <a:lnTo>
                      <a:pt x="73" y="309"/>
                    </a:lnTo>
                    <a:lnTo>
                      <a:pt x="84" y="321"/>
                    </a:lnTo>
                    <a:lnTo>
                      <a:pt x="92" y="329"/>
                    </a:lnTo>
                    <a:lnTo>
                      <a:pt x="103" y="338"/>
                    </a:lnTo>
                    <a:lnTo>
                      <a:pt x="114" y="346"/>
                    </a:lnTo>
                    <a:lnTo>
                      <a:pt x="126" y="353"/>
                    </a:lnTo>
                    <a:lnTo>
                      <a:pt x="135" y="359"/>
                    </a:lnTo>
                    <a:lnTo>
                      <a:pt x="148" y="367"/>
                    </a:lnTo>
                    <a:lnTo>
                      <a:pt x="163" y="374"/>
                    </a:lnTo>
                    <a:lnTo>
                      <a:pt x="177" y="379"/>
                    </a:lnTo>
                    <a:lnTo>
                      <a:pt x="190" y="383"/>
                    </a:lnTo>
                    <a:lnTo>
                      <a:pt x="204" y="387"/>
                    </a:lnTo>
                    <a:lnTo>
                      <a:pt x="219" y="390"/>
                    </a:lnTo>
                    <a:lnTo>
                      <a:pt x="239" y="391"/>
                    </a:lnTo>
                    <a:lnTo>
                      <a:pt x="255" y="390"/>
                    </a:lnTo>
                    <a:lnTo>
                      <a:pt x="269" y="388"/>
                    </a:lnTo>
                    <a:lnTo>
                      <a:pt x="284" y="386"/>
                    </a:lnTo>
                    <a:lnTo>
                      <a:pt x="299" y="381"/>
                    </a:lnTo>
                    <a:lnTo>
                      <a:pt x="312" y="377"/>
                    </a:lnTo>
                    <a:lnTo>
                      <a:pt x="325" y="372"/>
                    </a:lnTo>
                    <a:lnTo>
                      <a:pt x="340" y="364"/>
                    </a:lnTo>
                    <a:lnTo>
                      <a:pt x="357" y="354"/>
                    </a:lnTo>
                    <a:lnTo>
                      <a:pt x="371" y="344"/>
                    </a:lnTo>
                    <a:lnTo>
                      <a:pt x="383" y="336"/>
                    </a:lnTo>
                    <a:lnTo>
                      <a:pt x="394" y="325"/>
                    </a:lnTo>
                    <a:lnTo>
                      <a:pt x="404" y="314"/>
                    </a:lnTo>
                    <a:lnTo>
                      <a:pt x="414" y="302"/>
                    </a:lnTo>
                    <a:lnTo>
                      <a:pt x="427" y="287"/>
                    </a:lnTo>
                    <a:lnTo>
                      <a:pt x="436" y="272"/>
                    </a:lnTo>
                    <a:lnTo>
                      <a:pt x="447" y="255"/>
                    </a:lnTo>
                    <a:lnTo>
                      <a:pt x="462" y="220"/>
                    </a:lnTo>
                    <a:lnTo>
                      <a:pt x="471" y="192"/>
                    </a:lnTo>
                    <a:lnTo>
                      <a:pt x="478" y="161"/>
                    </a:lnTo>
                    <a:lnTo>
                      <a:pt x="482" y="137"/>
                    </a:lnTo>
                    <a:lnTo>
                      <a:pt x="484" y="105"/>
                    </a:lnTo>
                    <a:lnTo>
                      <a:pt x="520" y="105"/>
                    </a:lnTo>
                    <a:lnTo>
                      <a:pt x="437" y="0"/>
                    </a:lnTo>
                    <a:lnTo>
                      <a:pt x="354" y="106"/>
                    </a:lnTo>
                    <a:lnTo>
                      <a:pt x="391" y="106"/>
                    </a:lnTo>
                    <a:lnTo>
                      <a:pt x="389" y="138"/>
                    </a:lnTo>
                    <a:lnTo>
                      <a:pt x="384" y="161"/>
                    </a:lnTo>
                    <a:lnTo>
                      <a:pt x="377" y="186"/>
                    </a:lnTo>
                    <a:lnTo>
                      <a:pt x="362" y="220"/>
                    </a:lnTo>
                    <a:lnTo>
                      <a:pt x="352" y="237"/>
                    </a:lnTo>
                    <a:lnTo>
                      <a:pt x="341" y="252"/>
                    </a:lnTo>
                    <a:lnTo>
                      <a:pt x="328" y="265"/>
                    </a:lnTo>
                    <a:lnTo>
                      <a:pt x="316" y="278"/>
                    </a:lnTo>
                    <a:lnTo>
                      <a:pt x="305" y="288"/>
                    </a:lnTo>
                    <a:lnTo>
                      <a:pt x="292" y="296"/>
                    </a:lnTo>
                    <a:lnTo>
                      <a:pt x="277" y="306"/>
                    </a:lnTo>
                    <a:lnTo>
                      <a:pt x="259" y="314"/>
                    </a:lnTo>
                    <a:lnTo>
                      <a:pt x="243" y="320"/>
                    </a:lnTo>
                    <a:lnTo>
                      <a:pt x="228" y="323"/>
                    </a:lnTo>
                    <a:lnTo>
                      <a:pt x="209" y="326"/>
                    </a:lnTo>
                    <a:lnTo>
                      <a:pt x="192" y="326"/>
                    </a:lnTo>
                    <a:lnTo>
                      <a:pt x="179" y="326"/>
                    </a:lnTo>
                    <a:lnTo>
                      <a:pt x="166" y="324"/>
                    </a:lnTo>
                    <a:lnTo>
                      <a:pt x="150" y="320"/>
                    </a:lnTo>
                    <a:lnTo>
                      <a:pt x="135" y="315"/>
                    </a:lnTo>
                    <a:lnTo>
                      <a:pt x="120" y="309"/>
                    </a:lnTo>
                    <a:lnTo>
                      <a:pt x="106" y="301"/>
                    </a:lnTo>
                    <a:lnTo>
                      <a:pt x="86" y="287"/>
                    </a:lnTo>
                    <a:lnTo>
                      <a:pt x="72" y="275"/>
                    </a:lnTo>
                    <a:lnTo>
                      <a:pt x="58" y="260"/>
                    </a:lnTo>
                    <a:lnTo>
                      <a:pt x="45" y="244"/>
                    </a:lnTo>
                    <a:lnTo>
                      <a:pt x="38" y="232"/>
                    </a:lnTo>
                    <a:lnTo>
                      <a:pt x="30" y="218"/>
                    </a:lnTo>
                    <a:lnTo>
                      <a:pt x="23" y="205"/>
                    </a:lnTo>
                    <a:lnTo>
                      <a:pt x="19" y="194"/>
                    </a:lnTo>
                    <a:lnTo>
                      <a:pt x="14" y="183"/>
                    </a:lnTo>
                    <a:lnTo>
                      <a:pt x="11" y="169"/>
                    </a:lnTo>
                    <a:lnTo>
                      <a:pt x="9" y="157"/>
                    </a:lnTo>
                    <a:lnTo>
                      <a:pt x="5" y="140"/>
                    </a:lnTo>
                    <a:lnTo>
                      <a:pt x="0" y="97"/>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grpSp>
        <p:grpSp>
          <p:nvGrpSpPr>
            <p:cNvPr id="38918" name="Group 8"/>
            <p:cNvGrpSpPr>
              <a:grpSpLocks/>
            </p:cNvGrpSpPr>
            <p:nvPr/>
          </p:nvGrpSpPr>
          <p:grpSpPr bwMode="auto">
            <a:xfrm>
              <a:off x="4370" y="240"/>
              <a:ext cx="576" cy="699"/>
              <a:chOff x="4370" y="240"/>
              <a:chExt cx="576" cy="699"/>
            </a:xfrm>
          </p:grpSpPr>
          <p:sp>
            <p:nvSpPr>
              <p:cNvPr id="38919" name="Freeform 9"/>
              <p:cNvSpPr>
                <a:spLocks/>
              </p:cNvSpPr>
              <p:nvPr/>
            </p:nvSpPr>
            <p:spPr bwMode="auto">
              <a:xfrm>
                <a:off x="4370" y="240"/>
                <a:ext cx="521" cy="392"/>
              </a:xfrm>
              <a:custGeom>
                <a:avLst/>
                <a:gdLst>
                  <a:gd name="T0" fmla="*/ 519 w 521"/>
                  <a:gd name="T1" fmla="*/ 248 h 392"/>
                  <a:gd name="T2" fmla="*/ 513 w 521"/>
                  <a:gd name="T3" fmla="*/ 213 h 392"/>
                  <a:gd name="T4" fmla="*/ 505 w 521"/>
                  <a:gd name="T5" fmla="*/ 183 h 392"/>
                  <a:gd name="T6" fmla="*/ 494 w 521"/>
                  <a:gd name="T7" fmla="*/ 156 h 392"/>
                  <a:gd name="T8" fmla="*/ 476 w 521"/>
                  <a:gd name="T9" fmla="*/ 121 h 392"/>
                  <a:gd name="T10" fmla="*/ 456 w 521"/>
                  <a:gd name="T11" fmla="*/ 92 h 392"/>
                  <a:gd name="T12" fmla="*/ 436 w 521"/>
                  <a:gd name="T13" fmla="*/ 70 h 392"/>
                  <a:gd name="T14" fmla="*/ 417 w 521"/>
                  <a:gd name="T15" fmla="*/ 53 h 392"/>
                  <a:gd name="T16" fmla="*/ 394 w 521"/>
                  <a:gd name="T17" fmla="*/ 38 h 392"/>
                  <a:gd name="T18" fmla="*/ 372 w 521"/>
                  <a:gd name="T19" fmla="*/ 24 h 392"/>
                  <a:gd name="T20" fmla="*/ 343 w 521"/>
                  <a:gd name="T21" fmla="*/ 12 h 392"/>
                  <a:gd name="T22" fmla="*/ 316 w 521"/>
                  <a:gd name="T23" fmla="*/ 4 h 392"/>
                  <a:gd name="T24" fmla="*/ 281 w 521"/>
                  <a:gd name="T25" fmla="*/ 0 h 392"/>
                  <a:gd name="T26" fmla="*/ 251 w 521"/>
                  <a:gd name="T27" fmla="*/ 3 h 392"/>
                  <a:gd name="T28" fmla="*/ 221 w 521"/>
                  <a:gd name="T29" fmla="*/ 10 h 392"/>
                  <a:gd name="T30" fmla="*/ 195 w 521"/>
                  <a:gd name="T31" fmla="*/ 19 h 392"/>
                  <a:gd name="T32" fmla="*/ 163 w 521"/>
                  <a:gd name="T33" fmla="*/ 37 h 392"/>
                  <a:gd name="T34" fmla="*/ 137 w 521"/>
                  <a:gd name="T35" fmla="*/ 55 h 392"/>
                  <a:gd name="T36" fmla="*/ 116 w 521"/>
                  <a:gd name="T37" fmla="*/ 77 h 392"/>
                  <a:gd name="T38" fmla="*/ 93 w 521"/>
                  <a:gd name="T39" fmla="*/ 104 h 392"/>
                  <a:gd name="T40" fmla="*/ 73 w 521"/>
                  <a:gd name="T41" fmla="*/ 136 h 392"/>
                  <a:gd name="T42" fmla="*/ 49 w 521"/>
                  <a:gd name="T43" fmla="*/ 199 h 392"/>
                  <a:gd name="T44" fmla="*/ 38 w 521"/>
                  <a:gd name="T45" fmla="*/ 254 h 392"/>
                  <a:gd name="T46" fmla="*/ 0 w 521"/>
                  <a:gd name="T47" fmla="*/ 286 h 392"/>
                  <a:gd name="T48" fmla="*/ 166 w 521"/>
                  <a:gd name="T49" fmla="*/ 285 h 392"/>
                  <a:gd name="T50" fmla="*/ 131 w 521"/>
                  <a:gd name="T51" fmla="*/ 253 h 392"/>
                  <a:gd name="T52" fmla="*/ 143 w 521"/>
                  <a:gd name="T53" fmla="*/ 205 h 392"/>
                  <a:gd name="T54" fmla="*/ 168 w 521"/>
                  <a:gd name="T55" fmla="*/ 154 h 392"/>
                  <a:gd name="T56" fmla="*/ 192 w 521"/>
                  <a:gd name="T57" fmla="*/ 126 h 392"/>
                  <a:gd name="T58" fmla="*/ 215 w 521"/>
                  <a:gd name="T59" fmla="*/ 103 h 392"/>
                  <a:gd name="T60" fmla="*/ 243 w 521"/>
                  <a:gd name="T61" fmla="*/ 85 h 392"/>
                  <a:gd name="T62" fmla="*/ 277 w 521"/>
                  <a:gd name="T63" fmla="*/ 71 h 392"/>
                  <a:gd name="T64" fmla="*/ 311 w 521"/>
                  <a:gd name="T65" fmla="*/ 65 h 392"/>
                  <a:gd name="T66" fmla="*/ 341 w 521"/>
                  <a:gd name="T67" fmla="*/ 65 h 392"/>
                  <a:gd name="T68" fmla="*/ 370 w 521"/>
                  <a:gd name="T69" fmla="*/ 71 h 392"/>
                  <a:gd name="T70" fmla="*/ 400 w 521"/>
                  <a:gd name="T71" fmla="*/ 82 h 392"/>
                  <a:gd name="T72" fmla="*/ 434 w 521"/>
                  <a:gd name="T73" fmla="*/ 104 h 392"/>
                  <a:gd name="T74" fmla="*/ 462 w 521"/>
                  <a:gd name="T75" fmla="*/ 131 h 392"/>
                  <a:gd name="T76" fmla="*/ 482 w 521"/>
                  <a:gd name="T77" fmla="*/ 159 h 392"/>
                  <a:gd name="T78" fmla="*/ 497 w 521"/>
                  <a:gd name="T79" fmla="*/ 186 h 392"/>
                  <a:gd name="T80" fmla="*/ 506 w 521"/>
                  <a:gd name="T81" fmla="*/ 208 h 392"/>
                  <a:gd name="T82" fmla="*/ 511 w 521"/>
                  <a:gd name="T83" fmla="*/ 234 h 392"/>
                  <a:gd name="T84" fmla="*/ 520 w 521"/>
                  <a:gd name="T85" fmla="*/ 294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1"/>
                  <a:gd name="T130" fmla="*/ 0 h 392"/>
                  <a:gd name="T131" fmla="*/ 521 w 521"/>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1" h="392">
                    <a:moveTo>
                      <a:pt x="520" y="294"/>
                    </a:moveTo>
                    <a:lnTo>
                      <a:pt x="519" y="248"/>
                    </a:lnTo>
                    <a:lnTo>
                      <a:pt x="517" y="233"/>
                    </a:lnTo>
                    <a:lnTo>
                      <a:pt x="513" y="213"/>
                    </a:lnTo>
                    <a:lnTo>
                      <a:pt x="510" y="198"/>
                    </a:lnTo>
                    <a:lnTo>
                      <a:pt x="505" y="183"/>
                    </a:lnTo>
                    <a:lnTo>
                      <a:pt x="500" y="169"/>
                    </a:lnTo>
                    <a:lnTo>
                      <a:pt x="494" y="156"/>
                    </a:lnTo>
                    <a:lnTo>
                      <a:pt x="487" y="140"/>
                    </a:lnTo>
                    <a:lnTo>
                      <a:pt x="476" y="121"/>
                    </a:lnTo>
                    <a:lnTo>
                      <a:pt x="467" y="106"/>
                    </a:lnTo>
                    <a:lnTo>
                      <a:pt x="456" y="92"/>
                    </a:lnTo>
                    <a:lnTo>
                      <a:pt x="447" y="82"/>
                    </a:lnTo>
                    <a:lnTo>
                      <a:pt x="436" y="70"/>
                    </a:lnTo>
                    <a:lnTo>
                      <a:pt x="428" y="62"/>
                    </a:lnTo>
                    <a:lnTo>
                      <a:pt x="417" y="53"/>
                    </a:lnTo>
                    <a:lnTo>
                      <a:pt x="406" y="45"/>
                    </a:lnTo>
                    <a:lnTo>
                      <a:pt x="394" y="38"/>
                    </a:lnTo>
                    <a:lnTo>
                      <a:pt x="385" y="32"/>
                    </a:lnTo>
                    <a:lnTo>
                      <a:pt x="372" y="24"/>
                    </a:lnTo>
                    <a:lnTo>
                      <a:pt x="357" y="17"/>
                    </a:lnTo>
                    <a:lnTo>
                      <a:pt x="343" y="12"/>
                    </a:lnTo>
                    <a:lnTo>
                      <a:pt x="330" y="8"/>
                    </a:lnTo>
                    <a:lnTo>
                      <a:pt x="316" y="4"/>
                    </a:lnTo>
                    <a:lnTo>
                      <a:pt x="301" y="1"/>
                    </a:lnTo>
                    <a:lnTo>
                      <a:pt x="281" y="0"/>
                    </a:lnTo>
                    <a:lnTo>
                      <a:pt x="265" y="1"/>
                    </a:lnTo>
                    <a:lnTo>
                      <a:pt x="251" y="3"/>
                    </a:lnTo>
                    <a:lnTo>
                      <a:pt x="236" y="5"/>
                    </a:lnTo>
                    <a:lnTo>
                      <a:pt x="221" y="10"/>
                    </a:lnTo>
                    <a:lnTo>
                      <a:pt x="208" y="14"/>
                    </a:lnTo>
                    <a:lnTo>
                      <a:pt x="195" y="19"/>
                    </a:lnTo>
                    <a:lnTo>
                      <a:pt x="180" y="27"/>
                    </a:lnTo>
                    <a:lnTo>
                      <a:pt x="163" y="37"/>
                    </a:lnTo>
                    <a:lnTo>
                      <a:pt x="149" y="47"/>
                    </a:lnTo>
                    <a:lnTo>
                      <a:pt x="137" y="55"/>
                    </a:lnTo>
                    <a:lnTo>
                      <a:pt x="126" y="66"/>
                    </a:lnTo>
                    <a:lnTo>
                      <a:pt x="116" y="77"/>
                    </a:lnTo>
                    <a:lnTo>
                      <a:pt x="106" y="89"/>
                    </a:lnTo>
                    <a:lnTo>
                      <a:pt x="93" y="104"/>
                    </a:lnTo>
                    <a:lnTo>
                      <a:pt x="84" y="119"/>
                    </a:lnTo>
                    <a:lnTo>
                      <a:pt x="73" y="136"/>
                    </a:lnTo>
                    <a:lnTo>
                      <a:pt x="58" y="171"/>
                    </a:lnTo>
                    <a:lnTo>
                      <a:pt x="49" y="199"/>
                    </a:lnTo>
                    <a:lnTo>
                      <a:pt x="42" y="230"/>
                    </a:lnTo>
                    <a:lnTo>
                      <a:pt x="38" y="254"/>
                    </a:lnTo>
                    <a:lnTo>
                      <a:pt x="36" y="286"/>
                    </a:lnTo>
                    <a:lnTo>
                      <a:pt x="0" y="286"/>
                    </a:lnTo>
                    <a:lnTo>
                      <a:pt x="83" y="391"/>
                    </a:lnTo>
                    <a:lnTo>
                      <a:pt x="166" y="285"/>
                    </a:lnTo>
                    <a:lnTo>
                      <a:pt x="129" y="285"/>
                    </a:lnTo>
                    <a:lnTo>
                      <a:pt x="131" y="253"/>
                    </a:lnTo>
                    <a:lnTo>
                      <a:pt x="136" y="230"/>
                    </a:lnTo>
                    <a:lnTo>
                      <a:pt x="143" y="205"/>
                    </a:lnTo>
                    <a:lnTo>
                      <a:pt x="158" y="171"/>
                    </a:lnTo>
                    <a:lnTo>
                      <a:pt x="168" y="154"/>
                    </a:lnTo>
                    <a:lnTo>
                      <a:pt x="179" y="139"/>
                    </a:lnTo>
                    <a:lnTo>
                      <a:pt x="192" y="126"/>
                    </a:lnTo>
                    <a:lnTo>
                      <a:pt x="204" y="113"/>
                    </a:lnTo>
                    <a:lnTo>
                      <a:pt x="215" y="103"/>
                    </a:lnTo>
                    <a:lnTo>
                      <a:pt x="228" y="95"/>
                    </a:lnTo>
                    <a:lnTo>
                      <a:pt x="243" y="85"/>
                    </a:lnTo>
                    <a:lnTo>
                      <a:pt x="261" y="77"/>
                    </a:lnTo>
                    <a:lnTo>
                      <a:pt x="277" y="71"/>
                    </a:lnTo>
                    <a:lnTo>
                      <a:pt x="292" y="68"/>
                    </a:lnTo>
                    <a:lnTo>
                      <a:pt x="311" y="65"/>
                    </a:lnTo>
                    <a:lnTo>
                      <a:pt x="328" y="65"/>
                    </a:lnTo>
                    <a:lnTo>
                      <a:pt x="341" y="65"/>
                    </a:lnTo>
                    <a:lnTo>
                      <a:pt x="354" y="67"/>
                    </a:lnTo>
                    <a:lnTo>
                      <a:pt x="370" y="71"/>
                    </a:lnTo>
                    <a:lnTo>
                      <a:pt x="385" y="76"/>
                    </a:lnTo>
                    <a:lnTo>
                      <a:pt x="400" y="82"/>
                    </a:lnTo>
                    <a:lnTo>
                      <a:pt x="414" y="90"/>
                    </a:lnTo>
                    <a:lnTo>
                      <a:pt x="434" y="104"/>
                    </a:lnTo>
                    <a:lnTo>
                      <a:pt x="448" y="116"/>
                    </a:lnTo>
                    <a:lnTo>
                      <a:pt x="462" y="131"/>
                    </a:lnTo>
                    <a:lnTo>
                      <a:pt x="475" y="147"/>
                    </a:lnTo>
                    <a:lnTo>
                      <a:pt x="482" y="159"/>
                    </a:lnTo>
                    <a:lnTo>
                      <a:pt x="490" y="173"/>
                    </a:lnTo>
                    <a:lnTo>
                      <a:pt x="497" y="186"/>
                    </a:lnTo>
                    <a:lnTo>
                      <a:pt x="501" y="197"/>
                    </a:lnTo>
                    <a:lnTo>
                      <a:pt x="506" y="208"/>
                    </a:lnTo>
                    <a:lnTo>
                      <a:pt x="509" y="222"/>
                    </a:lnTo>
                    <a:lnTo>
                      <a:pt x="511" y="234"/>
                    </a:lnTo>
                    <a:lnTo>
                      <a:pt x="515" y="251"/>
                    </a:lnTo>
                    <a:lnTo>
                      <a:pt x="520" y="294"/>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sp>
            <p:nvSpPr>
              <p:cNvPr id="38920" name="Freeform 10"/>
              <p:cNvSpPr>
                <a:spLocks/>
              </p:cNvSpPr>
              <p:nvPr/>
            </p:nvSpPr>
            <p:spPr bwMode="auto">
              <a:xfrm>
                <a:off x="4426" y="547"/>
                <a:ext cx="520" cy="392"/>
              </a:xfrm>
              <a:custGeom>
                <a:avLst/>
                <a:gdLst>
                  <a:gd name="T0" fmla="*/ 1 w 520"/>
                  <a:gd name="T1" fmla="*/ 143 h 392"/>
                  <a:gd name="T2" fmla="*/ 7 w 520"/>
                  <a:gd name="T3" fmla="*/ 178 h 392"/>
                  <a:gd name="T4" fmla="*/ 15 w 520"/>
                  <a:gd name="T5" fmla="*/ 208 h 392"/>
                  <a:gd name="T6" fmla="*/ 26 w 520"/>
                  <a:gd name="T7" fmla="*/ 235 h 392"/>
                  <a:gd name="T8" fmla="*/ 43 w 520"/>
                  <a:gd name="T9" fmla="*/ 270 h 392"/>
                  <a:gd name="T10" fmla="*/ 64 w 520"/>
                  <a:gd name="T11" fmla="*/ 299 h 392"/>
                  <a:gd name="T12" fmla="*/ 83 w 520"/>
                  <a:gd name="T13" fmla="*/ 321 h 392"/>
                  <a:gd name="T14" fmla="*/ 103 w 520"/>
                  <a:gd name="T15" fmla="*/ 338 h 392"/>
                  <a:gd name="T16" fmla="*/ 125 w 520"/>
                  <a:gd name="T17" fmla="*/ 353 h 392"/>
                  <a:gd name="T18" fmla="*/ 148 w 520"/>
                  <a:gd name="T19" fmla="*/ 367 h 392"/>
                  <a:gd name="T20" fmla="*/ 177 w 520"/>
                  <a:gd name="T21" fmla="*/ 379 h 392"/>
                  <a:gd name="T22" fmla="*/ 204 w 520"/>
                  <a:gd name="T23" fmla="*/ 387 h 392"/>
                  <a:gd name="T24" fmla="*/ 238 w 520"/>
                  <a:gd name="T25" fmla="*/ 391 h 392"/>
                  <a:gd name="T26" fmla="*/ 269 w 520"/>
                  <a:gd name="T27" fmla="*/ 388 h 392"/>
                  <a:gd name="T28" fmla="*/ 299 w 520"/>
                  <a:gd name="T29" fmla="*/ 381 h 392"/>
                  <a:gd name="T30" fmla="*/ 324 w 520"/>
                  <a:gd name="T31" fmla="*/ 372 h 392"/>
                  <a:gd name="T32" fmla="*/ 356 w 520"/>
                  <a:gd name="T33" fmla="*/ 354 h 392"/>
                  <a:gd name="T34" fmla="*/ 382 w 520"/>
                  <a:gd name="T35" fmla="*/ 336 h 392"/>
                  <a:gd name="T36" fmla="*/ 403 w 520"/>
                  <a:gd name="T37" fmla="*/ 314 h 392"/>
                  <a:gd name="T38" fmla="*/ 426 w 520"/>
                  <a:gd name="T39" fmla="*/ 287 h 392"/>
                  <a:gd name="T40" fmla="*/ 446 w 520"/>
                  <a:gd name="T41" fmla="*/ 255 h 392"/>
                  <a:gd name="T42" fmla="*/ 470 w 520"/>
                  <a:gd name="T43" fmla="*/ 192 h 392"/>
                  <a:gd name="T44" fmla="*/ 481 w 520"/>
                  <a:gd name="T45" fmla="*/ 137 h 392"/>
                  <a:gd name="T46" fmla="*/ 519 w 520"/>
                  <a:gd name="T47" fmla="*/ 105 h 392"/>
                  <a:gd name="T48" fmla="*/ 353 w 520"/>
                  <a:gd name="T49" fmla="*/ 106 h 392"/>
                  <a:gd name="T50" fmla="*/ 388 w 520"/>
                  <a:gd name="T51" fmla="*/ 138 h 392"/>
                  <a:gd name="T52" fmla="*/ 376 w 520"/>
                  <a:gd name="T53" fmla="*/ 186 h 392"/>
                  <a:gd name="T54" fmla="*/ 351 w 520"/>
                  <a:gd name="T55" fmla="*/ 237 h 392"/>
                  <a:gd name="T56" fmla="*/ 328 w 520"/>
                  <a:gd name="T57" fmla="*/ 265 h 392"/>
                  <a:gd name="T58" fmla="*/ 304 w 520"/>
                  <a:gd name="T59" fmla="*/ 288 h 392"/>
                  <a:gd name="T60" fmla="*/ 276 w 520"/>
                  <a:gd name="T61" fmla="*/ 306 h 392"/>
                  <a:gd name="T62" fmla="*/ 242 w 520"/>
                  <a:gd name="T63" fmla="*/ 320 h 392"/>
                  <a:gd name="T64" fmla="*/ 209 w 520"/>
                  <a:gd name="T65" fmla="*/ 326 h 392"/>
                  <a:gd name="T66" fmla="*/ 179 w 520"/>
                  <a:gd name="T67" fmla="*/ 326 h 392"/>
                  <a:gd name="T68" fmla="*/ 150 w 520"/>
                  <a:gd name="T69" fmla="*/ 320 h 392"/>
                  <a:gd name="T70" fmla="*/ 120 w 520"/>
                  <a:gd name="T71" fmla="*/ 309 h 392"/>
                  <a:gd name="T72" fmla="*/ 86 w 520"/>
                  <a:gd name="T73" fmla="*/ 287 h 392"/>
                  <a:gd name="T74" fmla="*/ 58 w 520"/>
                  <a:gd name="T75" fmla="*/ 260 h 392"/>
                  <a:gd name="T76" fmla="*/ 38 w 520"/>
                  <a:gd name="T77" fmla="*/ 232 h 392"/>
                  <a:gd name="T78" fmla="*/ 23 w 520"/>
                  <a:gd name="T79" fmla="*/ 205 h 392"/>
                  <a:gd name="T80" fmla="*/ 14 w 520"/>
                  <a:gd name="T81" fmla="*/ 183 h 392"/>
                  <a:gd name="T82" fmla="*/ 9 w 520"/>
                  <a:gd name="T83" fmla="*/ 157 h 392"/>
                  <a:gd name="T84" fmla="*/ 0 w 520"/>
                  <a:gd name="T85" fmla="*/ 97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0"/>
                  <a:gd name="T130" fmla="*/ 0 h 392"/>
                  <a:gd name="T131" fmla="*/ 520 w 520"/>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0" h="392">
                    <a:moveTo>
                      <a:pt x="0" y="97"/>
                    </a:moveTo>
                    <a:lnTo>
                      <a:pt x="1" y="143"/>
                    </a:lnTo>
                    <a:lnTo>
                      <a:pt x="3" y="158"/>
                    </a:lnTo>
                    <a:lnTo>
                      <a:pt x="7" y="178"/>
                    </a:lnTo>
                    <a:lnTo>
                      <a:pt x="10" y="193"/>
                    </a:lnTo>
                    <a:lnTo>
                      <a:pt x="15" y="208"/>
                    </a:lnTo>
                    <a:lnTo>
                      <a:pt x="20" y="222"/>
                    </a:lnTo>
                    <a:lnTo>
                      <a:pt x="26" y="235"/>
                    </a:lnTo>
                    <a:lnTo>
                      <a:pt x="33" y="251"/>
                    </a:lnTo>
                    <a:lnTo>
                      <a:pt x="43" y="270"/>
                    </a:lnTo>
                    <a:lnTo>
                      <a:pt x="53" y="285"/>
                    </a:lnTo>
                    <a:lnTo>
                      <a:pt x="64" y="299"/>
                    </a:lnTo>
                    <a:lnTo>
                      <a:pt x="73" y="309"/>
                    </a:lnTo>
                    <a:lnTo>
                      <a:pt x="83" y="321"/>
                    </a:lnTo>
                    <a:lnTo>
                      <a:pt x="92" y="329"/>
                    </a:lnTo>
                    <a:lnTo>
                      <a:pt x="103" y="338"/>
                    </a:lnTo>
                    <a:lnTo>
                      <a:pt x="114" y="346"/>
                    </a:lnTo>
                    <a:lnTo>
                      <a:pt x="125" y="353"/>
                    </a:lnTo>
                    <a:lnTo>
                      <a:pt x="135" y="359"/>
                    </a:lnTo>
                    <a:lnTo>
                      <a:pt x="148" y="367"/>
                    </a:lnTo>
                    <a:lnTo>
                      <a:pt x="163" y="374"/>
                    </a:lnTo>
                    <a:lnTo>
                      <a:pt x="177" y="379"/>
                    </a:lnTo>
                    <a:lnTo>
                      <a:pt x="189" y="383"/>
                    </a:lnTo>
                    <a:lnTo>
                      <a:pt x="204" y="387"/>
                    </a:lnTo>
                    <a:lnTo>
                      <a:pt x="219" y="390"/>
                    </a:lnTo>
                    <a:lnTo>
                      <a:pt x="238" y="391"/>
                    </a:lnTo>
                    <a:lnTo>
                      <a:pt x="255" y="390"/>
                    </a:lnTo>
                    <a:lnTo>
                      <a:pt x="269" y="388"/>
                    </a:lnTo>
                    <a:lnTo>
                      <a:pt x="283" y="386"/>
                    </a:lnTo>
                    <a:lnTo>
                      <a:pt x="299" y="381"/>
                    </a:lnTo>
                    <a:lnTo>
                      <a:pt x="312" y="377"/>
                    </a:lnTo>
                    <a:lnTo>
                      <a:pt x="324" y="372"/>
                    </a:lnTo>
                    <a:lnTo>
                      <a:pt x="339" y="364"/>
                    </a:lnTo>
                    <a:lnTo>
                      <a:pt x="356" y="354"/>
                    </a:lnTo>
                    <a:lnTo>
                      <a:pt x="370" y="344"/>
                    </a:lnTo>
                    <a:lnTo>
                      <a:pt x="382" y="336"/>
                    </a:lnTo>
                    <a:lnTo>
                      <a:pt x="394" y="325"/>
                    </a:lnTo>
                    <a:lnTo>
                      <a:pt x="403" y="314"/>
                    </a:lnTo>
                    <a:lnTo>
                      <a:pt x="413" y="302"/>
                    </a:lnTo>
                    <a:lnTo>
                      <a:pt x="426" y="287"/>
                    </a:lnTo>
                    <a:lnTo>
                      <a:pt x="435" y="272"/>
                    </a:lnTo>
                    <a:lnTo>
                      <a:pt x="446" y="255"/>
                    </a:lnTo>
                    <a:lnTo>
                      <a:pt x="461" y="220"/>
                    </a:lnTo>
                    <a:lnTo>
                      <a:pt x="470" y="192"/>
                    </a:lnTo>
                    <a:lnTo>
                      <a:pt x="477" y="161"/>
                    </a:lnTo>
                    <a:lnTo>
                      <a:pt x="481" y="137"/>
                    </a:lnTo>
                    <a:lnTo>
                      <a:pt x="483" y="105"/>
                    </a:lnTo>
                    <a:lnTo>
                      <a:pt x="519" y="105"/>
                    </a:lnTo>
                    <a:lnTo>
                      <a:pt x="436" y="0"/>
                    </a:lnTo>
                    <a:lnTo>
                      <a:pt x="353" y="106"/>
                    </a:lnTo>
                    <a:lnTo>
                      <a:pt x="390" y="106"/>
                    </a:lnTo>
                    <a:lnTo>
                      <a:pt x="388" y="138"/>
                    </a:lnTo>
                    <a:lnTo>
                      <a:pt x="383" y="161"/>
                    </a:lnTo>
                    <a:lnTo>
                      <a:pt x="376" y="186"/>
                    </a:lnTo>
                    <a:lnTo>
                      <a:pt x="361" y="220"/>
                    </a:lnTo>
                    <a:lnTo>
                      <a:pt x="351" y="237"/>
                    </a:lnTo>
                    <a:lnTo>
                      <a:pt x="340" y="252"/>
                    </a:lnTo>
                    <a:lnTo>
                      <a:pt x="328" y="265"/>
                    </a:lnTo>
                    <a:lnTo>
                      <a:pt x="316" y="278"/>
                    </a:lnTo>
                    <a:lnTo>
                      <a:pt x="304" y="288"/>
                    </a:lnTo>
                    <a:lnTo>
                      <a:pt x="291" y="296"/>
                    </a:lnTo>
                    <a:lnTo>
                      <a:pt x="276" y="306"/>
                    </a:lnTo>
                    <a:lnTo>
                      <a:pt x="259" y="314"/>
                    </a:lnTo>
                    <a:lnTo>
                      <a:pt x="242" y="320"/>
                    </a:lnTo>
                    <a:lnTo>
                      <a:pt x="228" y="323"/>
                    </a:lnTo>
                    <a:lnTo>
                      <a:pt x="209" y="326"/>
                    </a:lnTo>
                    <a:lnTo>
                      <a:pt x="191" y="326"/>
                    </a:lnTo>
                    <a:lnTo>
                      <a:pt x="179" y="326"/>
                    </a:lnTo>
                    <a:lnTo>
                      <a:pt x="166" y="324"/>
                    </a:lnTo>
                    <a:lnTo>
                      <a:pt x="150" y="320"/>
                    </a:lnTo>
                    <a:lnTo>
                      <a:pt x="135" y="315"/>
                    </a:lnTo>
                    <a:lnTo>
                      <a:pt x="120" y="309"/>
                    </a:lnTo>
                    <a:lnTo>
                      <a:pt x="106" y="301"/>
                    </a:lnTo>
                    <a:lnTo>
                      <a:pt x="86" y="287"/>
                    </a:lnTo>
                    <a:lnTo>
                      <a:pt x="72" y="275"/>
                    </a:lnTo>
                    <a:lnTo>
                      <a:pt x="58" y="260"/>
                    </a:lnTo>
                    <a:lnTo>
                      <a:pt x="45" y="244"/>
                    </a:lnTo>
                    <a:lnTo>
                      <a:pt x="38" y="232"/>
                    </a:lnTo>
                    <a:lnTo>
                      <a:pt x="29" y="218"/>
                    </a:lnTo>
                    <a:lnTo>
                      <a:pt x="23" y="205"/>
                    </a:lnTo>
                    <a:lnTo>
                      <a:pt x="19" y="194"/>
                    </a:lnTo>
                    <a:lnTo>
                      <a:pt x="14" y="183"/>
                    </a:lnTo>
                    <a:lnTo>
                      <a:pt x="11" y="169"/>
                    </a:lnTo>
                    <a:lnTo>
                      <a:pt x="9" y="157"/>
                    </a:lnTo>
                    <a:lnTo>
                      <a:pt x="5" y="140"/>
                    </a:lnTo>
                    <a:lnTo>
                      <a:pt x="0" y="97"/>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9139">
                                            <p:txEl>
                                              <p:pRg st="0" end="0"/>
                                            </p:txEl>
                                          </p:spTgt>
                                        </p:tgtEl>
                                        <p:attrNameLst>
                                          <p:attrName>style.visibility</p:attrName>
                                        </p:attrNameLst>
                                      </p:cBhvr>
                                      <p:to>
                                        <p:strVal val="visible"/>
                                      </p:to>
                                    </p:set>
                                    <p:anim calcmode="lin" valueType="num">
                                      <p:cBhvr additive="base">
                                        <p:cTn id="13" dur="500" fill="hold"/>
                                        <p:tgtEl>
                                          <p:spTgt spid="2191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913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9139">
                                            <p:txEl>
                                              <p:pRg st="0" end="0"/>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9139">
                                            <p:txEl>
                                              <p:pRg st="1" end="1"/>
                                            </p:txEl>
                                          </p:spTgt>
                                        </p:tgtEl>
                                        <p:attrNameLst>
                                          <p:attrName>style.visibility</p:attrName>
                                        </p:attrNameLst>
                                      </p:cBhvr>
                                      <p:to>
                                        <p:strVal val="visible"/>
                                      </p:to>
                                    </p:set>
                                    <p:anim calcmode="lin" valueType="num">
                                      <p:cBhvr additive="base">
                                        <p:cTn id="19" dur="500" fill="hold"/>
                                        <p:tgtEl>
                                          <p:spTgt spid="2191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913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9139">
                                            <p:txEl>
                                              <p:pRg st="1" end="1"/>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9139">
                                            <p:txEl>
                                              <p:pRg st="2" end="2"/>
                                            </p:txEl>
                                          </p:spTgt>
                                        </p:tgtEl>
                                        <p:attrNameLst>
                                          <p:attrName>style.visibility</p:attrName>
                                        </p:attrNameLst>
                                      </p:cBhvr>
                                      <p:to>
                                        <p:strVal val="visible"/>
                                      </p:to>
                                    </p:set>
                                    <p:anim calcmode="lin" valueType="num">
                                      <p:cBhvr additive="base">
                                        <p:cTn id="25" dur="500" fill="hold"/>
                                        <p:tgtEl>
                                          <p:spTgt spid="21913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913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9139">
                                            <p:txEl>
                                              <p:pRg st="2" end="2"/>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9139">
                                            <p:txEl>
                                              <p:pRg st="3" end="3"/>
                                            </p:txEl>
                                          </p:spTgt>
                                        </p:tgtEl>
                                        <p:attrNameLst>
                                          <p:attrName>style.visibility</p:attrName>
                                        </p:attrNameLst>
                                      </p:cBhvr>
                                      <p:to>
                                        <p:strVal val="visible"/>
                                      </p:to>
                                    </p:set>
                                    <p:anim calcmode="lin" valueType="num">
                                      <p:cBhvr additive="base">
                                        <p:cTn id="31" dur="500" fill="hold"/>
                                        <p:tgtEl>
                                          <p:spTgt spid="21913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9139">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9139">
                                            <p:txEl>
                                              <p:pRg st="3" end="3"/>
                                            </p:txEl>
                                          </p:spTgt>
                                        </p:tgtEl>
                                        <p:attrNameLst>
                                          <p:attrName>ppt_c</p:attrName>
                                        </p:attrNameLst>
                                      </p:cBhvr>
                                      <p:to>
                                        <a:schemeClr val="hlink"/>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9139">
                                            <p:txEl>
                                              <p:pRg st="4" end="4"/>
                                            </p:txEl>
                                          </p:spTgt>
                                        </p:tgtEl>
                                        <p:attrNameLst>
                                          <p:attrName>style.visibility</p:attrName>
                                        </p:attrNameLst>
                                      </p:cBhvr>
                                      <p:to>
                                        <p:strVal val="visible"/>
                                      </p:to>
                                    </p:set>
                                    <p:anim calcmode="lin" valueType="num">
                                      <p:cBhvr additive="base">
                                        <p:cTn id="37" dur="500" fill="hold"/>
                                        <p:tgtEl>
                                          <p:spTgt spid="21913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9139">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9139">
                                            <p:txEl>
                                              <p:pRg st="4" end="4"/>
                                            </p:txEl>
                                          </p:spTgt>
                                        </p:tgtEl>
                                        <p:attrNameLst>
                                          <p:attrName>ppt_c</p:attrName>
                                        </p:attrNameLst>
                                      </p:cBhvr>
                                      <p:to>
                                        <a:schemeClr val="hlink"/>
                                      </p:to>
                                    </p:animClr>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9139">
                                            <p:txEl>
                                              <p:pRg st="5" end="5"/>
                                            </p:txEl>
                                          </p:spTgt>
                                        </p:tgtEl>
                                        <p:attrNameLst>
                                          <p:attrName>style.visibility</p:attrName>
                                        </p:attrNameLst>
                                      </p:cBhvr>
                                      <p:to>
                                        <p:strVal val="visible"/>
                                      </p:to>
                                    </p:set>
                                    <p:anim calcmode="lin" valueType="num">
                                      <p:cBhvr additive="base">
                                        <p:cTn id="43" dur="500" fill="hold"/>
                                        <p:tgtEl>
                                          <p:spTgt spid="21913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9139">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19139">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lIns="90488" tIns="44450" rIns="90488" bIns="44450"/>
          <a:lstStyle/>
          <a:p>
            <a:pPr eaLnBrk="1" hangingPunct="1"/>
            <a:r>
              <a:rPr lang="en-US" smtClean="0"/>
              <a:t>EXTRANET</a:t>
            </a:r>
          </a:p>
        </p:txBody>
      </p:sp>
      <p:sp>
        <p:nvSpPr>
          <p:cNvPr id="220163" name="Rectangle 3"/>
          <p:cNvSpPr>
            <a:spLocks noGrp="1" noChangeArrowheads="1"/>
          </p:cNvSpPr>
          <p:nvPr>
            <p:ph type="body" idx="1"/>
          </p:nvPr>
        </p:nvSpPr>
        <p:spPr>
          <a:noFill/>
        </p:spPr>
        <p:txBody>
          <a:bodyPr lIns="90488" tIns="44450" rIns="90488" bIns="44450"/>
          <a:lstStyle/>
          <a:p>
            <a:pPr algn="ctr" eaLnBrk="1" hangingPunct="1">
              <a:lnSpc>
                <a:spcPct val="90000"/>
              </a:lnSpc>
              <a:buFontTx/>
              <a:buNone/>
            </a:pPr>
            <a:r>
              <a:rPr lang="en-US" dirty="0" smtClean="0"/>
              <a:t>ALLOWS SELECT USERS OUTSIDE ORGANIZATION TO USE ITS INTRANET:</a:t>
            </a:r>
          </a:p>
          <a:p>
            <a:pPr eaLnBrk="1" hangingPunct="1">
              <a:lnSpc>
                <a:spcPct val="90000"/>
              </a:lnSpc>
            </a:pPr>
            <a:r>
              <a:rPr lang="en-US" dirty="0" smtClean="0"/>
              <a:t>CUSTOMERS</a:t>
            </a:r>
          </a:p>
          <a:p>
            <a:pPr eaLnBrk="1" hangingPunct="1">
              <a:lnSpc>
                <a:spcPct val="90000"/>
              </a:lnSpc>
            </a:pPr>
            <a:r>
              <a:rPr lang="en-US" dirty="0" smtClean="0"/>
              <a:t>BUSINESS PARTNERS</a:t>
            </a:r>
          </a:p>
          <a:p>
            <a:pPr eaLnBrk="1" hangingPunct="1">
              <a:lnSpc>
                <a:spcPct val="90000"/>
              </a:lnSpc>
            </a:pPr>
            <a:r>
              <a:rPr lang="en-US" dirty="0" smtClean="0"/>
              <a:t>VENDORS</a:t>
            </a:r>
          </a:p>
          <a:p>
            <a:pPr eaLnBrk="1" hangingPunct="1">
              <a:lnSpc>
                <a:spcPct val="90000"/>
              </a:lnSpc>
              <a:buFontTx/>
              <a:buNone/>
            </a:pPr>
            <a:endParaRPr lang="en-US" sz="2800" dirty="0" smtClean="0"/>
          </a:p>
          <a:p>
            <a:pPr algn="ctr" eaLnBrk="1" hangingPunct="1">
              <a:lnSpc>
                <a:spcPct val="90000"/>
              </a:lnSpc>
              <a:buFontTx/>
              <a:buNone/>
            </a:pPr>
            <a:r>
              <a:rPr lang="en-US" dirty="0" smtClean="0"/>
              <a:t>*</a:t>
            </a:r>
          </a:p>
        </p:txBody>
      </p:sp>
      <p:grpSp>
        <p:nvGrpSpPr>
          <p:cNvPr id="39940" name="Group 4"/>
          <p:cNvGrpSpPr>
            <a:grpSpLocks/>
          </p:cNvGrpSpPr>
          <p:nvPr/>
        </p:nvGrpSpPr>
        <p:grpSpPr bwMode="auto">
          <a:xfrm>
            <a:off x="7288213" y="28575"/>
            <a:ext cx="1827212" cy="1109663"/>
            <a:chOff x="4370" y="240"/>
            <a:chExt cx="1151" cy="699"/>
          </a:xfrm>
        </p:grpSpPr>
        <p:grpSp>
          <p:nvGrpSpPr>
            <p:cNvPr id="39941" name="Group 5"/>
            <p:cNvGrpSpPr>
              <a:grpSpLocks/>
            </p:cNvGrpSpPr>
            <p:nvPr/>
          </p:nvGrpSpPr>
          <p:grpSpPr bwMode="auto">
            <a:xfrm>
              <a:off x="4945" y="240"/>
              <a:ext cx="576" cy="699"/>
              <a:chOff x="4945" y="240"/>
              <a:chExt cx="576" cy="699"/>
            </a:xfrm>
          </p:grpSpPr>
          <p:sp>
            <p:nvSpPr>
              <p:cNvPr id="39945" name="Freeform 6"/>
              <p:cNvSpPr>
                <a:spLocks/>
              </p:cNvSpPr>
              <p:nvPr/>
            </p:nvSpPr>
            <p:spPr bwMode="auto">
              <a:xfrm>
                <a:off x="4945" y="240"/>
                <a:ext cx="520" cy="392"/>
              </a:xfrm>
              <a:custGeom>
                <a:avLst/>
                <a:gdLst>
                  <a:gd name="T0" fmla="*/ 518 w 520"/>
                  <a:gd name="T1" fmla="*/ 248 h 392"/>
                  <a:gd name="T2" fmla="*/ 512 w 520"/>
                  <a:gd name="T3" fmla="*/ 213 h 392"/>
                  <a:gd name="T4" fmla="*/ 504 w 520"/>
                  <a:gd name="T5" fmla="*/ 183 h 392"/>
                  <a:gd name="T6" fmla="*/ 493 w 520"/>
                  <a:gd name="T7" fmla="*/ 156 h 392"/>
                  <a:gd name="T8" fmla="*/ 476 w 520"/>
                  <a:gd name="T9" fmla="*/ 121 h 392"/>
                  <a:gd name="T10" fmla="*/ 455 w 520"/>
                  <a:gd name="T11" fmla="*/ 92 h 392"/>
                  <a:gd name="T12" fmla="*/ 436 w 520"/>
                  <a:gd name="T13" fmla="*/ 70 h 392"/>
                  <a:gd name="T14" fmla="*/ 416 w 520"/>
                  <a:gd name="T15" fmla="*/ 53 h 392"/>
                  <a:gd name="T16" fmla="*/ 394 w 520"/>
                  <a:gd name="T17" fmla="*/ 38 h 392"/>
                  <a:gd name="T18" fmla="*/ 371 w 520"/>
                  <a:gd name="T19" fmla="*/ 24 h 392"/>
                  <a:gd name="T20" fmla="*/ 342 w 520"/>
                  <a:gd name="T21" fmla="*/ 12 h 392"/>
                  <a:gd name="T22" fmla="*/ 315 w 520"/>
                  <a:gd name="T23" fmla="*/ 4 h 392"/>
                  <a:gd name="T24" fmla="*/ 281 w 520"/>
                  <a:gd name="T25" fmla="*/ 0 h 392"/>
                  <a:gd name="T26" fmla="*/ 250 w 520"/>
                  <a:gd name="T27" fmla="*/ 3 h 392"/>
                  <a:gd name="T28" fmla="*/ 220 w 520"/>
                  <a:gd name="T29" fmla="*/ 10 h 392"/>
                  <a:gd name="T30" fmla="*/ 195 w 520"/>
                  <a:gd name="T31" fmla="*/ 19 h 392"/>
                  <a:gd name="T32" fmla="*/ 162 w 520"/>
                  <a:gd name="T33" fmla="*/ 37 h 392"/>
                  <a:gd name="T34" fmla="*/ 137 w 520"/>
                  <a:gd name="T35" fmla="*/ 55 h 392"/>
                  <a:gd name="T36" fmla="*/ 116 w 520"/>
                  <a:gd name="T37" fmla="*/ 77 h 392"/>
                  <a:gd name="T38" fmla="*/ 93 w 520"/>
                  <a:gd name="T39" fmla="*/ 104 h 392"/>
                  <a:gd name="T40" fmla="*/ 73 w 520"/>
                  <a:gd name="T41" fmla="*/ 136 h 392"/>
                  <a:gd name="T42" fmla="*/ 49 w 520"/>
                  <a:gd name="T43" fmla="*/ 199 h 392"/>
                  <a:gd name="T44" fmla="*/ 38 w 520"/>
                  <a:gd name="T45" fmla="*/ 254 h 392"/>
                  <a:gd name="T46" fmla="*/ 0 w 520"/>
                  <a:gd name="T47" fmla="*/ 286 h 392"/>
                  <a:gd name="T48" fmla="*/ 166 w 520"/>
                  <a:gd name="T49" fmla="*/ 285 h 392"/>
                  <a:gd name="T50" fmla="*/ 131 w 520"/>
                  <a:gd name="T51" fmla="*/ 253 h 392"/>
                  <a:gd name="T52" fmla="*/ 142 w 520"/>
                  <a:gd name="T53" fmla="*/ 205 h 392"/>
                  <a:gd name="T54" fmla="*/ 168 w 520"/>
                  <a:gd name="T55" fmla="*/ 154 h 392"/>
                  <a:gd name="T56" fmla="*/ 191 w 520"/>
                  <a:gd name="T57" fmla="*/ 126 h 392"/>
                  <a:gd name="T58" fmla="*/ 215 w 520"/>
                  <a:gd name="T59" fmla="*/ 103 h 392"/>
                  <a:gd name="T60" fmla="*/ 243 w 520"/>
                  <a:gd name="T61" fmla="*/ 85 h 392"/>
                  <a:gd name="T62" fmla="*/ 276 w 520"/>
                  <a:gd name="T63" fmla="*/ 71 h 392"/>
                  <a:gd name="T64" fmla="*/ 310 w 520"/>
                  <a:gd name="T65" fmla="*/ 65 h 392"/>
                  <a:gd name="T66" fmla="*/ 340 w 520"/>
                  <a:gd name="T67" fmla="*/ 65 h 392"/>
                  <a:gd name="T68" fmla="*/ 369 w 520"/>
                  <a:gd name="T69" fmla="*/ 71 h 392"/>
                  <a:gd name="T70" fmla="*/ 399 w 520"/>
                  <a:gd name="T71" fmla="*/ 82 h 392"/>
                  <a:gd name="T72" fmla="*/ 433 w 520"/>
                  <a:gd name="T73" fmla="*/ 104 h 392"/>
                  <a:gd name="T74" fmla="*/ 461 w 520"/>
                  <a:gd name="T75" fmla="*/ 131 h 392"/>
                  <a:gd name="T76" fmla="*/ 481 w 520"/>
                  <a:gd name="T77" fmla="*/ 159 h 392"/>
                  <a:gd name="T78" fmla="*/ 496 w 520"/>
                  <a:gd name="T79" fmla="*/ 186 h 392"/>
                  <a:gd name="T80" fmla="*/ 505 w 520"/>
                  <a:gd name="T81" fmla="*/ 208 h 392"/>
                  <a:gd name="T82" fmla="*/ 510 w 520"/>
                  <a:gd name="T83" fmla="*/ 234 h 392"/>
                  <a:gd name="T84" fmla="*/ 519 w 520"/>
                  <a:gd name="T85" fmla="*/ 294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0"/>
                  <a:gd name="T130" fmla="*/ 0 h 392"/>
                  <a:gd name="T131" fmla="*/ 520 w 520"/>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0" h="392">
                    <a:moveTo>
                      <a:pt x="519" y="294"/>
                    </a:moveTo>
                    <a:lnTo>
                      <a:pt x="518" y="248"/>
                    </a:lnTo>
                    <a:lnTo>
                      <a:pt x="516" y="233"/>
                    </a:lnTo>
                    <a:lnTo>
                      <a:pt x="512" y="213"/>
                    </a:lnTo>
                    <a:lnTo>
                      <a:pt x="509" y="198"/>
                    </a:lnTo>
                    <a:lnTo>
                      <a:pt x="504" y="183"/>
                    </a:lnTo>
                    <a:lnTo>
                      <a:pt x="499" y="169"/>
                    </a:lnTo>
                    <a:lnTo>
                      <a:pt x="493" y="156"/>
                    </a:lnTo>
                    <a:lnTo>
                      <a:pt x="486" y="140"/>
                    </a:lnTo>
                    <a:lnTo>
                      <a:pt x="476" y="121"/>
                    </a:lnTo>
                    <a:lnTo>
                      <a:pt x="466" y="106"/>
                    </a:lnTo>
                    <a:lnTo>
                      <a:pt x="455" y="92"/>
                    </a:lnTo>
                    <a:lnTo>
                      <a:pt x="446" y="82"/>
                    </a:lnTo>
                    <a:lnTo>
                      <a:pt x="436" y="70"/>
                    </a:lnTo>
                    <a:lnTo>
                      <a:pt x="427" y="62"/>
                    </a:lnTo>
                    <a:lnTo>
                      <a:pt x="416" y="53"/>
                    </a:lnTo>
                    <a:lnTo>
                      <a:pt x="405" y="45"/>
                    </a:lnTo>
                    <a:lnTo>
                      <a:pt x="394" y="38"/>
                    </a:lnTo>
                    <a:lnTo>
                      <a:pt x="384" y="32"/>
                    </a:lnTo>
                    <a:lnTo>
                      <a:pt x="371" y="24"/>
                    </a:lnTo>
                    <a:lnTo>
                      <a:pt x="356" y="17"/>
                    </a:lnTo>
                    <a:lnTo>
                      <a:pt x="342" y="12"/>
                    </a:lnTo>
                    <a:lnTo>
                      <a:pt x="330" y="8"/>
                    </a:lnTo>
                    <a:lnTo>
                      <a:pt x="315" y="4"/>
                    </a:lnTo>
                    <a:lnTo>
                      <a:pt x="300" y="1"/>
                    </a:lnTo>
                    <a:lnTo>
                      <a:pt x="281" y="0"/>
                    </a:lnTo>
                    <a:lnTo>
                      <a:pt x="264" y="1"/>
                    </a:lnTo>
                    <a:lnTo>
                      <a:pt x="250" y="3"/>
                    </a:lnTo>
                    <a:lnTo>
                      <a:pt x="236" y="5"/>
                    </a:lnTo>
                    <a:lnTo>
                      <a:pt x="220" y="10"/>
                    </a:lnTo>
                    <a:lnTo>
                      <a:pt x="207" y="14"/>
                    </a:lnTo>
                    <a:lnTo>
                      <a:pt x="195" y="19"/>
                    </a:lnTo>
                    <a:lnTo>
                      <a:pt x="179" y="27"/>
                    </a:lnTo>
                    <a:lnTo>
                      <a:pt x="162" y="37"/>
                    </a:lnTo>
                    <a:lnTo>
                      <a:pt x="148" y="47"/>
                    </a:lnTo>
                    <a:lnTo>
                      <a:pt x="137" y="55"/>
                    </a:lnTo>
                    <a:lnTo>
                      <a:pt x="125" y="66"/>
                    </a:lnTo>
                    <a:lnTo>
                      <a:pt x="116" y="77"/>
                    </a:lnTo>
                    <a:lnTo>
                      <a:pt x="105" y="89"/>
                    </a:lnTo>
                    <a:lnTo>
                      <a:pt x="93" y="104"/>
                    </a:lnTo>
                    <a:lnTo>
                      <a:pt x="83" y="119"/>
                    </a:lnTo>
                    <a:lnTo>
                      <a:pt x="73" y="136"/>
                    </a:lnTo>
                    <a:lnTo>
                      <a:pt x="58" y="171"/>
                    </a:lnTo>
                    <a:lnTo>
                      <a:pt x="49" y="199"/>
                    </a:lnTo>
                    <a:lnTo>
                      <a:pt x="42" y="230"/>
                    </a:lnTo>
                    <a:lnTo>
                      <a:pt x="38" y="254"/>
                    </a:lnTo>
                    <a:lnTo>
                      <a:pt x="36" y="286"/>
                    </a:lnTo>
                    <a:lnTo>
                      <a:pt x="0" y="286"/>
                    </a:lnTo>
                    <a:lnTo>
                      <a:pt x="82" y="391"/>
                    </a:lnTo>
                    <a:lnTo>
                      <a:pt x="166" y="285"/>
                    </a:lnTo>
                    <a:lnTo>
                      <a:pt x="128" y="285"/>
                    </a:lnTo>
                    <a:lnTo>
                      <a:pt x="131" y="253"/>
                    </a:lnTo>
                    <a:lnTo>
                      <a:pt x="135" y="230"/>
                    </a:lnTo>
                    <a:lnTo>
                      <a:pt x="142" y="205"/>
                    </a:lnTo>
                    <a:lnTo>
                      <a:pt x="158" y="171"/>
                    </a:lnTo>
                    <a:lnTo>
                      <a:pt x="168" y="154"/>
                    </a:lnTo>
                    <a:lnTo>
                      <a:pt x="179" y="139"/>
                    </a:lnTo>
                    <a:lnTo>
                      <a:pt x="191" y="126"/>
                    </a:lnTo>
                    <a:lnTo>
                      <a:pt x="203" y="113"/>
                    </a:lnTo>
                    <a:lnTo>
                      <a:pt x="215" y="103"/>
                    </a:lnTo>
                    <a:lnTo>
                      <a:pt x="227" y="95"/>
                    </a:lnTo>
                    <a:lnTo>
                      <a:pt x="243" y="85"/>
                    </a:lnTo>
                    <a:lnTo>
                      <a:pt x="260" y="77"/>
                    </a:lnTo>
                    <a:lnTo>
                      <a:pt x="276" y="71"/>
                    </a:lnTo>
                    <a:lnTo>
                      <a:pt x="291" y="68"/>
                    </a:lnTo>
                    <a:lnTo>
                      <a:pt x="310" y="65"/>
                    </a:lnTo>
                    <a:lnTo>
                      <a:pt x="328" y="65"/>
                    </a:lnTo>
                    <a:lnTo>
                      <a:pt x="340" y="65"/>
                    </a:lnTo>
                    <a:lnTo>
                      <a:pt x="353" y="67"/>
                    </a:lnTo>
                    <a:lnTo>
                      <a:pt x="369" y="71"/>
                    </a:lnTo>
                    <a:lnTo>
                      <a:pt x="384" y="76"/>
                    </a:lnTo>
                    <a:lnTo>
                      <a:pt x="399" y="82"/>
                    </a:lnTo>
                    <a:lnTo>
                      <a:pt x="413" y="90"/>
                    </a:lnTo>
                    <a:lnTo>
                      <a:pt x="433" y="104"/>
                    </a:lnTo>
                    <a:lnTo>
                      <a:pt x="447" y="116"/>
                    </a:lnTo>
                    <a:lnTo>
                      <a:pt x="461" y="131"/>
                    </a:lnTo>
                    <a:lnTo>
                      <a:pt x="474" y="147"/>
                    </a:lnTo>
                    <a:lnTo>
                      <a:pt x="481" y="159"/>
                    </a:lnTo>
                    <a:lnTo>
                      <a:pt x="489" y="173"/>
                    </a:lnTo>
                    <a:lnTo>
                      <a:pt x="496" y="186"/>
                    </a:lnTo>
                    <a:lnTo>
                      <a:pt x="500" y="197"/>
                    </a:lnTo>
                    <a:lnTo>
                      <a:pt x="505" y="208"/>
                    </a:lnTo>
                    <a:lnTo>
                      <a:pt x="508" y="222"/>
                    </a:lnTo>
                    <a:lnTo>
                      <a:pt x="510" y="234"/>
                    </a:lnTo>
                    <a:lnTo>
                      <a:pt x="514" y="251"/>
                    </a:lnTo>
                    <a:lnTo>
                      <a:pt x="519" y="294"/>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sp>
            <p:nvSpPr>
              <p:cNvPr id="39946" name="Freeform 7"/>
              <p:cNvSpPr>
                <a:spLocks/>
              </p:cNvSpPr>
              <p:nvPr/>
            </p:nvSpPr>
            <p:spPr bwMode="auto">
              <a:xfrm>
                <a:off x="5000" y="547"/>
                <a:ext cx="521" cy="392"/>
              </a:xfrm>
              <a:custGeom>
                <a:avLst/>
                <a:gdLst>
                  <a:gd name="T0" fmla="*/ 1 w 521"/>
                  <a:gd name="T1" fmla="*/ 143 h 392"/>
                  <a:gd name="T2" fmla="*/ 7 w 521"/>
                  <a:gd name="T3" fmla="*/ 178 h 392"/>
                  <a:gd name="T4" fmla="*/ 15 w 521"/>
                  <a:gd name="T5" fmla="*/ 208 h 392"/>
                  <a:gd name="T6" fmla="*/ 26 w 521"/>
                  <a:gd name="T7" fmla="*/ 235 h 392"/>
                  <a:gd name="T8" fmla="*/ 44 w 521"/>
                  <a:gd name="T9" fmla="*/ 270 h 392"/>
                  <a:gd name="T10" fmla="*/ 64 w 521"/>
                  <a:gd name="T11" fmla="*/ 299 h 392"/>
                  <a:gd name="T12" fmla="*/ 84 w 521"/>
                  <a:gd name="T13" fmla="*/ 321 h 392"/>
                  <a:gd name="T14" fmla="*/ 103 w 521"/>
                  <a:gd name="T15" fmla="*/ 338 h 392"/>
                  <a:gd name="T16" fmla="*/ 126 w 521"/>
                  <a:gd name="T17" fmla="*/ 353 h 392"/>
                  <a:gd name="T18" fmla="*/ 148 w 521"/>
                  <a:gd name="T19" fmla="*/ 367 h 392"/>
                  <a:gd name="T20" fmla="*/ 177 w 521"/>
                  <a:gd name="T21" fmla="*/ 379 h 392"/>
                  <a:gd name="T22" fmla="*/ 204 w 521"/>
                  <a:gd name="T23" fmla="*/ 387 h 392"/>
                  <a:gd name="T24" fmla="*/ 239 w 521"/>
                  <a:gd name="T25" fmla="*/ 391 h 392"/>
                  <a:gd name="T26" fmla="*/ 269 w 521"/>
                  <a:gd name="T27" fmla="*/ 388 h 392"/>
                  <a:gd name="T28" fmla="*/ 299 w 521"/>
                  <a:gd name="T29" fmla="*/ 381 h 392"/>
                  <a:gd name="T30" fmla="*/ 325 w 521"/>
                  <a:gd name="T31" fmla="*/ 372 h 392"/>
                  <a:gd name="T32" fmla="*/ 357 w 521"/>
                  <a:gd name="T33" fmla="*/ 354 h 392"/>
                  <a:gd name="T34" fmla="*/ 383 w 521"/>
                  <a:gd name="T35" fmla="*/ 336 h 392"/>
                  <a:gd name="T36" fmla="*/ 404 w 521"/>
                  <a:gd name="T37" fmla="*/ 314 h 392"/>
                  <a:gd name="T38" fmla="*/ 427 w 521"/>
                  <a:gd name="T39" fmla="*/ 287 h 392"/>
                  <a:gd name="T40" fmla="*/ 447 w 521"/>
                  <a:gd name="T41" fmla="*/ 255 h 392"/>
                  <a:gd name="T42" fmla="*/ 471 w 521"/>
                  <a:gd name="T43" fmla="*/ 192 h 392"/>
                  <a:gd name="T44" fmla="*/ 482 w 521"/>
                  <a:gd name="T45" fmla="*/ 137 h 392"/>
                  <a:gd name="T46" fmla="*/ 520 w 521"/>
                  <a:gd name="T47" fmla="*/ 105 h 392"/>
                  <a:gd name="T48" fmla="*/ 354 w 521"/>
                  <a:gd name="T49" fmla="*/ 106 h 392"/>
                  <a:gd name="T50" fmla="*/ 389 w 521"/>
                  <a:gd name="T51" fmla="*/ 138 h 392"/>
                  <a:gd name="T52" fmla="*/ 377 w 521"/>
                  <a:gd name="T53" fmla="*/ 186 h 392"/>
                  <a:gd name="T54" fmla="*/ 352 w 521"/>
                  <a:gd name="T55" fmla="*/ 237 h 392"/>
                  <a:gd name="T56" fmla="*/ 328 w 521"/>
                  <a:gd name="T57" fmla="*/ 265 h 392"/>
                  <a:gd name="T58" fmla="*/ 305 w 521"/>
                  <a:gd name="T59" fmla="*/ 288 h 392"/>
                  <a:gd name="T60" fmla="*/ 277 w 521"/>
                  <a:gd name="T61" fmla="*/ 306 h 392"/>
                  <a:gd name="T62" fmla="*/ 243 w 521"/>
                  <a:gd name="T63" fmla="*/ 320 h 392"/>
                  <a:gd name="T64" fmla="*/ 209 w 521"/>
                  <a:gd name="T65" fmla="*/ 326 h 392"/>
                  <a:gd name="T66" fmla="*/ 179 w 521"/>
                  <a:gd name="T67" fmla="*/ 326 h 392"/>
                  <a:gd name="T68" fmla="*/ 150 w 521"/>
                  <a:gd name="T69" fmla="*/ 320 h 392"/>
                  <a:gd name="T70" fmla="*/ 120 w 521"/>
                  <a:gd name="T71" fmla="*/ 309 h 392"/>
                  <a:gd name="T72" fmla="*/ 86 w 521"/>
                  <a:gd name="T73" fmla="*/ 287 h 392"/>
                  <a:gd name="T74" fmla="*/ 58 w 521"/>
                  <a:gd name="T75" fmla="*/ 260 h 392"/>
                  <a:gd name="T76" fmla="*/ 38 w 521"/>
                  <a:gd name="T77" fmla="*/ 232 h 392"/>
                  <a:gd name="T78" fmla="*/ 23 w 521"/>
                  <a:gd name="T79" fmla="*/ 205 h 392"/>
                  <a:gd name="T80" fmla="*/ 14 w 521"/>
                  <a:gd name="T81" fmla="*/ 183 h 392"/>
                  <a:gd name="T82" fmla="*/ 9 w 521"/>
                  <a:gd name="T83" fmla="*/ 157 h 392"/>
                  <a:gd name="T84" fmla="*/ 0 w 521"/>
                  <a:gd name="T85" fmla="*/ 97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1"/>
                  <a:gd name="T130" fmla="*/ 0 h 392"/>
                  <a:gd name="T131" fmla="*/ 521 w 521"/>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1" h="392">
                    <a:moveTo>
                      <a:pt x="0" y="97"/>
                    </a:moveTo>
                    <a:lnTo>
                      <a:pt x="1" y="143"/>
                    </a:lnTo>
                    <a:lnTo>
                      <a:pt x="3" y="158"/>
                    </a:lnTo>
                    <a:lnTo>
                      <a:pt x="7" y="178"/>
                    </a:lnTo>
                    <a:lnTo>
                      <a:pt x="10" y="193"/>
                    </a:lnTo>
                    <a:lnTo>
                      <a:pt x="15" y="208"/>
                    </a:lnTo>
                    <a:lnTo>
                      <a:pt x="20" y="222"/>
                    </a:lnTo>
                    <a:lnTo>
                      <a:pt x="26" y="235"/>
                    </a:lnTo>
                    <a:lnTo>
                      <a:pt x="33" y="251"/>
                    </a:lnTo>
                    <a:lnTo>
                      <a:pt x="44" y="270"/>
                    </a:lnTo>
                    <a:lnTo>
                      <a:pt x="53" y="285"/>
                    </a:lnTo>
                    <a:lnTo>
                      <a:pt x="64" y="299"/>
                    </a:lnTo>
                    <a:lnTo>
                      <a:pt x="73" y="309"/>
                    </a:lnTo>
                    <a:lnTo>
                      <a:pt x="84" y="321"/>
                    </a:lnTo>
                    <a:lnTo>
                      <a:pt x="92" y="329"/>
                    </a:lnTo>
                    <a:lnTo>
                      <a:pt x="103" y="338"/>
                    </a:lnTo>
                    <a:lnTo>
                      <a:pt x="114" y="346"/>
                    </a:lnTo>
                    <a:lnTo>
                      <a:pt x="126" y="353"/>
                    </a:lnTo>
                    <a:lnTo>
                      <a:pt x="135" y="359"/>
                    </a:lnTo>
                    <a:lnTo>
                      <a:pt x="148" y="367"/>
                    </a:lnTo>
                    <a:lnTo>
                      <a:pt x="163" y="374"/>
                    </a:lnTo>
                    <a:lnTo>
                      <a:pt x="177" y="379"/>
                    </a:lnTo>
                    <a:lnTo>
                      <a:pt x="190" y="383"/>
                    </a:lnTo>
                    <a:lnTo>
                      <a:pt x="204" y="387"/>
                    </a:lnTo>
                    <a:lnTo>
                      <a:pt x="219" y="390"/>
                    </a:lnTo>
                    <a:lnTo>
                      <a:pt x="239" y="391"/>
                    </a:lnTo>
                    <a:lnTo>
                      <a:pt x="255" y="390"/>
                    </a:lnTo>
                    <a:lnTo>
                      <a:pt x="269" y="388"/>
                    </a:lnTo>
                    <a:lnTo>
                      <a:pt x="284" y="386"/>
                    </a:lnTo>
                    <a:lnTo>
                      <a:pt x="299" y="381"/>
                    </a:lnTo>
                    <a:lnTo>
                      <a:pt x="312" y="377"/>
                    </a:lnTo>
                    <a:lnTo>
                      <a:pt x="325" y="372"/>
                    </a:lnTo>
                    <a:lnTo>
                      <a:pt x="340" y="364"/>
                    </a:lnTo>
                    <a:lnTo>
                      <a:pt x="357" y="354"/>
                    </a:lnTo>
                    <a:lnTo>
                      <a:pt x="371" y="344"/>
                    </a:lnTo>
                    <a:lnTo>
                      <a:pt x="383" y="336"/>
                    </a:lnTo>
                    <a:lnTo>
                      <a:pt x="394" y="325"/>
                    </a:lnTo>
                    <a:lnTo>
                      <a:pt x="404" y="314"/>
                    </a:lnTo>
                    <a:lnTo>
                      <a:pt x="414" y="302"/>
                    </a:lnTo>
                    <a:lnTo>
                      <a:pt x="427" y="287"/>
                    </a:lnTo>
                    <a:lnTo>
                      <a:pt x="436" y="272"/>
                    </a:lnTo>
                    <a:lnTo>
                      <a:pt x="447" y="255"/>
                    </a:lnTo>
                    <a:lnTo>
                      <a:pt x="462" y="220"/>
                    </a:lnTo>
                    <a:lnTo>
                      <a:pt x="471" y="192"/>
                    </a:lnTo>
                    <a:lnTo>
                      <a:pt x="478" y="161"/>
                    </a:lnTo>
                    <a:lnTo>
                      <a:pt x="482" y="137"/>
                    </a:lnTo>
                    <a:lnTo>
                      <a:pt x="484" y="105"/>
                    </a:lnTo>
                    <a:lnTo>
                      <a:pt x="520" y="105"/>
                    </a:lnTo>
                    <a:lnTo>
                      <a:pt x="437" y="0"/>
                    </a:lnTo>
                    <a:lnTo>
                      <a:pt x="354" y="106"/>
                    </a:lnTo>
                    <a:lnTo>
                      <a:pt x="391" y="106"/>
                    </a:lnTo>
                    <a:lnTo>
                      <a:pt x="389" y="138"/>
                    </a:lnTo>
                    <a:lnTo>
                      <a:pt x="384" y="161"/>
                    </a:lnTo>
                    <a:lnTo>
                      <a:pt x="377" y="186"/>
                    </a:lnTo>
                    <a:lnTo>
                      <a:pt x="362" y="220"/>
                    </a:lnTo>
                    <a:lnTo>
                      <a:pt x="352" y="237"/>
                    </a:lnTo>
                    <a:lnTo>
                      <a:pt x="341" y="252"/>
                    </a:lnTo>
                    <a:lnTo>
                      <a:pt x="328" y="265"/>
                    </a:lnTo>
                    <a:lnTo>
                      <a:pt x="316" y="278"/>
                    </a:lnTo>
                    <a:lnTo>
                      <a:pt x="305" y="288"/>
                    </a:lnTo>
                    <a:lnTo>
                      <a:pt x="292" y="296"/>
                    </a:lnTo>
                    <a:lnTo>
                      <a:pt x="277" y="306"/>
                    </a:lnTo>
                    <a:lnTo>
                      <a:pt x="259" y="314"/>
                    </a:lnTo>
                    <a:lnTo>
                      <a:pt x="243" y="320"/>
                    </a:lnTo>
                    <a:lnTo>
                      <a:pt x="228" y="323"/>
                    </a:lnTo>
                    <a:lnTo>
                      <a:pt x="209" y="326"/>
                    </a:lnTo>
                    <a:lnTo>
                      <a:pt x="192" y="326"/>
                    </a:lnTo>
                    <a:lnTo>
                      <a:pt x="179" y="326"/>
                    </a:lnTo>
                    <a:lnTo>
                      <a:pt x="166" y="324"/>
                    </a:lnTo>
                    <a:lnTo>
                      <a:pt x="150" y="320"/>
                    </a:lnTo>
                    <a:lnTo>
                      <a:pt x="135" y="315"/>
                    </a:lnTo>
                    <a:lnTo>
                      <a:pt x="120" y="309"/>
                    </a:lnTo>
                    <a:lnTo>
                      <a:pt x="106" y="301"/>
                    </a:lnTo>
                    <a:lnTo>
                      <a:pt x="86" y="287"/>
                    </a:lnTo>
                    <a:lnTo>
                      <a:pt x="72" y="275"/>
                    </a:lnTo>
                    <a:lnTo>
                      <a:pt x="58" y="260"/>
                    </a:lnTo>
                    <a:lnTo>
                      <a:pt x="45" y="244"/>
                    </a:lnTo>
                    <a:lnTo>
                      <a:pt x="38" y="232"/>
                    </a:lnTo>
                    <a:lnTo>
                      <a:pt x="30" y="218"/>
                    </a:lnTo>
                    <a:lnTo>
                      <a:pt x="23" y="205"/>
                    </a:lnTo>
                    <a:lnTo>
                      <a:pt x="19" y="194"/>
                    </a:lnTo>
                    <a:lnTo>
                      <a:pt x="14" y="183"/>
                    </a:lnTo>
                    <a:lnTo>
                      <a:pt x="11" y="169"/>
                    </a:lnTo>
                    <a:lnTo>
                      <a:pt x="9" y="157"/>
                    </a:lnTo>
                    <a:lnTo>
                      <a:pt x="5" y="140"/>
                    </a:lnTo>
                    <a:lnTo>
                      <a:pt x="0" y="97"/>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grpSp>
        <p:grpSp>
          <p:nvGrpSpPr>
            <p:cNvPr id="39942" name="Group 8"/>
            <p:cNvGrpSpPr>
              <a:grpSpLocks/>
            </p:cNvGrpSpPr>
            <p:nvPr/>
          </p:nvGrpSpPr>
          <p:grpSpPr bwMode="auto">
            <a:xfrm>
              <a:off x="4370" y="240"/>
              <a:ext cx="576" cy="699"/>
              <a:chOff x="4370" y="240"/>
              <a:chExt cx="576" cy="699"/>
            </a:xfrm>
          </p:grpSpPr>
          <p:sp>
            <p:nvSpPr>
              <p:cNvPr id="39943" name="Freeform 9"/>
              <p:cNvSpPr>
                <a:spLocks/>
              </p:cNvSpPr>
              <p:nvPr/>
            </p:nvSpPr>
            <p:spPr bwMode="auto">
              <a:xfrm>
                <a:off x="4370" y="240"/>
                <a:ext cx="521" cy="392"/>
              </a:xfrm>
              <a:custGeom>
                <a:avLst/>
                <a:gdLst>
                  <a:gd name="T0" fmla="*/ 519 w 521"/>
                  <a:gd name="T1" fmla="*/ 248 h 392"/>
                  <a:gd name="T2" fmla="*/ 513 w 521"/>
                  <a:gd name="T3" fmla="*/ 213 h 392"/>
                  <a:gd name="T4" fmla="*/ 505 w 521"/>
                  <a:gd name="T5" fmla="*/ 183 h 392"/>
                  <a:gd name="T6" fmla="*/ 494 w 521"/>
                  <a:gd name="T7" fmla="*/ 156 h 392"/>
                  <a:gd name="T8" fmla="*/ 476 w 521"/>
                  <a:gd name="T9" fmla="*/ 121 h 392"/>
                  <a:gd name="T10" fmla="*/ 456 w 521"/>
                  <a:gd name="T11" fmla="*/ 92 h 392"/>
                  <a:gd name="T12" fmla="*/ 436 w 521"/>
                  <a:gd name="T13" fmla="*/ 70 h 392"/>
                  <a:gd name="T14" fmla="*/ 417 w 521"/>
                  <a:gd name="T15" fmla="*/ 53 h 392"/>
                  <a:gd name="T16" fmla="*/ 394 w 521"/>
                  <a:gd name="T17" fmla="*/ 38 h 392"/>
                  <a:gd name="T18" fmla="*/ 372 w 521"/>
                  <a:gd name="T19" fmla="*/ 24 h 392"/>
                  <a:gd name="T20" fmla="*/ 343 w 521"/>
                  <a:gd name="T21" fmla="*/ 12 h 392"/>
                  <a:gd name="T22" fmla="*/ 316 w 521"/>
                  <a:gd name="T23" fmla="*/ 4 h 392"/>
                  <a:gd name="T24" fmla="*/ 281 w 521"/>
                  <a:gd name="T25" fmla="*/ 0 h 392"/>
                  <a:gd name="T26" fmla="*/ 251 w 521"/>
                  <a:gd name="T27" fmla="*/ 3 h 392"/>
                  <a:gd name="T28" fmla="*/ 221 w 521"/>
                  <a:gd name="T29" fmla="*/ 10 h 392"/>
                  <a:gd name="T30" fmla="*/ 195 w 521"/>
                  <a:gd name="T31" fmla="*/ 19 h 392"/>
                  <a:gd name="T32" fmla="*/ 163 w 521"/>
                  <a:gd name="T33" fmla="*/ 37 h 392"/>
                  <a:gd name="T34" fmla="*/ 137 w 521"/>
                  <a:gd name="T35" fmla="*/ 55 h 392"/>
                  <a:gd name="T36" fmla="*/ 116 w 521"/>
                  <a:gd name="T37" fmla="*/ 77 h 392"/>
                  <a:gd name="T38" fmla="*/ 93 w 521"/>
                  <a:gd name="T39" fmla="*/ 104 h 392"/>
                  <a:gd name="T40" fmla="*/ 73 w 521"/>
                  <a:gd name="T41" fmla="*/ 136 h 392"/>
                  <a:gd name="T42" fmla="*/ 49 w 521"/>
                  <a:gd name="T43" fmla="*/ 199 h 392"/>
                  <a:gd name="T44" fmla="*/ 38 w 521"/>
                  <a:gd name="T45" fmla="*/ 254 h 392"/>
                  <a:gd name="T46" fmla="*/ 0 w 521"/>
                  <a:gd name="T47" fmla="*/ 286 h 392"/>
                  <a:gd name="T48" fmla="*/ 166 w 521"/>
                  <a:gd name="T49" fmla="*/ 285 h 392"/>
                  <a:gd name="T50" fmla="*/ 131 w 521"/>
                  <a:gd name="T51" fmla="*/ 253 h 392"/>
                  <a:gd name="T52" fmla="*/ 143 w 521"/>
                  <a:gd name="T53" fmla="*/ 205 h 392"/>
                  <a:gd name="T54" fmla="*/ 168 w 521"/>
                  <a:gd name="T55" fmla="*/ 154 h 392"/>
                  <a:gd name="T56" fmla="*/ 192 w 521"/>
                  <a:gd name="T57" fmla="*/ 126 h 392"/>
                  <a:gd name="T58" fmla="*/ 215 w 521"/>
                  <a:gd name="T59" fmla="*/ 103 h 392"/>
                  <a:gd name="T60" fmla="*/ 243 w 521"/>
                  <a:gd name="T61" fmla="*/ 85 h 392"/>
                  <a:gd name="T62" fmla="*/ 277 w 521"/>
                  <a:gd name="T63" fmla="*/ 71 h 392"/>
                  <a:gd name="T64" fmla="*/ 311 w 521"/>
                  <a:gd name="T65" fmla="*/ 65 h 392"/>
                  <a:gd name="T66" fmla="*/ 341 w 521"/>
                  <a:gd name="T67" fmla="*/ 65 h 392"/>
                  <a:gd name="T68" fmla="*/ 370 w 521"/>
                  <a:gd name="T69" fmla="*/ 71 h 392"/>
                  <a:gd name="T70" fmla="*/ 400 w 521"/>
                  <a:gd name="T71" fmla="*/ 82 h 392"/>
                  <a:gd name="T72" fmla="*/ 434 w 521"/>
                  <a:gd name="T73" fmla="*/ 104 h 392"/>
                  <a:gd name="T74" fmla="*/ 462 w 521"/>
                  <a:gd name="T75" fmla="*/ 131 h 392"/>
                  <a:gd name="T76" fmla="*/ 482 w 521"/>
                  <a:gd name="T77" fmla="*/ 159 h 392"/>
                  <a:gd name="T78" fmla="*/ 497 w 521"/>
                  <a:gd name="T79" fmla="*/ 186 h 392"/>
                  <a:gd name="T80" fmla="*/ 506 w 521"/>
                  <a:gd name="T81" fmla="*/ 208 h 392"/>
                  <a:gd name="T82" fmla="*/ 511 w 521"/>
                  <a:gd name="T83" fmla="*/ 234 h 392"/>
                  <a:gd name="T84" fmla="*/ 520 w 521"/>
                  <a:gd name="T85" fmla="*/ 294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1"/>
                  <a:gd name="T130" fmla="*/ 0 h 392"/>
                  <a:gd name="T131" fmla="*/ 521 w 521"/>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1" h="392">
                    <a:moveTo>
                      <a:pt x="520" y="294"/>
                    </a:moveTo>
                    <a:lnTo>
                      <a:pt x="519" y="248"/>
                    </a:lnTo>
                    <a:lnTo>
                      <a:pt x="517" y="233"/>
                    </a:lnTo>
                    <a:lnTo>
                      <a:pt x="513" y="213"/>
                    </a:lnTo>
                    <a:lnTo>
                      <a:pt x="510" y="198"/>
                    </a:lnTo>
                    <a:lnTo>
                      <a:pt x="505" y="183"/>
                    </a:lnTo>
                    <a:lnTo>
                      <a:pt x="500" y="169"/>
                    </a:lnTo>
                    <a:lnTo>
                      <a:pt x="494" y="156"/>
                    </a:lnTo>
                    <a:lnTo>
                      <a:pt x="487" y="140"/>
                    </a:lnTo>
                    <a:lnTo>
                      <a:pt x="476" y="121"/>
                    </a:lnTo>
                    <a:lnTo>
                      <a:pt x="467" y="106"/>
                    </a:lnTo>
                    <a:lnTo>
                      <a:pt x="456" y="92"/>
                    </a:lnTo>
                    <a:lnTo>
                      <a:pt x="447" y="82"/>
                    </a:lnTo>
                    <a:lnTo>
                      <a:pt x="436" y="70"/>
                    </a:lnTo>
                    <a:lnTo>
                      <a:pt x="428" y="62"/>
                    </a:lnTo>
                    <a:lnTo>
                      <a:pt x="417" y="53"/>
                    </a:lnTo>
                    <a:lnTo>
                      <a:pt x="406" y="45"/>
                    </a:lnTo>
                    <a:lnTo>
                      <a:pt x="394" y="38"/>
                    </a:lnTo>
                    <a:lnTo>
                      <a:pt x="385" y="32"/>
                    </a:lnTo>
                    <a:lnTo>
                      <a:pt x="372" y="24"/>
                    </a:lnTo>
                    <a:lnTo>
                      <a:pt x="357" y="17"/>
                    </a:lnTo>
                    <a:lnTo>
                      <a:pt x="343" y="12"/>
                    </a:lnTo>
                    <a:lnTo>
                      <a:pt x="330" y="8"/>
                    </a:lnTo>
                    <a:lnTo>
                      <a:pt x="316" y="4"/>
                    </a:lnTo>
                    <a:lnTo>
                      <a:pt x="301" y="1"/>
                    </a:lnTo>
                    <a:lnTo>
                      <a:pt x="281" y="0"/>
                    </a:lnTo>
                    <a:lnTo>
                      <a:pt x="265" y="1"/>
                    </a:lnTo>
                    <a:lnTo>
                      <a:pt x="251" y="3"/>
                    </a:lnTo>
                    <a:lnTo>
                      <a:pt x="236" y="5"/>
                    </a:lnTo>
                    <a:lnTo>
                      <a:pt x="221" y="10"/>
                    </a:lnTo>
                    <a:lnTo>
                      <a:pt x="208" y="14"/>
                    </a:lnTo>
                    <a:lnTo>
                      <a:pt x="195" y="19"/>
                    </a:lnTo>
                    <a:lnTo>
                      <a:pt x="180" y="27"/>
                    </a:lnTo>
                    <a:lnTo>
                      <a:pt x="163" y="37"/>
                    </a:lnTo>
                    <a:lnTo>
                      <a:pt x="149" y="47"/>
                    </a:lnTo>
                    <a:lnTo>
                      <a:pt x="137" y="55"/>
                    </a:lnTo>
                    <a:lnTo>
                      <a:pt x="126" y="66"/>
                    </a:lnTo>
                    <a:lnTo>
                      <a:pt x="116" y="77"/>
                    </a:lnTo>
                    <a:lnTo>
                      <a:pt x="106" y="89"/>
                    </a:lnTo>
                    <a:lnTo>
                      <a:pt x="93" y="104"/>
                    </a:lnTo>
                    <a:lnTo>
                      <a:pt x="84" y="119"/>
                    </a:lnTo>
                    <a:lnTo>
                      <a:pt x="73" y="136"/>
                    </a:lnTo>
                    <a:lnTo>
                      <a:pt x="58" y="171"/>
                    </a:lnTo>
                    <a:lnTo>
                      <a:pt x="49" y="199"/>
                    </a:lnTo>
                    <a:lnTo>
                      <a:pt x="42" y="230"/>
                    </a:lnTo>
                    <a:lnTo>
                      <a:pt x="38" y="254"/>
                    </a:lnTo>
                    <a:lnTo>
                      <a:pt x="36" y="286"/>
                    </a:lnTo>
                    <a:lnTo>
                      <a:pt x="0" y="286"/>
                    </a:lnTo>
                    <a:lnTo>
                      <a:pt x="83" y="391"/>
                    </a:lnTo>
                    <a:lnTo>
                      <a:pt x="166" y="285"/>
                    </a:lnTo>
                    <a:lnTo>
                      <a:pt x="129" y="285"/>
                    </a:lnTo>
                    <a:lnTo>
                      <a:pt x="131" y="253"/>
                    </a:lnTo>
                    <a:lnTo>
                      <a:pt x="136" y="230"/>
                    </a:lnTo>
                    <a:lnTo>
                      <a:pt x="143" y="205"/>
                    </a:lnTo>
                    <a:lnTo>
                      <a:pt x="158" y="171"/>
                    </a:lnTo>
                    <a:lnTo>
                      <a:pt x="168" y="154"/>
                    </a:lnTo>
                    <a:lnTo>
                      <a:pt x="179" y="139"/>
                    </a:lnTo>
                    <a:lnTo>
                      <a:pt x="192" y="126"/>
                    </a:lnTo>
                    <a:lnTo>
                      <a:pt x="204" y="113"/>
                    </a:lnTo>
                    <a:lnTo>
                      <a:pt x="215" y="103"/>
                    </a:lnTo>
                    <a:lnTo>
                      <a:pt x="228" y="95"/>
                    </a:lnTo>
                    <a:lnTo>
                      <a:pt x="243" y="85"/>
                    </a:lnTo>
                    <a:lnTo>
                      <a:pt x="261" y="77"/>
                    </a:lnTo>
                    <a:lnTo>
                      <a:pt x="277" y="71"/>
                    </a:lnTo>
                    <a:lnTo>
                      <a:pt x="292" y="68"/>
                    </a:lnTo>
                    <a:lnTo>
                      <a:pt x="311" y="65"/>
                    </a:lnTo>
                    <a:lnTo>
                      <a:pt x="328" y="65"/>
                    </a:lnTo>
                    <a:lnTo>
                      <a:pt x="341" y="65"/>
                    </a:lnTo>
                    <a:lnTo>
                      <a:pt x="354" y="67"/>
                    </a:lnTo>
                    <a:lnTo>
                      <a:pt x="370" y="71"/>
                    </a:lnTo>
                    <a:lnTo>
                      <a:pt x="385" y="76"/>
                    </a:lnTo>
                    <a:lnTo>
                      <a:pt x="400" y="82"/>
                    </a:lnTo>
                    <a:lnTo>
                      <a:pt x="414" y="90"/>
                    </a:lnTo>
                    <a:lnTo>
                      <a:pt x="434" y="104"/>
                    </a:lnTo>
                    <a:lnTo>
                      <a:pt x="448" y="116"/>
                    </a:lnTo>
                    <a:lnTo>
                      <a:pt x="462" y="131"/>
                    </a:lnTo>
                    <a:lnTo>
                      <a:pt x="475" y="147"/>
                    </a:lnTo>
                    <a:lnTo>
                      <a:pt x="482" y="159"/>
                    </a:lnTo>
                    <a:lnTo>
                      <a:pt x="490" y="173"/>
                    </a:lnTo>
                    <a:lnTo>
                      <a:pt x="497" y="186"/>
                    </a:lnTo>
                    <a:lnTo>
                      <a:pt x="501" y="197"/>
                    </a:lnTo>
                    <a:lnTo>
                      <a:pt x="506" y="208"/>
                    </a:lnTo>
                    <a:lnTo>
                      <a:pt x="509" y="222"/>
                    </a:lnTo>
                    <a:lnTo>
                      <a:pt x="511" y="234"/>
                    </a:lnTo>
                    <a:lnTo>
                      <a:pt x="515" y="251"/>
                    </a:lnTo>
                    <a:lnTo>
                      <a:pt x="520" y="294"/>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sp>
            <p:nvSpPr>
              <p:cNvPr id="39944" name="Freeform 10"/>
              <p:cNvSpPr>
                <a:spLocks/>
              </p:cNvSpPr>
              <p:nvPr/>
            </p:nvSpPr>
            <p:spPr bwMode="auto">
              <a:xfrm>
                <a:off x="4426" y="547"/>
                <a:ext cx="520" cy="392"/>
              </a:xfrm>
              <a:custGeom>
                <a:avLst/>
                <a:gdLst>
                  <a:gd name="T0" fmla="*/ 1 w 520"/>
                  <a:gd name="T1" fmla="*/ 143 h 392"/>
                  <a:gd name="T2" fmla="*/ 7 w 520"/>
                  <a:gd name="T3" fmla="*/ 178 h 392"/>
                  <a:gd name="T4" fmla="*/ 15 w 520"/>
                  <a:gd name="T5" fmla="*/ 208 h 392"/>
                  <a:gd name="T6" fmla="*/ 26 w 520"/>
                  <a:gd name="T7" fmla="*/ 235 h 392"/>
                  <a:gd name="T8" fmla="*/ 43 w 520"/>
                  <a:gd name="T9" fmla="*/ 270 h 392"/>
                  <a:gd name="T10" fmla="*/ 64 w 520"/>
                  <a:gd name="T11" fmla="*/ 299 h 392"/>
                  <a:gd name="T12" fmla="*/ 83 w 520"/>
                  <a:gd name="T13" fmla="*/ 321 h 392"/>
                  <a:gd name="T14" fmla="*/ 103 w 520"/>
                  <a:gd name="T15" fmla="*/ 338 h 392"/>
                  <a:gd name="T16" fmla="*/ 125 w 520"/>
                  <a:gd name="T17" fmla="*/ 353 h 392"/>
                  <a:gd name="T18" fmla="*/ 148 w 520"/>
                  <a:gd name="T19" fmla="*/ 367 h 392"/>
                  <a:gd name="T20" fmla="*/ 177 w 520"/>
                  <a:gd name="T21" fmla="*/ 379 h 392"/>
                  <a:gd name="T22" fmla="*/ 204 w 520"/>
                  <a:gd name="T23" fmla="*/ 387 h 392"/>
                  <a:gd name="T24" fmla="*/ 238 w 520"/>
                  <a:gd name="T25" fmla="*/ 391 h 392"/>
                  <a:gd name="T26" fmla="*/ 269 w 520"/>
                  <a:gd name="T27" fmla="*/ 388 h 392"/>
                  <a:gd name="T28" fmla="*/ 299 w 520"/>
                  <a:gd name="T29" fmla="*/ 381 h 392"/>
                  <a:gd name="T30" fmla="*/ 324 w 520"/>
                  <a:gd name="T31" fmla="*/ 372 h 392"/>
                  <a:gd name="T32" fmla="*/ 356 w 520"/>
                  <a:gd name="T33" fmla="*/ 354 h 392"/>
                  <a:gd name="T34" fmla="*/ 382 w 520"/>
                  <a:gd name="T35" fmla="*/ 336 h 392"/>
                  <a:gd name="T36" fmla="*/ 403 w 520"/>
                  <a:gd name="T37" fmla="*/ 314 h 392"/>
                  <a:gd name="T38" fmla="*/ 426 w 520"/>
                  <a:gd name="T39" fmla="*/ 287 h 392"/>
                  <a:gd name="T40" fmla="*/ 446 w 520"/>
                  <a:gd name="T41" fmla="*/ 255 h 392"/>
                  <a:gd name="T42" fmla="*/ 470 w 520"/>
                  <a:gd name="T43" fmla="*/ 192 h 392"/>
                  <a:gd name="T44" fmla="*/ 481 w 520"/>
                  <a:gd name="T45" fmla="*/ 137 h 392"/>
                  <a:gd name="T46" fmla="*/ 519 w 520"/>
                  <a:gd name="T47" fmla="*/ 105 h 392"/>
                  <a:gd name="T48" fmla="*/ 353 w 520"/>
                  <a:gd name="T49" fmla="*/ 106 h 392"/>
                  <a:gd name="T50" fmla="*/ 388 w 520"/>
                  <a:gd name="T51" fmla="*/ 138 h 392"/>
                  <a:gd name="T52" fmla="*/ 376 w 520"/>
                  <a:gd name="T53" fmla="*/ 186 h 392"/>
                  <a:gd name="T54" fmla="*/ 351 w 520"/>
                  <a:gd name="T55" fmla="*/ 237 h 392"/>
                  <a:gd name="T56" fmla="*/ 328 w 520"/>
                  <a:gd name="T57" fmla="*/ 265 h 392"/>
                  <a:gd name="T58" fmla="*/ 304 w 520"/>
                  <a:gd name="T59" fmla="*/ 288 h 392"/>
                  <a:gd name="T60" fmla="*/ 276 w 520"/>
                  <a:gd name="T61" fmla="*/ 306 h 392"/>
                  <a:gd name="T62" fmla="*/ 242 w 520"/>
                  <a:gd name="T63" fmla="*/ 320 h 392"/>
                  <a:gd name="T64" fmla="*/ 209 w 520"/>
                  <a:gd name="T65" fmla="*/ 326 h 392"/>
                  <a:gd name="T66" fmla="*/ 179 w 520"/>
                  <a:gd name="T67" fmla="*/ 326 h 392"/>
                  <a:gd name="T68" fmla="*/ 150 w 520"/>
                  <a:gd name="T69" fmla="*/ 320 h 392"/>
                  <a:gd name="T70" fmla="*/ 120 w 520"/>
                  <a:gd name="T71" fmla="*/ 309 h 392"/>
                  <a:gd name="T72" fmla="*/ 86 w 520"/>
                  <a:gd name="T73" fmla="*/ 287 h 392"/>
                  <a:gd name="T74" fmla="*/ 58 w 520"/>
                  <a:gd name="T75" fmla="*/ 260 h 392"/>
                  <a:gd name="T76" fmla="*/ 38 w 520"/>
                  <a:gd name="T77" fmla="*/ 232 h 392"/>
                  <a:gd name="T78" fmla="*/ 23 w 520"/>
                  <a:gd name="T79" fmla="*/ 205 h 392"/>
                  <a:gd name="T80" fmla="*/ 14 w 520"/>
                  <a:gd name="T81" fmla="*/ 183 h 392"/>
                  <a:gd name="T82" fmla="*/ 9 w 520"/>
                  <a:gd name="T83" fmla="*/ 157 h 392"/>
                  <a:gd name="T84" fmla="*/ 0 w 520"/>
                  <a:gd name="T85" fmla="*/ 97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0"/>
                  <a:gd name="T130" fmla="*/ 0 h 392"/>
                  <a:gd name="T131" fmla="*/ 520 w 520"/>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0" h="392">
                    <a:moveTo>
                      <a:pt x="0" y="97"/>
                    </a:moveTo>
                    <a:lnTo>
                      <a:pt x="1" y="143"/>
                    </a:lnTo>
                    <a:lnTo>
                      <a:pt x="3" y="158"/>
                    </a:lnTo>
                    <a:lnTo>
                      <a:pt x="7" y="178"/>
                    </a:lnTo>
                    <a:lnTo>
                      <a:pt x="10" y="193"/>
                    </a:lnTo>
                    <a:lnTo>
                      <a:pt x="15" y="208"/>
                    </a:lnTo>
                    <a:lnTo>
                      <a:pt x="20" y="222"/>
                    </a:lnTo>
                    <a:lnTo>
                      <a:pt x="26" y="235"/>
                    </a:lnTo>
                    <a:lnTo>
                      <a:pt x="33" y="251"/>
                    </a:lnTo>
                    <a:lnTo>
                      <a:pt x="43" y="270"/>
                    </a:lnTo>
                    <a:lnTo>
                      <a:pt x="53" y="285"/>
                    </a:lnTo>
                    <a:lnTo>
                      <a:pt x="64" y="299"/>
                    </a:lnTo>
                    <a:lnTo>
                      <a:pt x="73" y="309"/>
                    </a:lnTo>
                    <a:lnTo>
                      <a:pt x="83" y="321"/>
                    </a:lnTo>
                    <a:lnTo>
                      <a:pt x="92" y="329"/>
                    </a:lnTo>
                    <a:lnTo>
                      <a:pt x="103" y="338"/>
                    </a:lnTo>
                    <a:lnTo>
                      <a:pt x="114" y="346"/>
                    </a:lnTo>
                    <a:lnTo>
                      <a:pt x="125" y="353"/>
                    </a:lnTo>
                    <a:lnTo>
                      <a:pt x="135" y="359"/>
                    </a:lnTo>
                    <a:lnTo>
                      <a:pt x="148" y="367"/>
                    </a:lnTo>
                    <a:lnTo>
                      <a:pt x="163" y="374"/>
                    </a:lnTo>
                    <a:lnTo>
                      <a:pt x="177" y="379"/>
                    </a:lnTo>
                    <a:lnTo>
                      <a:pt x="189" y="383"/>
                    </a:lnTo>
                    <a:lnTo>
                      <a:pt x="204" y="387"/>
                    </a:lnTo>
                    <a:lnTo>
                      <a:pt x="219" y="390"/>
                    </a:lnTo>
                    <a:lnTo>
                      <a:pt x="238" y="391"/>
                    </a:lnTo>
                    <a:lnTo>
                      <a:pt x="255" y="390"/>
                    </a:lnTo>
                    <a:lnTo>
                      <a:pt x="269" y="388"/>
                    </a:lnTo>
                    <a:lnTo>
                      <a:pt x="283" y="386"/>
                    </a:lnTo>
                    <a:lnTo>
                      <a:pt x="299" y="381"/>
                    </a:lnTo>
                    <a:lnTo>
                      <a:pt x="312" y="377"/>
                    </a:lnTo>
                    <a:lnTo>
                      <a:pt x="324" y="372"/>
                    </a:lnTo>
                    <a:lnTo>
                      <a:pt x="339" y="364"/>
                    </a:lnTo>
                    <a:lnTo>
                      <a:pt x="356" y="354"/>
                    </a:lnTo>
                    <a:lnTo>
                      <a:pt x="370" y="344"/>
                    </a:lnTo>
                    <a:lnTo>
                      <a:pt x="382" y="336"/>
                    </a:lnTo>
                    <a:lnTo>
                      <a:pt x="394" y="325"/>
                    </a:lnTo>
                    <a:lnTo>
                      <a:pt x="403" y="314"/>
                    </a:lnTo>
                    <a:lnTo>
                      <a:pt x="413" y="302"/>
                    </a:lnTo>
                    <a:lnTo>
                      <a:pt x="426" y="287"/>
                    </a:lnTo>
                    <a:lnTo>
                      <a:pt x="435" y="272"/>
                    </a:lnTo>
                    <a:lnTo>
                      <a:pt x="446" y="255"/>
                    </a:lnTo>
                    <a:lnTo>
                      <a:pt x="461" y="220"/>
                    </a:lnTo>
                    <a:lnTo>
                      <a:pt x="470" y="192"/>
                    </a:lnTo>
                    <a:lnTo>
                      <a:pt x="477" y="161"/>
                    </a:lnTo>
                    <a:lnTo>
                      <a:pt x="481" y="137"/>
                    </a:lnTo>
                    <a:lnTo>
                      <a:pt x="483" y="105"/>
                    </a:lnTo>
                    <a:lnTo>
                      <a:pt x="519" y="105"/>
                    </a:lnTo>
                    <a:lnTo>
                      <a:pt x="436" y="0"/>
                    </a:lnTo>
                    <a:lnTo>
                      <a:pt x="353" y="106"/>
                    </a:lnTo>
                    <a:lnTo>
                      <a:pt x="390" y="106"/>
                    </a:lnTo>
                    <a:lnTo>
                      <a:pt x="388" y="138"/>
                    </a:lnTo>
                    <a:lnTo>
                      <a:pt x="383" y="161"/>
                    </a:lnTo>
                    <a:lnTo>
                      <a:pt x="376" y="186"/>
                    </a:lnTo>
                    <a:lnTo>
                      <a:pt x="361" y="220"/>
                    </a:lnTo>
                    <a:lnTo>
                      <a:pt x="351" y="237"/>
                    </a:lnTo>
                    <a:lnTo>
                      <a:pt x="340" y="252"/>
                    </a:lnTo>
                    <a:lnTo>
                      <a:pt x="328" y="265"/>
                    </a:lnTo>
                    <a:lnTo>
                      <a:pt x="316" y="278"/>
                    </a:lnTo>
                    <a:lnTo>
                      <a:pt x="304" y="288"/>
                    </a:lnTo>
                    <a:lnTo>
                      <a:pt x="291" y="296"/>
                    </a:lnTo>
                    <a:lnTo>
                      <a:pt x="276" y="306"/>
                    </a:lnTo>
                    <a:lnTo>
                      <a:pt x="259" y="314"/>
                    </a:lnTo>
                    <a:lnTo>
                      <a:pt x="242" y="320"/>
                    </a:lnTo>
                    <a:lnTo>
                      <a:pt x="228" y="323"/>
                    </a:lnTo>
                    <a:lnTo>
                      <a:pt x="209" y="326"/>
                    </a:lnTo>
                    <a:lnTo>
                      <a:pt x="191" y="326"/>
                    </a:lnTo>
                    <a:lnTo>
                      <a:pt x="179" y="326"/>
                    </a:lnTo>
                    <a:lnTo>
                      <a:pt x="166" y="324"/>
                    </a:lnTo>
                    <a:lnTo>
                      <a:pt x="150" y="320"/>
                    </a:lnTo>
                    <a:lnTo>
                      <a:pt x="135" y="315"/>
                    </a:lnTo>
                    <a:lnTo>
                      <a:pt x="120" y="309"/>
                    </a:lnTo>
                    <a:lnTo>
                      <a:pt x="106" y="301"/>
                    </a:lnTo>
                    <a:lnTo>
                      <a:pt x="86" y="287"/>
                    </a:lnTo>
                    <a:lnTo>
                      <a:pt x="72" y="275"/>
                    </a:lnTo>
                    <a:lnTo>
                      <a:pt x="58" y="260"/>
                    </a:lnTo>
                    <a:lnTo>
                      <a:pt x="45" y="244"/>
                    </a:lnTo>
                    <a:lnTo>
                      <a:pt x="38" y="232"/>
                    </a:lnTo>
                    <a:lnTo>
                      <a:pt x="29" y="218"/>
                    </a:lnTo>
                    <a:lnTo>
                      <a:pt x="23" y="205"/>
                    </a:lnTo>
                    <a:lnTo>
                      <a:pt x="19" y="194"/>
                    </a:lnTo>
                    <a:lnTo>
                      <a:pt x="14" y="183"/>
                    </a:lnTo>
                    <a:lnTo>
                      <a:pt x="11" y="169"/>
                    </a:lnTo>
                    <a:lnTo>
                      <a:pt x="9" y="157"/>
                    </a:lnTo>
                    <a:lnTo>
                      <a:pt x="5" y="140"/>
                    </a:lnTo>
                    <a:lnTo>
                      <a:pt x="0" y="97"/>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 calcmode="lin" valueType="num">
                                      <p:cBhvr additive="base">
                                        <p:cTn id="7" dur="500" fill="hold"/>
                                        <p:tgtEl>
                                          <p:spTgt spid="2201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016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0163">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0163">
                                            <p:txEl>
                                              <p:pRg st="1" end="1"/>
                                            </p:txEl>
                                          </p:spTgt>
                                        </p:tgtEl>
                                        <p:attrNameLst>
                                          <p:attrName>style.visibility</p:attrName>
                                        </p:attrNameLst>
                                      </p:cBhvr>
                                      <p:to>
                                        <p:strVal val="visible"/>
                                      </p:to>
                                    </p:set>
                                    <p:anim calcmode="lin" valueType="num">
                                      <p:cBhvr additive="base">
                                        <p:cTn id="13" dur="500" fill="hold"/>
                                        <p:tgtEl>
                                          <p:spTgt spid="2201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016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0163">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0163">
                                            <p:txEl>
                                              <p:pRg st="2" end="2"/>
                                            </p:txEl>
                                          </p:spTgt>
                                        </p:tgtEl>
                                        <p:attrNameLst>
                                          <p:attrName>style.visibility</p:attrName>
                                        </p:attrNameLst>
                                      </p:cBhvr>
                                      <p:to>
                                        <p:strVal val="visible"/>
                                      </p:to>
                                    </p:set>
                                    <p:anim calcmode="lin" valueType="num">
                                      <p:cBhvr additive="base">
                                        <p:cTn id="19" dur="500" fill="hold"/>
                                        <p:tgtEl>
                                          <p:spTgt spid="2201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016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0163">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0163">
                                            <p:txEl>
                                              <p:pRg st="3" end="3"/>
                                            </p:txEl>
                                          </p:spTgt>
                                        </p:tgtEl>
                                        <p:attrNameLst>
                                          <p:attrName>style.visibility</p:attrName>
                                        </p:attrNameLst>
                                      </p:cBhvr>
                                      <p:to>
                                        <p:strVal val="visible"/>
                                      </p:to>
                                    </p:set>
                                    <p:anim calcmode="lin" valueType="num">
                                      <p:cBhvr additive="base">
                                        <p:cTn id="25" dur="500" fill="hold"/>
                                        <p:tgtEl>
                                          <p:spTgt spid="2201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016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0163">
                                            <p:txEl>
                                              <p:pRg st="3" end="3"/>
                                            </p:txEl>
                                          </p:spTgt>
                                        </p:tgtEl>
                                        <p:attrNameLst>
                                          <p:attrName>ppt_c</p:attrName>
                                        </p:attrNameLst>
                                      </p:cBhvr>
                                      <p:to>
                                        <a:schemeClr val="hlink"/>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0163">
                                            <p:txEl>
                                              <p:pRg st="5" end="5"/>
                                            </p:txEl>
                                          </p:spTgt>
                                        </p:tgtEl>
                                        <p:attrNameLst>
                                          <p:attrName>style.visibility</p:attrName>
                                        </p:attrNameLst>
                                      </p:cBhvr>
                                      <p:to>
                                        <p:strVal val="visible"/>
                                      </p:to>
                                    </p:set>
                                    <p:anim calcmode="lin" valueType="num">
                                      <p:cBhvr additive="base">
                                        <p:cTn id="31" dur="500" fill="hold"/>
                                        <p:tgtEl>
                                          <p:spTgt spid="2201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0163">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20163">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p:spPr>
        <p:txBody>
          <a:bodyPr lIns="90488" tIns="44450" rIns="90488" bIns="44450"/>
          <a:lstStyle/>
          <a:p>
            <a:pPr eaLnBrk="1" hangingPunct="1"/>
            <a:r>
              <a:rPr lang="en-US" smtClean="0"/>
              <a:t>EXTRANET</a:t>
            </a:r>
          </a:p>
        </p:txBody>
      </p:sp>
      <p:pic>
        <p:nvPicPr>
          <p:cNvPr id="221187" name="Picture 3"/>
          <p:cNvPicPr>
            <a:picLocks noChangeArrowheads="1"/>
          </p:cNvPicPr>
          <p:nvPr/>
        </p:nvPicPr>
        <p:blipFill>
          <a:blip r:embed="rId2" cstate="print"/>
          <a:srcRect/>
          <a:stretch>
            <a:fillRect/>
          </a:stretch>
        </p:blipFill>
        <p:spPr bwMode="auto">
          <a:xfrm>
            <a:off x="457200" y="1600200"/>
            <a:ext cx="8462963" cy="4375150"/>
          </a:xfrm>
          <a:prstGeom prst="rect">
            <a:avLst/>
          </a:prstGeom>
          <a:noFill/>
          <a:ln w="12700">
            <a:noFill/>
            <a:miter lim="800000"/>
            <a:headEnd/>
            <a:tailEnd/>
          </a:ln>
        </p:spPr>
      </p:pic>
      <p:grpSp>
        <p:nvGrpSpPr>
          <p:cNvPr id="40964" name="Group 4"/>
          <p:cNvGrpSpPr>
            <a:grpSpLocks/>
          </p:cNvGrpSpPr>
          <p:nvPr/>
        </p:nvGrpSpPr>
        <p:grpSpPr bwMode="auto">
          <a:xfrm>
            <a:off x="7288213" y="28575"/>
            <a:ext cx="1827212" cy="1109663"/>
            <a:chOff x="4370" y="240"/>
            <a:chExt cx="1151" cy="699"/>
          </a:xfrm>
        </p:grpSpPr>
        <p:grpSp>
          <p:nvGrpSpPr>
            <p:cNvPr id="40965" name="Group 5"/>
            <p:cNvGrpSpPr>
              <a:grpSpLocks/>
            </p:cNvGrpSpPr>
            <p:nvPr/>
          </p:nvGrpSpPr>
          <p:grpSpPr bwMode="auto">
            <a:xfrm>
              <a:off x="4945" y="240"/>
              <a:ext cx="576" cy="699"/>
              <a:chOff x="4945" y="240"/>
              <a:chExt cx="576" cy="699"/>
            </a:xfrm>
          </p:grpSpPr>
          <p:sp>
            <p:nvSpPr>
              <p:cNvPr id="40969" name="Freeform 6"/>
              <p:cNvSpPr>
                <a:spLocks/>
              </p:cNvSpPr>
              <p:nvPr/>
            </p:nvSpPr>
            <p:spPr bwMode="auto">
              <a:xfrm>
                <a:off x="4945" y="240"/>
                <a:ext cx="520" cy="392"/>
              </a:xfrm>
              <a:custGeom>
                <a:avLst/>
                <a:gdLst>
                  <a:gd name="T0" fmla="*/ 518 w 520"/>
                  <a:gd name="T1" fmla="*/ 248 h 392"/>
                  <a:gd name="T2" fmla="*/ 512 w 520"/>
                  <a:gd name="T3" fmla="*/ 213 h 392"/>
                  <a:gd name="T4" fmla="*/ 504 w 520"/>
                  <a:gd name="T5" fmla="*/ 183 h 392"/>
                  <a:gd name="T6" fmla="*/ 493 w 520"/>
                  <a:gd name="T7" fmla="*/ 156 h 392"/>
                  <a:gd name="T8" fmla="*/ 476 w 520"/>
                  <a:gd name="T9" fmla="*/ 121 h 392"/>
                  <a:gd name="T10" fmla="*/ 455 w 520"/>
                  <a:gd name="T11" fmla="*/ 92 h 392"/>
                  <a:gd name="T12" fmla="*/ 436 w 520"/>
                  <a:gd name="T13" fmla="*/ 70 h 392"/>
                  <a:gd name="T14" fmla="*/ 416 w 520"/>
                  <a:gd name="T15" fmla="*/ 53 h 392"/>
                  <a:gd name="T16" fmla="*/ 394 w 520"/>
                  <a:gd name="T17" fmla="*/ 38 h 392"/>
                  <a:gd name="T18" fmla="*/ 371 w 520"/>
                  <a:gd name="T19" fmla="*/ 24 h 392"/>
                  <a:gd name="T20" fmla="*/ 342 w 520"/>
                  <a:gd name="T21" fmla="*/ 12 h 392"/>
                  <a:gd name="T22" fmla="*/ 315 w 520"/>
                  <a:gd name="T23" fmla="*/ 4 h 392"/>
                  <a:gd name="T24" fmla="*/ 281 w 520"/>
                  <a:gd name="T25" fmla="*/ 0 h 392"/>
                  <a:gd name="T26" fmla="*/ 250 w 520"/>
                  <a:gd name="T27" fmla="*/ 3 h 392"/>
                  <a:gd name="T28" fmla="*/ 220 w 520"/>
                  <a:gd name="T29" fmla="*/ 10 h 392"/>
                  <a:gd name="T30" fmla="*/ 195 w 520"/>
                  <a:gd name="T31" fmla="*/ 19 h 392"/>
                  <a:gd name="T32" fmla="*/ 162 w 520"/>
                  <a:gd name="T33" fmla="*/ 37 h 392"/>
                  <a:gd name="T34" fmla="*/ 137 w 520"/>
                  <a:gd name="T35" fmla="*/ 55 h 392"/>
                  <a:gd name="T36" fmla="*/ 116 w 520"/>
                  <a:gd name="T37" fmla="*/ 77 h 392"/>
                  <a:gd name="T38" fmla="*/ 93 w 520"/>
                  <a:gd name="T39" fmla="*/ 104 h 392"/>
                  <a:gd name="T40" fmla="*/ 73 w 520"/>
                  <a:gd name="T41" fmla="*/ 136 h 392"/>
                  <a:gd name="T42" fmla="*/ 49 w 520"/>
                  <a:gd name="T43" fmla="*/ 199 h 392"/>
                  <a:gd name="T44" fmla="*/ 38 w 520"/>
                  <a:gd name="T45" fmla="*/ 254 h 392"/>
                  <a:gd name="T46" fmla="*/ 0 w 520"/>
                  <a:gd name="T47" fmla="*/ 286 h 392"/>
                  <a:gd name="T48" fmla="*/ 166 w 520"/>
                  <a:gd name="T49" fmla="*/ 285 h 392"/>
                  <a:gd name="T50" fmla="*/ 131 w 520"/>
                  <a:gd name="T51" fmla="*/ 253 h 392"/>
                  <a:gd name="T52" fmla="*/ 142 w 520"/>
                  <a:gd name="T53" fmla="*/ 205 h 392"/>
                  <a:gd name="T54" fmla="*/ 168 w 520"/>
                  <a:gd name="T55" fmla="*/ 154 h 392"/>
                  <a:gd name="T56" fmla="*/ 191 w 520"/>
                  <a:gd name="T57" fmla="*/ 126 h 392"/>
                  <a:gd name="T58" fmla="*/ 215 w 520"/>
                  <a:gd name="T59" fmla="*/ 103 h 392"/>
                  <a:gd name="T60" fmla="*/ 243 w 520"/>
                  <a:gd name="T61" fmla="*/ 85 h 392"/>
                  <a:gd name="T62" fmla="*/ 276 w 520"/>
                  <a:gd name="T63" fmla="*/ 71 h 392"/>
                  <a:gd name="T64" fmla="*/ 310 w 520"/>
                  <a:gd name="T65" fmla="*/ 65 h 392"/>
                  <a:gd name="T66" fmla="*/ 340 w 520"/>
                  <a:gd name="T67" fmla="*/ 65 h 392"/>
                  <a:gd name="T68" fmla="*/ 369 w 520"/>
                  <a:gd name="T69" fmla="*/ 71 h 392"/>
                  <a:gd name="T70" fmla="*/ 399 w 520"/>
                  <a:gd name="T71" fmla="*/ 82 h 392"/>
                  <a:gd name="T72" fmla="*/ 433 w 520"/>
                  <a:gd name="T73" fmla="*/ 104 h 392"/>
                  <a:gd name="T74" fmla="*/ 461 w 520"/>
                  <a:gd name="T75" fmla="*/ 131 h 392"/>
                  <a:gd name="T76" fmla="*/ 481 w 520"/>
                  <a:gd name="T77" fmla="*/ 159 h 392"/>
                  <a:gd name="T78" fmla="*/ 496 w 520"/>
                  <a:gd name="T79" fmla="*/ 186 h 392"/>
                  <a:gd name="T80" fmla="*/ 505 w 520"/>
                  <a:gd name="T81" fmla="*/ 208 h 392"/>
                  <a:gd name="T82" fmla="*/ 510 w 520"/>
                  <a:gd name="T83" fmla="*/ 234 h 392"/>
                  <a:gd name="T84" fmla="*/ 519 w 520"/>
                  <a:gd name="T85" fmla="*/ 294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0"/>
                  <a:gd name="T130" fmla="*/ 0 h 392"/>
                  <a:gd name="T131" fmla="*/ 520 w 520"/>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0" h="392">
                    <a:moveTo>
                      <a:pt x="519" y="294"/>
                    </a:moveTo>
                    <a:lnTo>
                      <a:pt x="518" y="248"/>
                    </a:lnTo>
                    <a:lnTo>
                      <a:pt x="516" y="233"/>
                    </a:lnTo>
                    <a:lnTo>
                      <a:pt x="512" y="213"/>
                    </a:lnTo>
                    <a:lnTo>
                      <a:pt x="509" y="198"/>
                    </a:lnTo>
                    <a:lnTo>
                      <a:pt x="504" y="183"/>
                    </a:lnTo>
                    <a:lnTo>
                      <a:pt x="499" y="169"/>
                    </a:lnTo>
                    <a:lnTo>
                      <a:pt x="493" y="156"/>
                    </a:lnTo>
                    <a:lnTo>
                      <a:pt x="486" y="140"/>
                    </a:lnTo>
                    <a:lnTo>
                      <a:pt x="476" y="121"/>
                    </a:lnTo>
                    <a:lnTo>
                      <a:pt x="466" y="106"/>
                    </a:lnTo>
                    <a:lnTo>
                      <a:pt x="455" y="92"/>
                    </a:lnTo>
                    <a:lnTo>
                      <a:pt x="446" y="82"/>
                    </a:lnTo>
                    <a:lnTo>
                      <a:pt x="436" y="70"/>
                    </a:lnTo>
                    <a:lnTo>
                      <a:pt x="427" y="62"/>
                    </a:lnTo>
                    <a:lnTo>
                      <a:pt x="416" y="53"/>
                    </a:lnTo>
                    <a:lnTo>
                      <a:pt x="405" y="45"/>
                    </a:lnTo>
                    <a:lnTo>
                      <a:pt x="394" y="38"/>
                    </a:lnTo>
                    <a:lnTo>
                      <a:pt x="384" y="32"/>
                    </a:lnTo>
                    <a:lnTo>
                      <a:pt x="371" y="24"/>
                    </a:lnTo>
                    <a:lnTo>
                      <a:pt x="356" y="17"/>
                    </a:lnTo>
                    <a:lnTo>
                      <a:pt x="342" y="12"/>
                    </a:lnTo>
                    <a:lnTo>
                      <a:pt x="330" y="8"/>
                    </a:lnTo>
                    <a:lnTo>
                      <a:pt x="315" y="4"/>
                    </a:lnTo>
                    <a:lnTo>
                      <a:pt x="300" y="1"/>
                    </a:lnTo>
                    <a:lnTo>
                      <a:pt x="281" y="0"/>
                    </a:lnTo>
                    <a:lnTo>
                      <a:pt x="264" y="1"/>
                    </a:lnTo>
                    <a:lnTo>
                      <a:pt x="250" y="3"/>
                    </a:lnTo>
                    <a:lnTo>
                      <a:pt x="236" y="5"/>
                    </a:lnTo>
                    <a:lnTo>
                      <a:pt x="220" y="10"/>
                    </a:lnTo>
                    <a:lnTo>
                      <a:pt x="207" y="14"/>
                    </a:lnTo>
                    <a:lnTo>
                      <a:pt x="195" y="19"/>
                    </a:lnTo>
                    <a:lnTo>
                      <a:pt x="179" y="27"/>
                    </a:lnTo>
                    <a:lnTo>
                      <a:pt x="162" y="37"/>
                    </a:lnTo>
                    <a:lnTo>
                      <a:pt x="148" y="47"/>
                    </a:lnTo>
                    <a:lnTo>
                      <a:pt x="137" y="55"/>
                    </a:lnTo>
                    <a:lnTo>
                      <a:pt x="125" y="66"/>
                    </a:lnTo>
                    <a:lnTo>
                      <a:pt x="116" y="77"/>
                    </a:lnTo>
                    <a:lnTo>
                      <a:pt x="105" y="89"/>
                    </a:lnTo>
                    <a:lnTo>
                      <a:pt x="93" y="104"/>
                    </a:lnTo>
                    <a:lnTo>
                      <a:pt x="83" y="119"/>
                    </a:lnTo>
                    <a:lnTo>
                      <a:pt x="73" y="136"/>
                    </a:lnTo>
                    <a:lnTo>
                      <a:pt x="58" y="171"/>
                    </a:lnTo>
                    <a:lnTo>
                      <a:pt x="49" y="199"/>
                    </a:lnTo>
                    <a:lnTo>
                      <a:pt x="42" y="230"/>
                    </a:lnTo>
                    <a:lnTo>
                      <a:pt x="38" y="254"/>
                    </a:lnTo>
                    <a:lnTo>
                      <a:pt x="36" y="286"/>
                    </a:lnTo>
                    <a:lnTo>
                      <a:pt x="0" y="286"/>
                    </a:lnTo>
                    <a:lnTo>
                      <a:pt x="82" y="391"/>
                    </a:lnTo>
                    <a:lnTo>
                      <a:pt x="166" y="285"/>
                    </a:lnTo>
                    <a:lnTo>
                      <a:pt x="128" y="285"/>
                    </a:lnTo>
                    <a:lnTo>
                      <a:pt x="131" y="253"/>
                    </a:lnTo>
                    <a:lnTo>
                      <a:pt x="135" y="230"/>
                    </a:lnTo>
                    <a:lnTo>
                      <a:pt x="142" y="205"/>
                    </a:lnTo>
                    <a:lnTo>
                      <a:pt x="158" y="171"/>
                    </a:lnTo>
                    <a:lnTo>
                      <a:pt x="168" y="154"/>
                    </a:lnTo>
                    <a:lnTo>
                      <a:pt x="179" y="139"/>
                    </a:lnTo>
                    <a:lnTo>
                      <a:pt x="191" y="126"/>
                    </a:lnTo>
                    <a:lnTo>
                      <a:pt x="203" y="113"/>
                    </a:lnTo>
                    <a:lnTo>
                      <a:pt x="215" y="103"/>
                    </a:lnTo>
                    <a:lnTo>
                      <a:pt x="227" y="95"/>
                    </a:lnTo>
                    <a:lnTo>
                      <a:pt x="243" y="85"/>
                    </a:lnTo>
                    <a:lnTo>
                      <a:pt x="260" y="77"/>
                    </a:lnTo>
                    <a:lnTo>
                      <a:pt x="276" y="71"/>
                    </a:lnTo>
                    <a:lnTo>
                      <a:pt x="291" y="68"/>
                    </a:lnTo>
                    <a:lnTo>
                      <a:pt x="310" y="65"/>
                    </a:lnTo>
                    <a:lnTo>
                      <a:pt x="328" y="65"/>
                    </a:lnTo>
                    <a:lnTo>
                      <a:pt x="340" y="65"/>
                    </a:lnTo>
                    <a:lnTo>
                      <a:pt x="353" y="67"/>
                    </a:lnTo>
                    <a:lnTo>
                      <a:pt x="369" y="71"/>
                    </a:lnTo>
                    <a:lnTo>
                      <a:pt x="384" y="76"/>
                    </a:lnTo>
                    <a:lnTo>
                      <a:pt x="399" y="82"/>
                    </a:lnTo>
                    <a:lnTo>
                      <a:pt x="413" y="90"/>
                    </a:lnTo>
                    <a:lnTo>
                      <a:pt x="433" y="104"/>
                    </a:lnTo>
                    <a:lnTo>
                      <a:pt x="447" y="116"/>
                    </a:lnTo>
                    <a:lnTo>
                      <a:pt x="461" y="131"/>
                    </a:lnTo>
                    <a:lnTo>
                      <a:pt x="474" y="147"/>
                    </a:lnTo>
                    <a:lnTo>
                      <a:pt x="481" y="159"/>
                    </a:lnTo>
                    <a:lnTo>
                      <a:pt x="489" y="173"/>
                    </a:lnTo>
                    <a:lnTo>
                      <a:pt x="496" y="186"/>
                    </a:lnTo>
                    <a:lnTo>
                      <a:pt x="500" y="197"/>
                    </a:lnTo>
                    <a:lnTo>
                      <a:pt x="505" y="208"/>
                    </a:lnTo>
                    <a:lnTo>
                      <a:pt x="508" y="222"/>
                    </a:lnTo>
                    <a:lnTo>
                      <a:pt x="510" y="234"/>
                    </a:lnTo>
                    <a:lnTo>
                      <a:pt x="514" y="251"/>
                    </a:lnTo>
                    <a:lnTo>
                      <a:pt x="519" y="294"/>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sp>
            <p:nvSpPr>
              <p:cNvPr id="40970" name="Freeform 7"/>
              <p:cNvSpPr>
                <a:spLocks/>
              </p:cNvSpPr>
              <p:nvPr/>
            </p:nvSpPr>
            <p:spPr bwMode="auto">
              <a:xfrm>
                <a:off x="5000" y="547"/>
                <a:ext cx="521" cy="392"/>
              </a:xfrm>
              <a:custGeom>
                <a:avLst/>
                <a:gdLst>
                  <a:gd name="T0" fmla="*/ 1 w 521"/>
                  <a:gd name="T1" fmla="*/ 143 h 392"/>
                  <a:gd name="T2" fmla="*/ 7 w 521"/>
                  <a:gd name="T3" fmla="*/ 178 h 392"/>
                  <a:gd name="T4" fmla="*/ 15 w 521"/>
                  <a:gd name="T5" fmla="*/ 208 h 392"/>
                  <a:gd name="T6" fmla="*/ 26 w 521"/>
                  <a:gd name="T7" fmla="*/ 235 h 392"/>
                  <a:gd name="T8" fmla="*/ 44 w 521"/>
                  <a:gd name="T9" fmla="*/ 270 h 392"/>
                  <a:gd name="T10" fmla="*/ 64 w 521"/>
                  <a:gd name="T11" fmla="*/ 299 h 392"/>
                  <a:gd name="T12" fmla="*/ 84 w 521"/>
                  <a:gd name="T13" fmla="*/ 321 h 392"/>
                  <a:gd name="T14" fmla="*/ 103 w 521"/>
                  <a:gd name="T15" fmla="*/ 338 h 392"/>
                  <a:gd name="T16" fmla="*/ 126 w 521"/>
                  <a:gd name="T17" fmla="*/ 353 h 392"/>
                  <a:gd name="T18" fmla="*/ 148 w 521"/>
                  <a:gd name="T19" fmla="*/ 367 h 392"/>
                  <a:gd name="T20" fmla="*/ 177 w 521"/>
                  <a:gd name="T21" fmla="*/ 379 h 392"/>
                  <a:gd name="T22" fmla="*/ 204 w 521"/>
                  <a:gd name="T23" fmla="*/ 387 h 392"/>
                  <a:gd name="T24" fmla="*/ 239 w 521"/>
                  <a:gd name="T25" fmla="*/ 391 h 392"/>
                  <a:gd name="T26" fmla="*/ 269 w 521"/>
                  <a:gd name="T27" fmla="*/ 388 h 392"/>
                  <a:gd name="T28" fmla="*/ 299 w 521"/>
                  <a:gd name="T29" fmla="*/ 381 h 392"/>
                  <a:gd name="T30" fmla="*/ 325 w 521"/>
                  <a:gd name="T31" fmla="*/ 372 h 392"/>
                  <a:gd name="T32" fmla="*/ 357 w 521"/>
                  <a:gd name="T33" fmla="*/ 354 h 392"/>
                  <a:gd name="T34" fmla="*/ 383 w 521"/>
                  <a:gd name="T35" fmla="*/ 336 h 392"/>
                  <a:gd name="T36" fmla="*/ 404 w 521"/>
                  <a:gd name="T37" fmla="*/ 314 h 392"/>
                  <a:gd name="T38" fmla="*/ 427 w 521"/>
                  <a:gd name="T39" fmla="*/ 287 h 392"/>
                  <a:gd name="T40" fmla="*/ 447 w 521"/>
                  <a:gd name="T41" fmla="*/ 255 h 392"/>
                  <a:gd name="T42" fmla="*/ 471 w 521"/>
                  <a:gd name="T43" fmla="*/ 192 h 392"/>
                  <a:gd name="T44" fmla="*/ 482 w 521"/>
                  <a:gd name="T45" fmla="*/ 137 h 392"/>
                  <a:gd name="T46" fmla="*/ 520 w 521"/>
                  <a:gd name="T47" fmla="*/ 105 h 392"/>
                  <a:gd name="T48" fmla="*/ 354 w 521"/>
                  <a:gd name="T49" fmla="*/ 106 h 392"/>
                  <a:gd name="T50" fmla="*/ 389 w 521"/>
                  <a:gd name="T51" fmla="*/ 138 h 392"/>
                  <a:gd name="T52" fmla="*/ 377 w 521"/>
                  <a:gd name="T53" fmla="*/ 186 h 392"/>
                  <a:gd name="T54" fmla="*/ 352 w 521"/>
                  <a:gd name="T55" fmla="*/ 237 h 392"/>
                  <a:gd name="T56" fmla="*/ 328 w 521"/>
                  <a:gd name="T57" fmla="*/ 265 h 392"/>
                  <a:gd name="T58" fmla="*/ 305 w 521"/>
                  <a:gd name="T59" fmla="*/ 288 h 392"/>
                  <a:gd name="T60" fmla="*/ 277 w 521"/>
                  <a:gd name="T61" fmla="*/ 306 h 392"/>
                  <a:gd name="T62" fmla="*/ 243 w 521"/>
                  <a:gd name="T63" fmla="*/ 320 h 392"/>
                  <a:gd name="T64" fmla="*/ 209 w 521"/>
                  <a:gd name="T65" fmla="*/ 326 h 392"/>
                  <a:gd name="T66" fmla="*/ 179 w 521"/>
                  <a:gd name="T67" fmla="*/ 326 h 392"/>
                  <a:gd name="T68" fmla="*/ 150 w 521"/>
                  <a:gd name="T69" fmla="*/ 320 h 392"/>
                  <a:gd name="T70" fmla="*/ 120 w 521"/>
                  <a:gd name="T71" fmla="*/ 309 h 392"/>
                  <a:gd name="T72" fmla="*/ 86 w 521"/>
                  <a:gd name="T73" fmla="*/ 287 h 392"/>
                  <a:gd name="T74" fmla="*/ 58 w 521"/>
                  <a:gd name="T75" fmla="*/ 260 h 392"/>
                  <a:gd name="T76" fmla="*/ 38 w 521"/>
                  <a:gd name="T77" fmla="*/ 232 h 392"/>
                  <a:gd name="T78" fmla="*/ 23 w 521"/>
                  <a:gd name="T79" fmla="*/ 205 h 392"/>
                  <a:gd name="T80" fmla="*/ 14 w 521"/>
                  <a:gd name="T81" fmla="*/ 183 h 392"/>
                  <a:gd name="T82" fmla="*/ 9 w 521"/>
                  <a:gd name="T83" fmla="*/ 157 h 392"/>
                  <a:gd name="T84" fmla="*/ 0 w 521"/>
                  <a:gd name="T85" fmla="*/ 97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1"/>
                  <a:gd name="T130" fmla="*/ 0 h 392"/>
                  <a:gd name="T131" fmla="*/ 521 w 521"/>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1" h="392">
                    <a:moveTo>
                      <a:pt x="0" y="97"/>
                    </a:moveTo>
                    <a:lnTo>
                      <a:pt x="1" y="143"/>
                    </a:lnTo>
                    <a:lnTo>
                      <a:pt x="3" y="158"/>
                    </a:lnTo>
                    <a:lnTo>
                      <a:pt x="7" y="178"/>
                    </a:lnTo>
                    <a:lnTo>
                      <a:pt x="10" y="193"/>
                    </a:lnTo>
                    <a:lnTo>
                      <a:pt x="15" y="208"/>
                    </a:lnTo>
                    <a:lnTo>
                      <a:pt x="20" y="222"/>
                    </a:lnTo>
                    <a:lnTo>
                      <a:pt x="26" y="235"/>
                    </a:lnTo>
                    <a:lnTo>
                      <a:pt x="33" y="251"/>
                    </a:lnTo>
                    <a:lnTo>
                      <a:pt x="44" y="270"/>
                    </a:lnTo>
                    <a:lnTo>
                      <a:pt x="53" y="285"/>
                    </a:lnTo>
                    <a:lnTo>
                      <a:pt x="64" y="299"/>
                    </a:lnTo>
                    <a:lnTo>
                      <a:pt x="73" y="309"/>
                    </a:lnTo>
                    <a:lnTo>
                      <a:pt x="84" y="321"/>
                    </a:lnTo>
                    <a:lnTo>
                      <a:pt x="92" y="329"/>
                    </a:lnTo>
                    <a:lnTo>
                      <a:pt x="103" y="338"/>
                    </a:lnTo>
                    <a:lnTo>
                      <a:pt x="114" y="346"/>
                    </a:lnTo>
                    <a:lnTo>
                      <a:pt x="126" y="353"/>
                    </a:lnTo>
                    <a:lnTo>
                      <a:pt x="135" y="359"/>
                    </a:lnTo>
                    <a:lnTo>
                      <a:pt x="148" y="367"/>
                    </a:lnTo>
                    <a:lnTo>
                      <a:pt x="163" y="374"/>
                    </a:lnTo>
                    <a:lnTo>
                      <a:pt x="177" y="379"/>
                    </a:lnTo>
                    <a:lnTo>
                      <a:pt x="190" y="383"/>
                    </a:lnTo>
                    <a:lnTo>
                      <a:pt x="204" y="387"/>
                    </a:lnTo>
                    <a:lnTo>
                      <a:pt x="219" y="390"/>
                    </a:lnTo>
                    <a:lnTo>
                      <a:pt x="239" y="391"/>
                    </a:lnTo>
                    <a:lnTo>
                      <a:pt x="255" y="390"/>
                    </a:lnTo>
                    <a:lnTo>
                      <a:pt x="269" y="388"/>
                    </a:lnTo>
                    <a:lnTo>
                      <a:pt x="284" y="386"/>
                    </a:lnTo>
                    <a:lnTo>
                      <a:pt x="299" y="381"/>
                    </a:lnTo>
                    <a:lnTo>
                      <a:pt x="312" y="377"/>
                    </a:lnTo>
                    <a:lnTo>
                      <a:pt x="325" y="372"/>
                    </a:lnTo>
                    <a:lnTo>
                      <a:pt x="340" y="364"/>
                    </a:lnTo>
                    <a:lnTo>
                      <a:pt x="357" y="354"/>
                    </a:lnTo>
                    <a:lnTo>
                      <a:pt x="371" y="344"/>
                    </a:lnTo>
                    <a:lnTo>
                      <a:pt x="383" y="336"/>
                    </a:lnTo>
                    <a:lnTo>
                      <a:pt x="394" y="325"/>
                    </a:lnTo>
                    <a:lnTo>
                      <a:pt x="404" y="314"/>
                    </a:lnTo>
                    <a:lnTo>
                      <a:pt x="414" y="302"/>
                    </a:lnTo>
                    <a:lnTo>
                      <a:pt x="427" y="287"/>
                    </a:lnTo>
                    <a:lnTo>
                      <a:pt x="436" y="272"/>
                    </a:lnTo>
                    <a:lnTo>
                      <a:pt x="447" y="255"/>
                    </a:lnTo>
                    <a:lnTo>
                      <a:pt x="462" y="220"/>
                    </a:lnTo>
                    <a:lnTo>
                      <a:pt x="471" y="192"/>
                    </a:lnTo>
                    <a:lnTo>
                      <a:pt x="478" y="161"/>
                    </a:lnTo>
                    <a:lnTo>
                      <a:pt x="482" y="137"/>
                    </a:lnTo>
                    <a:lnTo>
                      <a:pt x="484" y="105"/>
                    </a:lnTo>
                    <a:lnTo>
                      <a:pt x="520" y="105"/>
                    </a:lnTo>
                    <a:lnTo>
                      <a:pt x="437" y="0"/>
                    </a:lnTo>
                    <a:lnTo>
                      <a:pt x="354" y="106"/>
                    </a:lnTo>
                    <a:lnTo>
                      <a:pt x="391" y="106"/>
                    </a:lnTo>
                    <a:lnTo>
                      <a:pt x="389" y="138"/>
                    </a:lnTo>
                    <a:lnTo>
                      <a:pt x="384" y="161"/>
                    </a:lnTo>
                    <a:lnTo>
                      <a:pt x="377" y="186"/>
                    </a:lnTo>
                    <a:lnTo>
                      <a:pt x="362" y="220"/>
                    </a:lnTo>
                    <a:lnTo>
                      <a:pt x="352" y="237"/>
                    </a:lnTo>
                    <a:lnTo>
                      <a:pt x="341" y="252"/>
                    </a:lnTo>
                    <a:lnTo>
                      <a:pt x="328" y="265"/>
                    </a:lnTo>
                    <a:lnTo>
                      <a:pt x="316" y="278"/>
                    </a:lnTo>
                    <a:lnTo>
                      <a:pt x="305" y="288"/>
                    </a:lnTo>
                    <a:lnTo>
                      <a:pt x="292" y="296"/>
                    </a:lnTo>
                    <a:lnTo>
                      <a:pt x="277" y="306"/>
                    </a:lnTo>
                    <a:lnTo>
                      <a:pt x="259" y="314"/>
                    </a:lnTo>
                    <a:lnTo>
                      <a:pt x="243" y="320"/>
                    </a:lnTo>
                    <a:lnTo>
                      <a:pt x="228" y="323"/>
                    </a:lnTo>
                    <a:lnTo>
                      <a:pt x="209" y="326"/>
                    </a:lnTo>
                    <a:lnTo>
                      <a:pt x="192" y="326"/>
                    </a:lnTo>
                    <a:lnTo>
                      <a:pt x="179" y="326"/>
                    </a:lnTo>
                    <a:lnTo>
                      <a:pt x="166" y="324"/>
                    </a:lnTo>
                    <a:lnTo>
                      <a:pt x="150" y="320"/>
                    </a:lnTo>
                    <a:lnTo>
                      <a:pt x="135" y="315"/>
                    </a:lnTo>
                    <a:lnTo>
                      <a:pt x="120" y="309"/>
                    </a:lnTo>
                    <a:lnTo>
                      <a:pt x="106" y="301"/>
                    </a:lnTo>
                    <a:lnTo>
                      <a:pt x="86" y="287"/>
                    </a:lnTo>
                    <a:lnTo>
                      <a:pt x="72" y="275"/>
                    </a:lnTo>
                    <a:lnTo>
                      <a:pt x="58" y="260"/>
                    </a:lnTo>
                    <a:lnTo>
                      <a:pt x="45" y="244"/>
                    </a:lnTo>
                    <a:lnTo>
                      <a:pt x="38" y="232"/>
                    </a:lnTo>
                    <a:lnTo>
                      <a:pt x="30" y="218"/>
                    </a:lnTo>
                    <a:lnTo>
                      <a:pt x="23" y="205"/>
                    </a:lnTo>
                    <a:lnTo>
                      <a:pt x="19" y="194"/>
                    </a:lnTo>
                    <a:lnTo>
                      <a:pt x="14" y="183"/>
                    </a:lnTo>
                    <a:lnTo>
                      <a:pt x="11" y="169"/>
                    </a:lnTo>
                    <a:lnTo>
                      <a:pt x="9" y="157"/>
                    </a:lnTo>
                    <a:lnTo>
                      <a:pt x="5" y="140"/>
                    </a:lnTo>
                    <a:lnTo>
                      <a:pt x="0" y="97"/>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grpSp>
        <p:grpSp>
          <p:nvGrpSpPr>
            <p:cNvPr id="40966" name="Group 8"/>
            <p:cNvGrpSpPr>
              <a:grpSpLocks/>
            </p:cNvGrpSpPr>
            <p:nvPr/>
          </p:nvGrpSpPr>
          <p:grpSpPr bwMode="auto">
            <a:xfrm>
              <a:off x="4370" y="240"/>
              <a:ext cx="576" cy="699"/>
              <a:chOff x="4370" y="240"/>
              <a:chExt cx="576" cy="699"/>
            </a:xfrm>
          </p:grpSpPr>
          <p:sp>
            <p:nvSpPr>
              <p:cNvPr id="40967" name="Freeform 9"/>
              <p:cNvSpPr>
                <a:spLocks/>
              </p:cNvSpPr>
              <p:nvPr/>
            </p:nvSpPr>
            <p:spPr bwMode="auto">
              <a:xfrm>
                <a:off x="4370" y="240"/>
                <a:ext cx="521" cy="392"/>
              </a:xfrm>
              <a:custGeom>
                <a:avLst/>
                <a:gdLst>
                  <a:gd name="T0" fmla="*/ 519 w 521"/>
                  <a:gd name="T1" fmla="*/ 248 h 392"/>
                  <a:gd name="T2" fmla="*/ 513 w 521"/>
                  <a:gd name="T3" fmla="*/ 213 h 392"/>
                  <a:gd name="T4" fmla="*/ 505 w 521"/>
                  <a:gd name="T5" fmla="*/ 183 h 392"/>
                  <a:gd name="T6" fmla="*/ 494 w 521"/>
                  <a:gd name="T7" fmla="*/ 156 h 392"/>
                  <a:gd name="T8" fmla="*/ 476 w 521"/>
                  <a:gd name="T9" fmla="*/ 121 h 392"/>
                  <a:gd name="T10" fmla="*/ 456 w 521"/>
                  <a:gd name="T11" fmla="*/ 92 h 392"/>
                  <a:gd name="T12" fmla="*/ 436 w 521"/>
                  <a:gd name="T13" fmla="*/ 70 h 392"/>
                  <a:gd name="T14" fmla="*/ 417 w 521"/>
                  <a:gd name="T15" fmla="*/ 53 h 392"/>
                  <a:gd name="T16" fmla="*/ 394 w 521"/>
                  <a:gd name="T17" fmla="*/ 38 h 392"/>
                  <a:gd name="T18" fmla="*/ 372 w 521"/>
                  <a:gd name="T19" fmla="*/ 24 h 392"/>
                  <a:gd name="T20" fmla="*/ 343 w 521"/>
                  <a:gd name="T21" fmla="*/ 12 h 392"/>
                  <a:gd name="T22" fmla="*/ 316 w 521"/>
                  <a:gd name="T23" fmla="*/ 4 h 392"/>
                  <a:gd name="T24" fmla="*/ 281 w 521"/>
                  <a:gd name="T25" fmla="*/ 0 h 392"/>
                  <a:gd name="T26" fmla="*/ 251 w 521"/>
                  <a:gd name="T27" fmla="*/ 3 h 392"/>
                  <a:gd name="T28" fmla="*/ 221 w 521"/>
                  <a:gd name="T29" fmla="*/ 10 h 392"/>
                  <a:gd name="T30" fmla="*/ 195 w 521"/>
                  <a:gd name="T31" fmla="*/ 19 h 392"/>
                  <a:gd name="T32" fmla="*/ 163 w 521"/>
                  <a:gd name="T33" fmla="*/ 37 h 392"/>
                  <a:gd name="T34" fmla="*/ 137 w 521"/>
                  <a:gd name="T35" fmla="*/ 55 h 392"/>
                  <a:gd name="T36" fmla="*/ 116 w 521"/>
                  <a:gd name="T37" fmla="*/ 77 h 392"/>
                  <a:gd name="T38" fmla="*/ 93 w 521"/>
                  <a:gd name="T39" fmla="*/ 104 h 392"/>
                  <a:gd name="T40" fmla="*/ 73 w 521"/>
                  <a:gd name="T41" fmla="*/ 136 h 392"/>
                  <a:gd name="T42" fmla="*/ 49 w 521"/>
                  <a:gd name="T43" fmla="*/ 199 h 392"/>
                  <a:gd name="T44" fmla="*/ 38 w 521"/>
                  <a:gd name="T45" fmla="*/ 254 h 392"/>
                  <a:gd name="T46" fmla="*/ 0 w 521"/>
                  <a:gd name="T47" fmla="*/ 286 h 392"/>
                  <a:gd name="T48" fmla="*/ 166 w 521"/>
                  <a:gd name="T49" fmla="*/ 285 h 392"/>
                  <a:gd name="T50" fmla="*/ 131 w 521"/>
                  <a:gd name="T51" fmla="*/ 253 h 392"/>
                  <a:gd name="T52" fmla="*/ 143 w 521"/>
                  <a:gd name="T53" fmla="*/ 205 h 392"/>
                  <a:gd name="T54" fmla="*/ 168 w 521"/>
                  <a:gd name="T55" fmla="*/ 154 h 392"/>
                  <a:gd name="T56" fmla="*/ 192 w 521"/>
                  <a:gd name="T57" fmla="*/ 126 h 392"/>
                  <a:gd name="T58" fmla="*/ 215 w 521"/>
                  <a:gd name="T59" fmla="*/ 103 h 392"/>
                  <a:gd name="T60" fmla="*/ 243 w 521"/>
                  <a:gd name="T61" fmla="*/ 85 h 392"/>
                  <a:gd name="T62" fmla="*/ 277 w 521"/>
                  <a:gd name="T63" fmla="*/ 71 h 392"/>
                  <a:gd name="T64" fmla="*/ 311 w 521"/>
                  <a:gd name="T65" fmla="*/ 65 h 392"/>
                  <a:gd name="T66" fmla="*/ 341 w 521"/>
                  <a:gd name="T67" fmla="*/ 65 h 392"/>
                  <a:gd name="T68" fmla="*/ 370 w 521"/>
                  <a:gd name="T69" fmla="*/ 71 h 392"/>
                  <a:gd name="T70" fmla="*/ 400 w 521"/>
                  <a:gd name="T71" fmla="*/ 82 h 392"/>
                  <a:gd name="T72" fmla="*/ 434 w 521"/>
                  <a:gd name="T73" fmla="*/ 104 h 392"/>
                  <a:gd name="T74" fmla="*/ 462 w 521"/>
                  <a:gd name="T75" fmla="*/ 131 h 392"/>
                  <a:gd name="T76" fmla="*/ 482 w 521"/>
                  <a:gd name="T77" fmla="*/ 159 h 392"/>
                  <a:gd name="T78" fmla="*/ 497 w 521"/>
                  <a:gd name="T79" fmla="*/ 186 h 392"/>
                  <a:gd name="T80" fmla="*/ 506 w 521"/>
                  <a:gd name="T81" fmla="*/ 208 h 392"/>
                  <a:gd name="T82" fmla="*/ 511 w 521"/>
                  <a:gd name="T83" fmla="*/ 234 h 392"/>
                  <a:gd name="T84" fmla="*/ 520 w 521"/>
                  <a:gd name="T85" fmla="*/ 294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1"/>
                  <a:gd name="T130" fmla="*/ 0 h 392"/>
                  <a:gd name="T131" fmla="*/ 521 w 521"/>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1" h="392">
                    <a:moveTo>
                      <a:pt x="520" y="294"/>
                    </a:moveTo>
                    <a:lnTo>
                      <a:pt x="519" y="248"/>
                    </a:lnTo>
                    <a:lnTo>
                      <a:pt x="517" y="233"/>
                    </a:lnTo>
                    <a:lnTo>
                      <a:pt x="513" y="213"/>
                    </a:lnTo>
                    <a:lnTo>
                      <a:pt x="510" y="198"/>
                    </a:lnTo>
                    <a:lnTo>
                      <a:pt x="505" y="183"/>
                    </a:lnTo>
                    <a:lnTo>
                      <a:pt x="500" y="169"/>
                    </a:lnTo>
                    <a:lnTo>
                      <a:pt x="494" y="156"/>
                    </a:lnTo>
                    <a:lnTo>
                      <a:pt x="487" y="140"/>
                    </a:lnTo>
                    <a:lnTo>
                      <a:pt x="476" y="121"/>
                    </a:lnTo>
                    <a:lnTo>
                      <a:pt x="467" y="106"/>
                    </a:lnTo>
                    <a:lnTo>
                      <a:pt x="456" y="92"/>
                    </a:lnTo>
                    <a:lnTo>
                      <a:pt x="447" y="82"/>
                    </a:lnTo>
                    <a:lnTo>
                      <a:pt x="436" y="70"/>
                    </a:lnTo>
                    <a:lnTo>
                      <a:pt x="428" y="62"/>
                    </a:lnTo>
                    <a:lnTo>
                      <a:pt x="417" y="53"/>
                    </a:lnTo>
                    <a:lnTo>
                      <a:pt x="406" y="45"/>
                    </a:lnTo>
                    <a:lnTo>
                      <a:pt x="394" y="38"/>
                    </a:lnTo>
                    <a:lnTo>
                      <a:pt x="385" y="32"/>
                    </a:lnTo>
                    <a:lnTo>
                      <a:pt x="372" y="24"/>
                    </a:lnTo>
                    <a:lnTo>
                      <a:pt x="357" y="17"/>
                    </a:lnTo>
                    <a:lnTo>
                      <a:pt x="343" y="12"/>
                    </a:lnTo>
                    <a:lnTo>
                      <a:pt x="330" y="8"/>
                    </a:lnTo>
                    <a:lnTo>
                      <a:pt x="316" y="4"/>
                    </a:lnTo>
                    <a:lnTo>
                      <a:pt x="301" y="1"/>
                    </a:lnTo>
                    <a:lnTo>
                      <a:pt x="281" y="0"/>
                    </a:lnTo>
                    <a:lnTo>
                      <a:pt x="265" y="1"/>
                    </a:lnTo>
                    <a:lnTo>
                      <a:pt x="251" y="3"/>
                    </a:lnTo>
                    <a:lnTo>
                      <a:pt x="236" y="5"/>
                    </a:lnTo>
                    <a:lnTo>
                      <a:pt x="221" y="10"/>
                    </a:lnTo>
                    <a:lnTo>
                      <a:pt x="208" y="14"/>
                    </a:lnTo>
                    <a:lnTo>
                      <a:pt x="195" y="19"/>
                    </a:lnTo>
                    <a:lnTo>
                      <a:pt x="180" y="27"/>
                    </a:lnTo>
                    <a:lnTo>
                      <a:pt x="163" y="37"/>
                    </a:lnTo>
                    <a:lnTo>
                      <a:pt x="149" y="47"/>
                    </a:lnTo>
                    <a:lnTo>
                      <a:pt x="137" y="55"/>
                    </a:lnTo>
                    <a:lnTo>
                      <a:pt x="126" y="66"/>
                    </a:lnTo>
                    <a:lnTo>
                      <a:pt x="116" y="77"/>
                    </a:lnTo>
                    <a:lnTo>
                      <a:pt x="106" y="89"/>
                    </a:lnTo>
                    <a:lnTo>
                      <a:pt x="93" y="104"/>
                    </a:lnTo>
                    <a:lnTo>
                      <a:pt x="84" y="119"/>
                    </a:lnTo>
                    <a:lnTo>
                      <a:pt x="73" y="136"/>
                    </a:lnTo>
                    <a:lnTo>
                      <a:pt x="58" y="171"/>
                    </a:lnTo>
                    <a:lnTo>
                      <a:pt x="49" y="199"/>
                    </a:lnTo>
                    <a:lnTo>
                      <a:pt x="42" y="230"/>
                    </a:lnTo>
                    <a:lnTo>
                      <a:pt x="38" y="254"/>
                    </a:lnTo>
                    <a:lnTo>
                      <a:pt x="36" y="286"/>
                    </a:lnTo>
                    <a:lnTo>
                      <a:pt x="0" y="286"/>
                    </a:lnTo>
                    <a:lnTo>
                      <a:pt x="83" y="391"/>
                    </a:lnTo>
                    <a:lnTo>
                      <a:pt x="166" y="285"/>
                    </a:lnTo>
                    <a:lnTo>
                      <a:pt x="129" y="285"/>
                    </a:lnTo>
                    <a:lnTo>
                      <a:pt x="131" y="253"/>
                    </a:lnTo>
                    <a:lnTo>
                      <a:pt x="136" y="230"/>
                    </a:lnTo>
                    <a:lnTo>
                      <a:pt x="143" y="205"/>
                    </a:lnTo>
                    <a:lnTo>
                      <a:pt x="158" y="171"/>
                    </a:lnTo>
                    <a:lnTo>
                      <a:pt x="168" y="154"/>
                    </a:lnTo>
                    <a:lnTo>
                      <a:pt x="179" y="139"/>
                    </a:lnTo>
                    <a:lnTo>
                      <a:pt x="192" y="126"/>
                    </a:lnTo>
                    <a:lnTo>
                      <a:pt x="204" y="113"/>
                    </a:lnTo>
                    <a:lnTo>
                      <a:pt x="215" y="103"/>
                    </a:lnTo>
                    <a:lnTo>
                      <a:pt x="228" y="95"/>
                    </a:lnTo>
                    <a:lnTo>
                      <a:pt x="243" y="85"/>
                    </a:lnTo>
                    <a:lnTo>
                      <a:pt x="261" y="77"/>
                    </a:lnTo>
                    <a:lnTo>
                      <a:pt x="277" y="71"/>
                    </a:lnTo>
                    <a:lnTo>
                      <a:pt x="292" y="68"/>
                    </a:lnTo>
                    <a:lnTo>
                      <a:pt x="311" y="65"/>
                    </a:lnTo>
                    <a:lnTo>
                      <a:pt x="328" y="65"/>
                    </a:lnTo>
                    <a:lnTo>
                      <a:pt x="341" y="65"/>
                    </a:lnTo>
                    <a:lnTo>
                      <a:pt x="354" y="67"/>
                    </a:lnTo>
                    <a:lnTo>
                      <a:pt x="370" y="71"/>
                    </a:lnTo>
                    <a:lnTo>
                      <a:pt x="385" y="76"/>
                    </a:lnTo>
                    <a:lnTo>
                      <a:pt x="400" y="82"/>
                    </a:lnTo>
                    <a:lnTo>
                      <a:pt x="414" y="90"/>
                    </a:lnTo>
                    <a:lnTo>
                      <a:pt x="434" y="104"/>
                    </a:lnTo>
                    <a:lnTo>
                      <a:pt x="448" y="116"/>
                    </a:lnTo>
                    <a:lnTo>
                      <a:pt x="462" y="131"/>
                    </a:lnTo>
                    <a:lnTo>
                      <a:pt x="475" y="147"/>
                    </a:lnTo>
                    <a:lnTo>
                      <a:pt x="482" y="159"/>
                    </a:lnTo>
                    <a:lnTo>
                      <a:pt x="490" y="173"/>
                    </a:lnTo>
                    <a:lnTo>
                      <a:pt x="497" y="186"/>
                    </a:lnTo>
                    <a:lnTo>
                      <a:pt x="501" y="197"/>
                    </a:lnTo>
                    <a:lnTo>
                      <a:pt x="506" y="208"/>
                    </a:lnTo>
                    <a:lnTo>
                      <a:pt x="509" y="222"/>
                    </a:lnTo>
                    <a:lnTo>
                      <a:pt x="511" y="234"/>
                    </a:lnTo>
                    <a:lnTo>
                      <a:pt x="515" y="251"/>
                    </a:lnTo>
                    <a:lnTo>
                      <a:pt x="520" y="294"/>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sp>
            <p:nvSpPr>
              <p:cNvPr id="40968" name="Freeform 10"/>
              <p:cNvSpPr>
                <a:spLocks/>
              </p:cNvSpPr>
              <p:nvPr/>
            </p:nvSpPr>
            <p:spPr bwMode="auto">
              <a:xfrm>
                <a:off x="4426" y="547"/>
                <a:ext cx="520" cy="392"/>
              </a:xfrm>
              <a:custGeom>
                <a:avLst/>
                <a:gdLst>
                  <a:gd name="T0" fmla="*/ 1 w 520"/>
                  <a:gd name="T1" fmla="*/ 143 h 392"/>
                  <a:gd name="T2" fmla="*/ 7 w 520"/>
                  <a:gd name="T3" fmla="*/ 178 h 392"/>
                  <a:gd name="T4" fmla="*/ 15 w 520"/>
                  <a:gd name="T5" fmla="*/ 208 h 392"/>
                  <a:gd name="T6" fmla="*/ 26 w 520"/>
                  <a:gd name="T7" fmla="*/ 235 h 392"/>
                  <a:gd name="T8" fmla="*/ 43 w 520"/>
                  <a:gd name="T9" fmla="*/ 270 h 392"/>
                  <a:gd name="T10" fmla="*/ 64 w 520"/>
                  <a:gd name="T11" fmla="*/ 299 h 392"/>
                  <a:gd name="T12" fmla="*/ 83 w 520"/>
                  <a:gd name="T13" fmla="*/ 321 h 392"/>
                  <a:gd name="T14" fmla="*/ 103 w 520"/>
                  <a:gd name="T15" fmla="*/ 338 h 392"/>
                  <a:gd name="T16" fmla="*/ 125 w 520"/>
                  <a:gd name="T17" fmla="*/ 353 h 392"/>
                  <a:gd name="T18" fmla="*/ 148 w 520"/>
                  <a:gd name="T19" fmla="*/ 367 h 392"/>
                  <a:gd name="T20" fmla="*/ 177 w 520"/>
                  <a:gd name="T21" fmla="*/ 379 h 392"/>
                  <a:gd name="T22" fmla="*/ 204 w 520"/>
                  <a:gd name="T23" fmla="*/ 387 h 392"/>
                  <a:gd name="T24" fmla="*/ 238 w 520"/>
                  <a:gd name="T25" fmla="*/ 391 h 392"/>
                  <a:gd name="T26" fmla="*/ 269 w 520"/>
                  <a:gd name="T27" fmla="*/ 388 h 392"/>
                  <a:gd name="T28" fmla="*/ 299 w 520"/>
                  <a:gd name="T29" fmla="*/ 381 h 392"/>
                  <a:gd name="T30" fmla="*/ 324 w 520"/>
                  <a:gd name="T31" fmla="*/ 372 h 392"/>
                  <a:gd name="T32" fmla="*/ 356 w 520"/>
                  <a:gd name="T33" fmla="*/ 354 h 392"/>
                  <a:gd name="T34" fmla="*/ 382 w 520"/>
                  <a:gd name="T35" fmla="*/ 336 h 392"/>
                  <a:gd name="T36" fmla="*/ 403 w 520"/>
                  <a:gd name="T37" fmla="*/ 314 h 392"/>
                  <a:gd name="T38" fmla="*/ 426 w 520"/>
                  <a:gd name="T39" fmla="*/ 287 h 392"/>
                  <a:gd name="T40" fmla="*/ 446 w 520"/>
                  <a:gd name="T41" fmla="*/ 255 h 392"/>
                  <a:gd name="T42" fmla="*/ 470 w 520"/>
                  <a:gd name="T43" fmla="*/ 192 h 392"/>
                  <a:gd name="T44" fmla="*/ 481 w 520"/>
                  <a:gd name="T45" fmla="*/ 137 h 392"/>
                  <a:gd name="T46" fmla="*/ 519 w 520"/>
                  <a:gd name="T47" fmla="*/ 105 h 392"/>
                  <a:gd name="T48" fmla="*/ 353 w 520"/>
                  <a:gd name="T49" fmla="*/ 106 h 392"/>
                  <a:gd name="T50" fmla="*/ 388 w 520"/>
                  <a:gd name="T51" fmla="*/ 138 h 392"/>
                  <a:gd name="T52" fmla="*/ 376 w 520"/>
                  <a:gd name="T53" fmla="*/ 186 h 392"/>
                  <a:gd name="T54" fmla="*/ 351 w 520"/>
                  <a:gd name="T55" fmla="*/ 237 h 392"/>
                  <a:gd name="T56" fmla="*/ 328 w 520"/>
                  <a:gd name="T57" fmla="*/ 265 h 392"/>
                  <a:gd name="T58" fmla="*/ 304 w 520"/>
                  <a:gd name="T59" fmla="*/ 288 h 392"/>
                  <a:gd name="T60" fmla="*/ 276 w 520"/>
                  <a:gd name="T61" fmla="*/ 306 h 392"/>
                  <a:gd name="T62" fmla="*/ 242 w 520"/>
                  <a:gd name="T63" fmla="*/ 320 h 392"/>
                  <a:gd name="T64" fmla="*/ 209 w 520"/>
                  <a:gd name="T65" fmla="*/ 326 h 392"/>
                  <a:gd name="T66" fmla="*/ 179 w 520"/>
                  <a:gd name="T67" fmla="*/ 326 h 392"/>
                  <a:gd name="T68" fmla="*/ 150 w 520"/>
                  <a:gd name="T69" fmla="*/ 320 h 392"/>
                  <a:gd name="T70" fmla="*/ 120 w 520"/>
                  <a:gd name="T71" fmla="*/ 309 h 392"/>
                  <a:gd name="T72" fmla="*/ 86 w 520"/>
                  <a:gd name="T73" fmla="*/ 287 h 392"/>
                  <a:gd name="T74" fmla="*/ 58 w 520"/>
                  <a:gd name="T75" fmla="*/ 260 h 392"/>
                  <a:gd name="T76" fmla="*/ 38 w 520"/>
                  <a:gd name="T77" fmla="*/ 232 h 392"/>
                  <a:gd name="T78" fmla="*/ 23 w 520"/>
                  <a:gd name="T79" fmla="*/ 205 h 392"/>
                  <a:gd name="T80" fmla="*/ 14 w 520"/>
                  <a:gd name="T81" fmla="*/ 183 h 392"/>
                  <a:gd name="T82" fmla="*/ 9 w 520"/>
                  <a:gd name="T83" fmla="*/ 157 h 392"/>
                  <a:gd name="T84" fmla="*/ 0 w 520"/>
                  <a:gd name="T85" fmla="*/ 97 h 3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0"/>
                  <a:gd name="T130" fmla="*/ 0 h 392"/>
                  <a:gd name="T131" fmla="*/ 520 w 520"/>
                  <a:gd name="T132" fmla="*/ 392 h 3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0" h="392">
                    <a:moveTo>
                      <a:pt x="0" y="97"/>
                    </a:moveTo>
                    <a:lnTo>
                      <a:pt x="1" y="143"/>
                    </a:lnTo>
                    <a:lnTo>
                      <a:pt x="3" y="158"/>
                    </a:lnTo>
                    <a:lnTo>
                      <a:pt x="7" y="178"/>
                    </a:lnTo>
                    <a:lnTo>
                      <a:pt x="10" y="193"/>
                    </a:lnTo>
                    <a:lnTo>
                      <a:pt x="15" y="208"/>
                    </a:lnTo>
                    <a:lnTo>
                      <a:pt x="20" y="222"/>
                    </a:lnTo>
                    <a:lnTo>
                      <a:pt x="26" y="235"/>
                    </a:lnTo>
                    <a:lnTo>
                      <a:pt x="33" y="251"/>
                    </a:lnTo>
                    <a:lnTo>
                      <a:pt x="43" y="270"/>
                    </a:lnTo>
                    <a:lnTo>
                      <a:pt x="53" y="285"/>
                    </a:lnTo>
                    <a:lnTo>
                      <a:pt x="64" y="299"/>
                    </a:lnTo>
                    <a:lnTo>
                      <a:pt x="73" y="309"/>
                    </a:lnTo>
                    <a:lnTo>
                      <a:pt x="83" y="321"/>
                    </a:lnTo>
                    <a:lnTo>
                      <a:pt x="92" y="329"/>
                    </a:lnTo>
                    <a:lnTo>
                      <a:pt x="103" y="338"/>
                    </a:lnTo>
                    <a:lnTo>
                      <a:pt x="114" y="346"/>
                    </a:lnTo>
                    <a:lnTo>
                      <a:pt x="125" y="353"/>
                    </a:lnTo>
                    <a:lnTo>
                      <a:pt x="135" y="359"/>
                    </a:lnTo>
                    <a:lnTo>
                      <a:pt x="148" y="367"/>
                    </a:lnTo>
                    <a:lnTo>
                      <a:pt x="163" y="374"/>
                    </a:lnTo>
                    <a:lnTo>
                      <a:pt x="177" y="379"/>
                    </a:lnTo>
                    <a:lnTo>
                      <a:pt x="189" y="383"/>
                    </a:lnTo>
                    <a:lnTo>
                      <a:pt x="204" y="387"/>
                    </a:lnTo>
                    <a:lnTo>
                      <a:pt x="219" y="390"/>
                    </a:lnTo>
                    <a:lnTo>
                      <a:pt x="238" y="391"/>
                    </a:lnTo>
                    <a:lnTo>
                      <a:pt x="255" y="390"/>
                    </a:lnTo>
                    <a:lnTo>
                      <a:pt x="269" y="388"/>
                    </a:lnTo>
                    <a:lnTo>
                      <a:pt x="283" y="386"/>
                    </a:lnTo>
                    <a:lnTo>
                      <a:pt x="299" y="381"/>
                    </a:lnTo>
                    <a:lnTo>
                      <a:pt x="312" y="377"/>
                    </a:lnTo>
                    <a:lnTo>
                      <a:pt x="324" y="372"/>
                    </a:lnTo>
                    <a:lnTo>
                      <a:pt x="339" y="364"/>
                    </a:lnTo>
                    <a:lnTo>
                      <a:pt x="356" y="354"/>
                    </a:lnTo>
                    <a:lnTo>
                      <a:pt x="370" y="344"/>
                    </a:lnTo>
                    <a:lnTo>
                      <a:pt x="382" y="336"/>
                    </a:lnTo>
                    <a:lnTo>
                      <a:pt x="394" y="325"/>
                    </a:lnTo>
                    <a:lnTo>
                      <a:pt x="403" y="314"/>
                    </a:lnTo>
                    <a:lnTo>
                      <a:pt x="413" y="302"/>
                    </a:lnTo>
                    <a:lnTo>
                      <a:pt x="426" y="287"/>
                    </a:lnTo>
                    <a:lnTo>
                      <a:pt x="435" y="272"/>
                    </a:lnTo>
                    <a:lnTo>
                      <a:pt x="446" y="255"/>
                    </a:lnTo>
                    <a:lnTo>
                      <a:pt x="461" y="220"/>
                    </a:lnTo>
                    <a:lnTo>
                      <a:pt x="470" y="192"/>
                    </a:lnTo>
                    <a:lnTo>
                      <a:pt x="477" y="161"/>
                    </a:lnTo>
                    <a:lnTo>
                      <a:pt x="481" y="137"/>
                    </a:lnTo>
                    <a:lnTo>
                      <a:pt x="483" y="105"/>
                    </a:lnTo>
                    <a:lnTo>
                      <a:pt x="519" y="105"/>
                    </a:lnTo>
                    <a:lnTo>
                      <a:pt x="436" y="0"/>
                    </a:lnTo>
                    <a:lnTo>
                      <a:pt x="353" y="106"/>
                    </a:lnTo>
                    <a:lnTo>
                      <a:pt x="390" y="106"/>
                    </a:lnTo>
                    <a:lnTo>
                      <a:pt x="388" y="138"/>
                    </a:lnTo>
                    <a:lnTo>
                      <a:pt x="383" y="161"/>
                    </a:lnTo>
                    <a:lnTo>
                      <a:pt x="376" y="186"/>
                    </a:lnTo>
                    <a:lnTo>
                      <a:pt x="361" y="220"/>
                    </a:lnTo>
                    <a:lnTo>
                      <a:pt x="351" y="237"/>
                    </a:lnTo>
                    <a:lnTo>
                      <a:pt x="340" y="252"/>
                    </a:lnTo>
                    <a:lnTo>
                      <a:pt x="328" y="265"/>
                    </a:lnTo>
                    <a:lnTo>
                      <a:pt x="316" y="278"/>
                    </a:lnTo>
                    <a:lnTo>
                      <a:pt x="304" y="288"/>
                    </a:lnTo>
                    <a:lnTo>
                      <a:pt x="291" y="296"/>
                    </a:lnTo>
                    <a:lnTo>
                      <a:pt x="276" y="306"/>
                    </a:lnTo>
                    <a:lnTo>
                      <a:pt x="259" y="314"/>
                    </a:lnTo>
                    <a:lnTo>
                      <a:pt x="242" y="320"/>
                    </a:lnTo>
                    <a:lnTo>
                      <a:pt x="228" y="323"/>
                    </a:lnTo>
                    <a:lnTo>
                      <a:pt x="209" y="326"/>
                    </a:lnTo>
                    <a:lnTo>
                      <a:pt x="191" y="326"/>
                    </a:lnTo>
                    <a:lnTo>
                      <a:pt x="179" y="326"/>
                    </a:lnTo>
                    <a:lnTo>
                      <a:pt x="166" y="324"/>
                    </a:lnTo>
                    <a:lnTo>
                      <a:pt x="150" y="320"/>
                    </a:lnTo>
                    <a:lnTo>
                      <a:pt x="135" y="315"/>
                    </a:lnTo>
                    <a:lnTo>
                      <a:pt x="120" y="309"/>
                    </a:lnTo>
                    <a:lnTo>
                      <a:pt x="106" y="301"/>
                    </a:lnTo>
                    <a:lnTo>
                      <a:pt x="86" y="287"/>
                    </a:lnTo>
                    <a:lnTo>
                      <a:pt x="72" y="275"/>
                    </a:lnTo>
                    <a:lnTo>
                      <a:pt x="58" y="260"/>
                    </a:lnTo>
                    <a:lnTo>
                      <a:pt x="45" y="244"/>
                    </a:lnTo>
                    <a:lnTo>
                      <a:pt x="38" y="232"/>
                    </a:lnTo>
                    <a:lnTo>
                      <a:pt x="29" y="218"/>
                    </a:lnTo>
                    <a:lnTo>
                      <a:pt x="23" y="205"/>
                    </a:lnTo>
                    <a:lnTo>
                      <a:pt x="19" y="194"/>
                    </a:lnTo>
                    <a:lnTo>
                      <a:pt x="14" y="183"/>
                    </a:lnTo>
                    <a:lnTo>
                      <a:pt x="11" y="169"/>
                    </a:lnTo>
                    <a:lnTo>
                      <a:pt x="9" y="157"/>
                    </a:lnTo>
                    <a:lnTo>
                      <a:pt x="5" y="140"/>
                    </a:lnTo>
                    <a:lnTo>
                      <a:pt x="0" y="97"/>
                    </a:lnTo>
                  </a:path>
                </a:pathLst>
              </a:custGeom>
              <a:gradFill rotWithShape="0">
                <a:gsLst>
                  <a:gs pos="0">
                    <a:srgbClr val="000033"/>
                  </a:gs>
                  <a:gs pos="100000">
                    <a:srgbClr val="000080"/>
                  </a:gs>
                </a:gsLst>
                <a:lin ang="18900000" scaled="1"/>
              </a:gradFill>
              <a:ln w="12700" cap="rnd">
                <a:solidFill>
                  <a:srgbClr val="000000"/>
                </a:solidFill>
                <a:round/>
                <a:headEnd/>
                <a:tailEnd/>
              </a:ln>
            </p:spPr>
            <p:txBody>
              <a:bodyPr/>
              <a:lstStyle/>
              <a:p>
                <a:endParaRPr lang="en-US"/>
              </a:p>
            </p:txBody>
          </p:sp>
        </p:grpSp>
      </p:gr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4327920" y="1394640"/>
              <a:ext cx="4503960" cy="4892400"/>
            </p14:xfrm>
          </p:contentPart>
        </mc:Choice>
        <mc:Fallback>
          <p:pic>
            <p:nvPicPr>
              <p:cNvPr id="2" name="Ink 1"/>
              <p:cNvPicPr/>
              <p:nvPr/>
            </p:nvPicPr>
            <p:blipFill>
              <a:blip r:embed="rId4"/>
              <a:stretch>
                <a:fillRect/>
              </a:stretch>
            </p:blipFill>
            <p:spPr>
              <a:xfrm>
                <a:off x="4318560" y="1385280"/>
                <a:ext cx="4522680" cy="4911120"/>
              </a:xfrm>
              <a:prstGeom prst="rect">
                <a:avLst/>
              </a:prstGeom>
            </p:spPr>
          </p:pic>
        </mc:Fallback>
      </mc:AlternateContent>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21187"/>
                                        </p:tgtEl>
                                        <p:attrNameLst>
                                          <p:attrName>style.visibility</p:attrName>
                                        </p:attrNameLst>
                                      </p:cBhvr>
                                      <p:to>
                                        <p:strVal val="visible"/>
                                      </p:to>
                                    </p:set>
                                    <p:animEffect transition="in" filter="box(out)">
                                      <p:cBhvr>
                                        <p:cTn id="7" dur="500"/>
                                        <p:tgtEl>
                                          <p:spTgt spid="221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Virtual Private Network (VPN)</a:t>
            </a:r>
          </a:p>
        </p:txBody>
      </p:sp>
      <p:sp>
        <p:nvSpPr>
          <p:cNvPr id="41987" name="Rectangle 3"/>
          <p:cNvSpPr>
            <a:spLocks noGrp="1" noChangeArrowheads="1"/>
          </p:cNvSpPr>
          <p:nvPr>
            <p:ph type="body" idx="1"/>
          </p:nvPr>
        </p:nvSpPr>
        <p:spPr/>
        <p:txBody>
          <a:bodyPr/>
          <a:lstStyle/>
          <a:p>
            <a:pPr eaLnBrk="1" hangingPunct="1"/>
            <a:r>
              <a:rPr lang="en-US" sz="2800" b="1" i="1" smtClean="0"/>
              <a:t>Virtual private network (VPN)</a:t>
            </a:r>
            <a:r>
              <a:rPr lang="en-US" sz="2800" smtClean="0"/>
              <a:t> - a private WAN that uses the Internet as a low-cost WAN backbone to transport data between tow or more geographically separate sites</a:t>
            </a:r>
          </a:p>
          <a:p>
            <a:pPr eaLnBrk="1" hangingPunct="1"/>
            <a:endParaRPr lang="en-US" sz="2800" smtClean="0"/>
          </a:p>
          <a:p>
            <a:pPr eaLnBrk="1" hangingPunct="1"/>
            <a:r>
              <a:rPr lang="en-US" sz="2800" smtClean="0"/>
              <a:t>Advantages that a VPN has over a dedicated-line WAN:</a:t>
            </a:r>
          </a:p>
          <a:p>
            <a:pPr lvl="1" eaLnBrk="1" hangingPunct="1"/>
            <a:r>
              <a:rPr lang="en-US" sz="2400" smtClean="0"/>
              <a:t>The cost of implementation</a:t>
            </a:r>
          </a:p>
          <a:p>
            <a:pPr lvl="1" eaLnBrk="1" hangingPunct="1"/>
            <a:r>
              <a:rPr lang="en-US" sz="2400" smtClean="0"/>
              <a:t>No need to lay cable or lease dedicated lines between the remote sites needing to connect</a:t>
            </a:r>
          </a:p>
          <a:p>
            <a:pPr lvl="1" eaLnBrk="1" hangingPunct="1"/>
            <a:r>
              <a:rPr lang="en-US" sz="2400" smtClean="0"/>
              <a:t>Additional Internet connection would be required </a:t>
            </a:r>
          </a:p>
          <a:p>
            <a:pPr lvl="1" eaLnBrk="1" hangingPunct="1"/>
            <a:r>
              <a:rPr lang="en-US" sz="2400" smtClean="0"/>
              <a:t>Businesses can network remote offices into one large WAN and provide access to the Internet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p:txBody>
          <a:bodyPr/>
          <a:lstStyle/>
          <a:p>
            <a:pPr eaLnBrk="1" hangingPunct="1"/>
            <a:r>
              <a:rPr lang="en-US" smtClean="0"/>
              <a:t>Intranet, Extranet, and VPN Technologies</a:t>
            </a:r>
          </a:p>
        </p:txBody>
      </p:sp>
      <p:sp>
        <p:nvSpPr>
          <p:cNvPr id="43011" name="Rectangle 3"/>
          <p:cNvSpPr>
            <a:spLocks noGrp="1" noChangeArrowheads="1"/>
          </p:cNvSpPr>
          <p:nvPr>
            <p:ph type="title"/>
          </p:nvPr>
        </p:nvSpPr>
        <p:spPr>
          <a:noFill/>
        </p:spPr>
        <p:txBody>
          <a:bodyPr/>
          <a:lstStyle/>
          <a:p>
            <a:pPr eaLnBrk="1" hangingPunct="1"/>
            <a:r>
              <a:rPr lang="en-US" smtClean="0"/>
              <a:t>Virtual Private Network (VPN)</a:t>
            </a:r>
          </a:p>
        </p:txBody>
      </p:sp>
      <p:pic>
        <p:nvPicPr>
          <p:cNvPr id="43012" name="Picture 4" descr="haa83019_t0214"/>
          <p:cNvPicPr>
            <a:picLocks noChangeAspect="1" noChangeArrowheads="1"/>
          </p:cNvPicPr>
          <p:nvPr/>
        </p:nvPicPr>
        <p:blipFill>
          <a:blip r:embed="rId2" cstate="print"/>
          <a:srcRect/>
          <a:stretch>
            <a:fillRect/>
          </a:stretch>
        </p:blipFill>
        <p:spPr bwMode="auto">
          <a:xfrm>
            <a:off x="457200" y="1828800"/>
            <a:ext cx="8509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pPr eaLnBrk="1" hangingPunct="1"/>
            <a:endParaRPr lang="en-US" sz="1800">
              <a:solidFill>
                <a:srgbClr val="FFFFFF"/>
              </a:solidFill>
              <a:latin typeface="Book Antiqua" pitchFamily="18" charset="0"/>
            </a:endParaRPr>
          </a:p>
        </p:txBody>
      </p:sp>
      <p:sp>
        <p:nvSpPr>
          <p:cNvPr id="7171"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pPr eaLnBrk="1" hangingPunct="1"/>
            <a:endParaRPr lang="en-US" sz="1800">
              <a:solidFill>
                <a:srgbClr val="FFFFFF"/>
              </a:solidFill>
              <a:latin typeface="Book Antiqua" pitchFamily="18" charset="0"/>
            </a:endParaRPr>
          </a:p>
        </p:txBody>
      </p:sp>
      <p:sp>
        <p:nvSpPr>
          <p:cNvPr id="102404" name="Rectangle 4"/>
          <p:cNvSpPr>
            <a:spLocks noGrp="1" noChangeArrowheads="1"/>
          </p:cNvSpPr>
          <p:nvPr>
            <p:ph type="title"/>
          </p:nvPr>
        </p:nvSpPr>
        <p:spPr>
          <a:xfrm>
            <a:off x="685800" y="304800"/>
            <a:ext cx="7772400" cy="1143000"/>
          </a:xfrm>
        </p:spPr>
        <p:txBody>
          <a:bodyPr/>
          <a:lstStyle/>
          <a:p>
            <a:pPr>
              <a:defRPr/>
            </a:pPr>
            <a:r>
              <a:rPr lang="en-US" smtClean="0"/>
              <a:t>The Internet</a:t>
            </a:r>
          </a:p>
        </p:txBody>
      </p:sp>
      <p:sp>
        <p:nvSpPr>
          <p:cNvPr id="102405" name="Rectangle 5"/>
          <p:cNvSpPr>
            <a:spLocks noGrp="1" noChangeArrowheads="1"/>
          </p:cNvSpPr>
          <p:nvPr>
            <p:ph type="body" idx="1"/>
          </p:nvPr>
        </p:nvSpPr>
        <p:spPr>
          <a:xfrm>
            <a:off x="685800" y="1447800"/>
            <a:ext cx="7772400" cy="4114800"/>
          </a:xfrm>
        </p:spPr>
        <p:txBody>
          <a:bodyPr/>
          <a:lstStyle/>
          <a:p>
            <a:pPr>
              <a:lnSpc>
                <a:spcPct val="90000"/>
              </a:lnSpc>
              <a:defRPr/>
            </a:pPr>
            <a:r>
              <a:rPr lang="en-US" sz="2800" dirty="0" smtClean="0"/>
              <a:t>Network of Networks, established in 1969 by U. S. Defense Dept. for research.</a:t>
            </a:r>
          </a:p>
          <a:p>
            <a:pPr>
              <a:lnSpc>
                <a:spcPct val="90000"/>
              </a:lnSpc>
              <a:defRPr/>
            </a:pPr>
            <a:r>
              <a:rPr lang="en-US" sz="2800" dirty="0" smtClean="0"/>
              <a:t>Number of users doubling each year for most of middle to late 90s.  Now doubles about every two years.  “.com” s have taken over.</a:t>
            </a:r>
          </a:p>
          <a:p>
            <a:pPr>
              <a:lnSpc>
                <a:spcPct val="90000"/>
              </a:lnSpc>
              <a:defRPr/>
            </a:pPr>
            <a:r>
              <a:rPr lang="en-US" sz="2800" dirty="0" smtClean="0"/>
              <a:t>No central authority, originally for nuclear disaster reasons.  Taxes, gambling, etc.?</a:t>
            </a:r>
          </a:p>
          <a:p>
            <a:pPr>
              <a:lnSpc>
                <a:spcPct val="90000"/>
              </a:lnSpc>
              <a:defRPr/>
            </a:pPr>
            <a:r>
              <a:rPr lang="en-US" sz="2800" dirty="0" smtClean="0"/>
              <a:t>E-mail, Usenet, FTP, telnet:  WWW has all of these.</a:t>
            </a:r>
          </a:p>
        </p:txBody>
      </p:sp>
    </p:spTree>
  </p:cSld>
  <p:clrMapOvr>
    <a:overrideClrMapping bg1="dk2" tx1="lt1" bg2="dk1" tx2="lt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2405">
                                            <p:txEl>
                                              <p:pRg st="0" end="0"/>
                                            </p:txEl>
                                          </p:spTgt>
                                        </p:tgtEl>
                                        <p:attrNameLst>
                                          <p:attrName>style.visibility</p:attrName>
                                        </p:attrNameLst>
                                      </p:cBhvr>
                                      <p:to>
                                        <p:strVal val="visible"/>
                                      </p:to>
                                    </p:set>
                                    <p:anim to="" calcmode="lin" valueType="num">
                                      <p:cBhvr>
                                        <p:cTn id="7" dur="1" fill="hold"/>
                                        <p:tgtEl>
                                          <p:spTgt spid="10240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2405">
                                            <p:txEl>
                                              <p:pRg st="1" end="1"/>
                                            </p:txEl>
                                          </p:spTgt>
                                        </p:tgtEl>
                                        <p:attrNameLst>
                                          <p:attrName>style.visibility</p:attrName>
                                        </p:attrNameLst>
                                      </p:cBhvr>
                                      <p:to>
                                        <p:strVal val="visible"/>
                                      </p:to>
                                    </p:set>
                                    <p:anim to="" calcmode="lin" valueType="num">
                                      <p:cBhvr>
                                        <p:cTn id="12" dur="1" fill="hold"/>
                                        <p:tgtEl>
                                          <p:spTgt spid="10240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2405">
                                            <p:txEl>
                                              <p:pRg st="2" end="2"/>
                                            </p:txEl>
                                          </p:spTgt>
                                        </p:tgtEl>
                                        <p:attrNameLst>
                                          <p:attrName>style.visibility</p:attrName>
                                        </p:attrNameLst>
                                      </p:cBhvr>
                                      <p:to>
                                        <p:strVal val="visible"/>
                                      </p:to>
                                    </p:set>
                                    <p:anim to="" calcmode="lin" valueType="num">
                                      <p:cBhvr>
                                        <p:cTn id="17" dur="1" fill="hold"/>
                                        <p:tgtEl>
                                          <p:spTgt spid="10240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2405">
                                            <p:txEl>
                                              <p:pRg st="3" end="3"/>
                                            </p:txEl>
                                          </p:spTgt>
                                        </p:tgtEl>
                                        <p:attrNameLst>
                                          <p:attrName>style.visibility</p:attrName>
                                        </p:attrNameLst>
                                      </p:cBhvr>
                                      <p:to>
                                        <p:strVal val="visible"/>
                                      </p:to>
                                    </p:set>
                                    <p:anim to="" calcmode="lin" valueType="num">
                                      <p:cBhvr>
                                        <p:cTn id="22" dur="1" fill="hold"/>
                                        <p:tgtEl>
                                          <p:spTgt spid="102405">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194" name="Line 1026"/>
          <p:cNvSpPr>
            <a:spLocks noChangeShapeType="1"/>
          </p:cNvSpPr>
          <p:nvPr/>
        </p:nvSpPr>
        <p:spPr bwMode="auto">
          <a:xfrm flipV="1">
            <a:off x="5905500" y="3495675"/>
            <a:ext cx="0" cy="1439863"/>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51203" name="Rectangle 1027"/>
          <p:cNvSpPr>
            <a:spLocks noChangeArrowheads="1"/>
          </p:cNvSpPr>
          <p:nvPr/>
        </p:nvSpPr>
        <p:spPr bwMode="auto">
          <a:xfrm>
            <a:off x="219075" y="152400"/>
            <a:ext cx="3894138" cy="576263"/>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3200" b="1">
                <a:solidFill>
                  <a:srgbClr val="FFFFFF"/>
                </a:solidFill>
                <a:effectLst>
                  <a:outerShdw blurRad="38100" dist="38100" dir="2700000" algn="tl">
                    <a:srgbClr val="000000"/>
                  </a:outerShdw>
                </a:effectLst>
                <a:latin typeface="Book Antiqua"/>
              </a:rPr>
              <a:t>What is the Internet?</a:t>
            </a:r>
          </a:p>
        </p:txBody>
      </p:sp>
      <p:sp>
        <p:nvSpPr>
          <p:cNvPr id="51204" name="Rectangle 1028"/>
          <p:cNvSpPr>
            <a:spLocks noChangeArrowheads="1"/>
          </p:cNvSpPr>
          <p:nvPr/>
        </p:nvSpPr>
        <p:spPr bwMode="auto">
          <a:xfrm>
            <a:off x="228600" y="696913"/>
            <a:ext cx="5283200" cy="820737"/>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2800" b="1">
                <a:solidFill>
                  <a:srgbClr val="FC0128"/>
                </a:solidFill>
                <a:effectLst>
                  <a:outerShdw blurRad="38100" dist="38100" dir="2700000" algn="tl">
                    <a:srgbClr val="000000"/>
                  </a:outerShdw>
                </a:effectLst>
                <a:latin typeface="Book Antiqua"/>
              </a:rPr>
              <a:t>A Physical Entity...</a:t>
            </a:r>
          </a:p>
          <a:p>
            <a:pPr eaLnBrk="1" fontAlgn="auto" hangingPunct="1">
              <a:spcBef>
                <a:spcPts val="0"/>
              </a:spcBef>
              <a:spcAft>
                <a:spcPts val="0"/>
              </a:spcAft>
              <a:defRPr/>
            </a:pPr>
            <a:r>
              <a:rPr lang="en-US" sz="2000" b="1">
                <a:solidFill>
                  <a:srgbClr val="FAFD00"/>
                </a:solidFill>
                <a:effectLst>
                  <a:outerShdw blurRad="38100" dist="38100" dir="2700000" algn="tl">
                    <a:srgbClr val="000000"/>
                  </a:outerShdw>
                </a:effectLst>
                <a:latin typeface="Book Antiqua"/>
              </a:rPr>
              <a:t>a collection of thousands of computer networks</a:t>
            </a:r>
          </a:p>
        </p:txBody>
      </p:sp>
      <p:sp>
        <p:nvSpPr>
          <p:cNvPr id="8197" name="Line 1029"/>
          <p:cNvSpPr>
            <a:spLocks noChangeShapeType="1"/>
          </p:cNvSpPr>
          <p:nvPr/>
        </p:nvSpPr>
        <p:spPr bwMode="auto">
          <a:xfrm flipV="1">
            <a:off x="5929313" y="1757363"/>
            <a:ext cx="0" cy="963612"/>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grpSp>
        <p:nvGrpSpPr>
          <p:cNvPr id="2" name="Group 1039"/>
          <p:cNvGrpSpPr>
            <a:grpSpLocks/>
          </p:cNvGrpSpPr>
          <p:nvPr/>
        </p:nvGrpSpPr>
        <p:grpSpPr bwMode="auto">
          <a:xfrm>
            <a:off x="5414963" y="357188"/>
            <a:ext cx="3517900" cy="2222500"/>
            <a:chOff x="3411" y="225"/>
            <a:chExt cx="2216" cy="1400"/>
          </a:xfrm>
        </p:grpSpPr>
        <p:sp>
          <p:nvSpPr>
            <p:cNvPr id="8242" name="Oval 1030"/>
            <p:cNvSpPr>
              <a:spLocks noChangeArrowheads="1"/>
            </p:cNvSpPr>
            <p:nvPr/>
          </p:nvSpPr>
          <p:spPr bwMode="auto">
            <a:xfrm>
              <a:off x="3844" y="454"/>
              <a:ext cx="1387" cy="892"/>
            </a:xfrm>
            <a:prstGeom prst="ellipse">
              <a:avLst/>
            </a:prstGeom>
            <a:noFill/>
            <a:ln w="12700">
              <a:solidFill>
                <a:schemeClr val="tx2"/>
              </a:solidFill>
              <a:round/>
              <a:headEnd/>
              <a:tailEnd/>
            </a:ln>
          </p:spPr>
          <p:txBody>
            <a:bodyPr wrap="none" anchor="ctr"/>
            <a:lstStyle/>
            <a:p>
              <a:pPr eaLnBrk="1" hangingPunct="1"/>
              <a:endParaRPr lang="en-US" sz="1800">
                <a:solidFill>
                  <a:srgbClr val="FFFFFF"/>
                </a:solidFill>
                <a:latin typeface="Book Antiqua" pitchFamily="18" charset="0"/>
              </a:endParaRPr>
            </a:p>
          </p:txBody>
        </p:sp>
        <p:pic>
          <p:nvPicPr>
            <p:cNvPr id="8243" name="Picture 1031"/>
            <p:cNvPicPr>
              <a:picLocks noChangeArrowheads="1"/>
            </p:cNvPicPr>
            <p:nvPr/>
          </p:nvPicPr>
          <p:blipFill>
            <a:blip r:embed="rId4" cstate="print"/>
            <a:srcRect/>
            <a:stretch>
              <a:fillRect/>
            </a:stretch>
          </p:blipFill>
          <p:spPr bwMode="auto">
            <a:xfrm>
              <a:off x="3411" y="657"/>
              <a:ext cx="782" cy="440"/>
            </a:xfrm>
            <a:prstGeom prst="rect">
              <a:avLst/>
            </a:prstGeom>
            <a:noFill/>
            <a:ln w="12700">
              <a:noFill/>
              <a:miter lim="800000"/>
              <a:headEnd/>
              <a:tailEnd/>
            </a:ln>
          </p:spPr>
        </p:pic>
        <p:pic>
          <p:nvPicPr>
            <p:cNvPr id="8244" name="Picture 1032"/>
            <p:cNvPicPr>
              <a:picLocks noChangeArrowheads="1"/>
            </p:cNvPicPr>
            <p:nvPr/>
          </p:nvPicPr>
          <p:blipFill>
            <a:blip r:embed="rId5" cstate="print"/>
            <a:srcRect/>
            <a:stretch>
              <a:fillRect/>
            </a:stretch>
          </p:blipFill>
          <p:spPr bwMode="auto">
            <a:xfrm>
              <a:off x="4131" y="1185"/>
              <a:ext cx="728" cy="440"/>
            </a:xfrm>
            <a:prstGeom prst="rect">
              <a:avLst/>
            </a:prstGeom>
            <a:noFill/>
            <a:ln w="12700">
              <a:noFill/>
              <a:miter lim="800000"/>
              <a:headEnd/>
              <a:tailEnd/>
            </a:ln>
          </p:spPr>
        </p:pic>
        <p:pic>
          <p:nvPicPr>
            <p:cNvPr id="8245" name="Picture 1033"/>
            <p:cNvPicPr>
              <a:picLocks noChangeArrowheads="1"/>
            </p:cNvPicPr>
            <p:nvPr/>
          </p:nvPicPr>
          <p:blipFill>
            <a:blip r:embed="rId6" cstate="print"/>
            <a:srcRect/>
            <a:stretch>
              <a:fillRect/>
            </a:stretch>
          </p:blipFill>
          <p:spPr bwMode="auto">
            <a:xfrm>
              <a:off x="4899" y="705"/>
              <a:ext cx="728" cy="440"/>
            </a:xfrm>
            <a:prstGeom prst="rect">
              <a:avLst/>
            </a:prstGeom>
            <a:noFill/>
            <a:ln w="12700">
              <a:noFill/>
              <a:miter lim="800000"/>
              <a:headEnd/>
              <a:tailEnd/>
            </a:ln>
          </p:spPr>
        </p:pic>
        <p:pic>
          <p:nvPicPr>
            <p:cNvPr id="8246" name="Picture 1034"/>
            <p:cNvPicPr>
              <a:picLocks noChangeArrowheads="1"/>
            </p:cNvPicPr>
            <p:nvPr/>
          </p:nvPicPr>
          <p:blipFill>
            <a:blip r:embed="rId7" cstate="print"/>
            <a:srcRect/>
            <a:stretch>
              <a:fillRect/>
            </a:stretch>
          </p:blipFill>
          <p:spPr bwMode="auto">
            <a:xfrm>
              <a:off x="4179" y="225"/>
              <a:ext cx="728" cy="440"/>
            </a:xfrm>
            <a:prstGeom prst="rect">
              <a:avLst/>
            </a:prstGeom>
            <a:noFill/>
            <a:ln w="12700">
              <a:noFill/>
              <a:miter lim="800000"/>
              <a:headEnd/>
              <a:tailEnd/>
            </a:ln>
          </p:spPr>
        </p:pic>
        <p:sp>
          <p:nvSpPr>
            <p:cNvPr id="8247" name="Rectangle 1035"/>
            <p:cNvSpPr>
              <a:spLocks noChangeArrowheads="1"/>
            </p:cNvSpPr>
            <p:nvPr/>
          </p:nvSpPr>
          <p:spPr bwMode="auto">
            <a:xfrm>
              <a:off x="3561" y="705"/>
              <a:ext cx="428"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server</a:t>
              </a:r>
            </a:p>
          </p:txBody>
        </p:sp>
        <p:sp>
          <p:nvSpPr>
            <p:cNvPr id="8248" name="Rectangle 1036"/>
            <p:cNvSpPr>
              <a:spLocks noChangeArrowheads="1"/>
            </p:cNvSpPr>
            <p:nvPr/>
          </p:nvSpPr>
          <p:spPr bwMode="auto">
            <a:xfrm>
              <a:off x="4362" y="273"/>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8249" name="Rectangle 1037"/>
            <p:cNvSpPr>
              <a:spLocks noChangeArrowheads="1"/>
            </p:cNvSpPr>
            <p:nvPr/>
          </p:nvSpPr>
          <p:spPr bwMode="auto">
            <a:xfrm>
              <a:off x="5088" y="744"/>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8250" name="Rectangle 1038"/>
            <p:cNvSpPr>
              <a:spLocks noChangeArrowheads="1"/>
            </p:cNvSpPr>
            <p:nvPr/>
          </p:nvSpPr>
          <p:spPr bwMode="auto">
            <a:xfrm>
              <a:off x="4329" y="1230"/>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grpSp>
      <p:grpSp>
        <p:nvGrpSpPr>
          <p:cNvPr id="3" name="Group 1042"/>
          <p:cNvGrpSpPr>
            <a:grpSpLocks/>
          </p:cNvGrpSpPr>
          <p:nvPr/>
        </p:nvGrpSpPr>
        <p:grpSpPr bwMode="auto">
          <a:xfrm>
            <a:off x="5324475" y="2714625"/>
            <a:ext cx="1260475" cy="1060450"/>
            <a:chOff x="3354" y="1710"/>
            <a:chExt cx="794" cy="668"/>
          </a:xfrm>
        </p:grpSpPr>
        <p:pic>
          <p:nvPicPr>
            <p:cNvPr id="8240" name="Picture 1040"/>
            <p:cNvPicPr>
              <a:picLocks noChangeArrowheads="1"/>
            </p:cNvPicPr>
            <p:nvPr/>
          </p:nvPicPr>
          <p:blipFill>
            <a:blip r:embed="rId8" cstate="print"/>
            <a:srcRect/>
            <a:stretch>
              <a:fillRect/>
            </a:stretch>
          </p:blipFill>
          <p:spPr bwMode="auto">
            <a:xfrm>
              <a:off x="3354" y="1710"/>
              <a:ext cx="794" cy="668"/>
            </a:xfrm>
            <a:prstGeom prst="rect">
              <a:avLst/>
            </a:prstGeom>
            <a:noFill/>
            <a:ln w="12700">
              <a:noFill/>
              <a:miter lim="800000"/>
              <a:headEnd/>
              <a:tailEnd/>
            </a:ln>
          </p:spPr>
        </p:pic>
        <p:sp>
          <p:nvSpPr>
            <p:cNvPr id="8241" name="Rectangle 1041"/>
            <p:cNvSpPr>
              <a:spLocks noChangeArrowheads="1"/>
            </p:cNvSpPr>
            <p:nvPr/>
          </p:nvSpPr>
          <p:spPr bwMode="auto">
            <a:xfrm>
              <a:off x="3528" y="1746"/>
              <a:ext cx="476" cy="364"/>
            </a:xfrm>
            <a:prstGeom prst="rect">
              <a:avLst/>
            </a:prstGeom>
            <a:noFill/>
            <a:ln w="12700">
              <a:noFill/>
              <a:miter lim="800000"/>
              <a:headEnd/>
              <a:tailEnd/>
            </a:ln>
          </p:spPr>
          <p:txBody>
            <a:bodyPr lIns="90488" tIns="44450" rIns="90488" bIns="44450">
              <a:spAutoFit/>
            </a:bodyPr>
            <a:lstStyle/>
            <a:p>
              <a:pPr algn="ctr" eaLnBrk="1" hangingPunct="1"/>
              <a:r>
                <a:rPr lang="en-US" sz="1600">
                  <a:solidFill>
                    <a:srgbClr val="FFFFFF"/>
                  </a:solidFill>
                  <a:latin typeface="Book Antiqua" pitchFamily="18" charset="0"/>
                </a:rPr>
                <a:t>main</a:t>
              </a:r>
            </a:p>
            <a:p>
              <a:pPr algn="ctr" eaLnBrk="1" hangingPunct="1"/>
              <a:r>
                <a:rPr lang="en-US" sz="1600">
                  <a:solidFill>
                    <a:srgbClr val="FFFFFF"/>
                  </a:solidFill>
                  <a:latin typeface="Book Antiqua" pitchFamily="18" charset="0"/>
                </a:rPr>
                <a:t>frame</a:t>
              </a:r>
            </a:p>
          </p:txBody>
        </p:sp>
      </p:grpSp>
      <p:grpSp>
        <p:nvGrpSpPr>
          <p:cNvPr id="4" name="Group 1052"/>
          <p:cNvGrpSpPr>
            <a:grpSpLocks/>
          </p:cNvGrpSpPr>
          <p:nvPr/>
        </p:nvGrpSpPr>
        <p:grpSpPr bwMode="auto">
          <a:xfrm>
            <a:off x="5353050" y="4176713"/>
            <a:ext cx="3517900" cy="2222500"/>
            <a:chOff x="3372" y="2631"/>
            <a:chExt cx="2216" cy="1400"/>
          </a:xfrm>
        </p:grpSpPr>
        <p:sp>
          <p:nvSpPr>
            <p:cNvPr id="8231" name="Oval 1043"/>
            <p:cNvSpPr>
              <a:spLocks noChangeArrowheads="1"/>
            </p:cNvSpPr>
            <p:nvPr/>
          </p:nvSpPr>
          <p:spPr bwMode="auto">
            <a:xfrm>
              <a:off x="3805" y="2860"/>
              <a:ext cx="1387" cy="892"/>
            </a:xfrm>
            <a:prstGeom prst="ellipse">
              <a:avLst/>
            </a:prstGeom>
            <a:noFill/>
            <a:ln w="12700">
              <a:solidFill>
                <a:schemeClr val="tx2"/>
              </a:solidFill>
              <a:round/>
              <a:headEnd/>
              <a:tailEnd/>
            </a:ln>
          </p:spPr>
          <p:txBody>
            <a:bodyPr wrap="none" anchor="ctr"/>
            <a:lstStyle/>
            <a:p>
              <a:pPr eaLnBrk="1" hangingPunct="1"/>
              <a:endParaRPr lang="en-US" sz="1800">
                <a:solidFill>
                  <a:srgbClr val="FFFFFF"/>
                </a:solidFill>
                <a:latin typeface="Book Antiqua" pitchFamily="18" charset="0"/>
              </a:endParaRPr>
            </a:p>
          </p:txBody>
        </p:sp>
        <p:pic>
          <p:nvPicPr>
            <p:cNvPr id="8232" name="Picture 1044"/>
            <p:cNvPicPr>
              <a:picLocks noChangeArrowheads="1"/>
            </p:cNvPicPr>
            <p:nvPr/>
          </p:nvPicPr>
          <p:blipFill>
            <a:blip r:embed="rId9" cstate="print"/>
            <a:srcRect/>
            <a:stretch>
              <a:fillRect/>
            </a:stretch>
          </p:blipFill>
          <p:spPr bwMode="auto">
            <a:xfrm>
              <a:off x="3372" y="3063"/>
              <a:ext cx="782" cy="440"/>
            </a:xfrm>
            <a:prstGeom prst="rect">
              <a:avLst/>
            </a:prstGeom>
            <a:noFill/>
            <a:ln w="12700">
              <a:noFill/>
              <a:miter lim="800000"/>
              <a:headEnd/>
              <a:tailEnd/>
            </a:ln>
          </p:spPr>
        </p:pic>
        <p:pic>
          <p:nvPicPr>
            <p:cNvPr id="8233" name="Picture 1045"/>
            <p:cNvPicPr>
              <a:picLocks noChangeArrowheads="1"/>
            </p:cNvPicPr>
            <p:nvPr/>
          </p:nvPicPr>
          <p:blipFill>
            <a:blip r:embed="rId10" cstate="print"/>
            <a:srcRect/>
            <a:stretch>
              <a:fillRect/>
            </a:stretch>
          </p:blipFill>
          <p:spPr bwMode="auto">
            <a:xfrm>
              <a:off x="4092" y="3591"/>
              <a:ext cx="728" cy="440"/>
            </a:xfrm>
            <a:prstGeom prst="rect">
              <a:avLst/>
            </a:prstGeom>
            <a:noFill/>
            <a:ln w="12700">
              <a:noFill/>
              <a:miter lim="800000"/>
              <a:headEnd/>
              <a:tailEnd/>
            </a:ln>
          </p:spPr>
        </p:pic>
        <p:pic>
          <p:nvPicPr>
            <p:cNvPr id="8234" name="Picture 1046"/>
            <p:cNvPicPr>
              <a:picLocks noChangeArrowheads="1"/>
            </p:cNvPicPr>
            <p:nvPr/>
          </p:nvPicPr>
          <p:blipFill>
            <a:blip r:embed="rId11" cstate="print"/>
            <a:srcRect/>
            <a:stretch>
              <a:fillRect/>
            </a:stretch>
          </p:blipFill>
          <p:spPr bwMode="auto">
            <a:xfrm>
              <a:off x="4860" y="3111"/>
              <a:ext cx="728" cy="440"/>
            </a:xfrm>
            <a:prstGeom prst="rect">
              <a:avLst/>
            </a:prstGeom>
            <a:noFill/>
            <a:ln w="12700">
              <a:noFill/>
              <a:miter lim="800000"/>
              <a:headEnd/>
              <a:tailEnd/>
            </a:ln>
          </p:spPr>
        </p:pic>
        <p:pic>
          <p:nvPicPr>
            <p:cNvPr id="8235" name="Picture 1047"/>
            <p:cNvPicPr>
              <a:picLocks noChangeArrowheads="1"/>
            </p:cNvPicPr>
            <p:nvPr/>
          </p:nvPicPr>
          <p:blipFill>
            <a:blip r:embed="rId12" cstate="print"/>
            <a:srcRect/>
            <a:stretch>
              <a:fillRect/>
            </a:stretch>
          </p:blipFill>
          <p:spPr bwMode="auto">
            <a:xfrm>
              <a:off x="4140" y="2631"/>
              <a:ext cx="728" cy="440"/>
            </a:xfrm>
            <a:prstGeom prst="rect">
              <a:avLst/>
            </a:prstGeom>
            <a:noFill/>
            <a:ln w="12700">
              <a:noFill/>
              <a:miter lim="800000"/>
              <a:headEnd/>
              <a:tailEnd/>
            </a:ln>
          </p:spPr>
        </p:pic>
        <p:sp>
          <p:nvSpPr>
            <p:cNvPr id="8236" name="Rectangle 1048"/>
            <p:cNvSpPr>
              <a:spLocks noChangeArrowheads="1"/>
            </p:cNvSpPr>
            <p:nvPr/>
          </p:nvSpPr>
          <p:spPr bwMode="auto">
            <a:xfrm>
              <a:off x="3522" y="3111"/>
              <a:ext cx="428"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server</a:t>
              </a:r>
            </a:p>
          </p:txBody>
        </p:sp>
        <p:sp>
          <p:nvSpPr>
            <p:cNvPr id="8237" name="Rectangle 1049"/>
            <p:cNvSpPr>
              <a:spLocks noChangeArrowheads="1"/>
            </p:cNvSpPr>
            <p:nvPr/>
          </p:nvSpPr>
          <p:spPr bwMode="auto">
            <a:xfrm>
              <a:off x="4323" y="2679"/>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8238" name="Rectangle 1050"/>
            <p:cNvSpPr>
              <a:spLocks noChangeArrowheads="1"/>
            </p:cNvSpPr>
            <p:nvPr/>
          </p:nvSpPr>
          <p:spPr bwMode="auto">
            <a:xfrm>
              <a:off x="5049" y="3150"/>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8239" name="Rectangle 1051"/>
            <p:cNvSpPr>
              <a:spLocks noChangeArrowheads="1"/>
            </p:cNvSpPr>
            <p:nvPr/>
          </p:nvSpPr>
          <p:spPr bwMode="auto">
            <a:xfrm>
              <a:off x="4290" y="3636"/>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grpSp>
      <p:grpSp>
        <p:nvGrpSpPr>
          <p:cNvPr id="5" name="Group 1063"/>
          <p:cNvGrpSpPr>
            <a:grpSpLocks/>
          </p:cNvGrpSpPr>
          <p:nvPr/>
        </p:nvGrpSpPr>
        <p:grpSpPr bwMode="auto">
          <a:xfrm>
            <a:off x="433388" y="4138613"/>
            <a:ext cx="3603625" cy="2222500"/>
            <a:chOff x="273" y="2607"/>
            <a:chExt cx="2270" cy="1400"/>
          </a:xfrm>
        </p:grpSpPr>
        <p:sp>
          <p:nvSpPr>
            <p:cNvPr id="8221" name="Oval 1053"/>
            <p:cNvSpPr>
              <a:spLocks noChangeArrowheads="1"/>
            </p:cNvSpPr>
            <p:nvPr/>
          </p:nvSpPr>
          <p:spPr bwMode="auto">
            <a:xfrm>
              <a:off x="716" y="2836"/>
              <a:ext cx="1422" cy="892"/>
            </a:xfrm>
            <a:prstGeom prst="ellipse">
              <a:avLst/>
            </a:prstGeom>
            <a:noFill/>
            <a:ln w="12700">
              <a:solidFill>
                <a:schemeClr val="tx2"/>
              </a:solidFill>
              <a:round/>
              <a:headEnd/>
              <a:tailEnd/>
            </a:ln>
          </p:spPr>
          <p:txBody>
            <a:bodyPr wrap="none" anchor="ctr"/>
            <a:lstStyle/>
            <a:p>
              <a:pPr eaLnBrk="1" hangingPunct="1"/>
              <a:endParaRPr lang="en-US" sz="1800">
                <a:solidFill>
                  <a:srgbClr val="FFFFFF"/>
                </a:solidFill>
                <a:latin typeface="Book Antiqua" pitchFamily="18" charset="0"/>
              </a:endParaRPr>
            </a:p>
          </p:txBody>
        </p:sp>
        <p:pic>
          <p:nvPicPr>
            <p:cNvPr id="8222" name="Picture 1054"/>
            <p:cNvPicPr>
              <a:picLocks noChangeArrowheads="1"/>
            </p:cNvPicPr>
            <p:nvPr/>
          </p:nvPicPr>
          <p:blipFill>
            <a:blip r:embed="rId13" cstate="print"/>
            <a:srcRect/>
            <a:stretch>
              <a:fillRect/>
            </a:stretch>
          </p:blipFill>
          <p:spPr bwMode="auto">
            <a:xfrm>
              <a:off x="273" y="3039"/>
              <a:ext cx="801" cy="440"/>
            </a:xfrm>
            <a:prstGeom prst="rect">
              <a:avLst/>
            </a:prstGeom>
            <a:noFill/>
            <a:ln w="12700">
              <a:noFill/>
              <a:miter lim="800000"/>
              <a:headEnd/>
              <a:tailEnd/>
            </a:ln>
          </p:spPr>
        </p:pic>
        <p:pic>
          <p:nvPicPr>
            <p:cNvPr id="8223" name="Picture 1055"/>
            <p:cNvPicPr>
              <a:picLocks noChangeArrowheads="1"/>
            </p:cNvPicPr>
            <p:nvPr/>
          </p:nvPicPr>
          <p:blipFill>
            <a:blip r:embed="rId14" cstate="print"/>
            <a:srcRect/>
            <a:stretch>
              <a:fillRect/>
            </a:stretch>
          </p:blipFill>
          <p:spPr bwMode="auto">
            <a:xfrm>
              <a:off x="1011" y="3567"/>
              <a:ext cx="745" cy="440"/>
            </a:xfrm>
            <a:prstGeom prst="rect">
              <a:avLst/>
            </a:prstGeom>
            <a:noFill/>
            <a:ln w="12700">
              <a:noFill/>
              <a:miter lim="800000"/>
              <a:headEnd/>
              <a:tailEnd/>
            </a:ln>
          </p:spPr>
        </p:pic>
        <p:pic>
          <p:nvPicPr>
            <p:cNvPr id="8224" name="Picture 1056"/>
            <p:cNvPicPr>
              <a:picLocks noChangeArrowheads="1"/>
            </p:cNvPicPr>
            <p:nvPr/>
          </p:nvPicPr>
          <p:blipFill>
            <a:blip r:embed="rId15" cstate="print"/>
            <a:srcRect/>
            <a:stretch>
              <a:fillRect/>
            </a:stretch>
          </p:blipFill>
          <p:spPr bwMode="auto">
            <a:xfrm>
              <a:off x="1060" y="2607"/>
              <a:ext cx="745" cy="440"/>
            </a:xfrm>
            <a:prstGeom prst="rect">
              <a:avLst/>
            </a:prstGeom>
            <a:noFill/>
            <a:ln w="12700">
              <a:noFill/>
              <a:miter lim="800000"/>
              <a:headEnd/>
              <a:tailEnd/>
            </a:ln>
          </p:spPr>
        </p:pic>
        <p:grpSp>
          <p:nvGrpSpPr>
            <p:cNvPr id="6" name="Group 1059"/>
            <p:cNvGrpSpPr>
              <a:grpSpLocks/>
            </p:cNvGrpSpPr>
            <p:nvPr/>
          </p:nvGrpSpPr>
          <p:grpSpPr bwMode="auto">
            <a:xfrm>
              <a:off x="1797" y="3087"/>
              <a:ext cx="746" cy="440"/>
              <a:chOff x="1797" y="3087"/>
              <a:chExt cx="746" cy="440"/>
            </a:xfrm>
          </p:grpSpPr>
          <p:pic>
            <p:nvPicPr>
              <p:cNvPr id="8229" name="Picture 1057"/>
              <p:cNvPicPr>
                <a:picLocks noChangeArrowheads="1"/>
              </p:cNvPicPr>
              <p:nvPr/>
            </p:nvPicPr>
            <p:blipFill>
              <a:blip r:embed="rId16" cstate="print"/>
              <a:srcRect/>
              <a:stretch>
                <a:fillRect/>
              </a:stretch>
            </p:blipFill>
            <p:spPr bwMode="auto">
              <a:xfrm>
                <a:off x="1797" y="3087"/>
                <a:ext cx="746" cy="440"/>
              </a:xfrm>
              <a:prstGeom prst="rect">
                <a:avLst/>
              </a:prstGeom>
              <a:noFill/>
              <a:ln w="12700">
                <a:noFill/>
                <a:miter lim="800000"/>
                <a:headEnd/>
                <a:tailEnd/>
              </a:ln>
            </p:spPr>
          </p:pic>
          <p:sp>
            <p:nvSpPr>
              <p:cNvPr id="8230" name="Rectangle 1058"/>
              <p:cNvSpPr>
                <a:spLocks noChangeArrowheads="1"/>
              </p:cNvSpPr>
              <p:nvPr/>
            </p:nvSpPr>
            <p:spPr bwMode="auto">
              <a:xfrm>
                <a:off x="1928" y="3132"/>
                <a:ext cx="428"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server</a:t>
                </a:r>
              </a:p>
            </p:txBody>
          </p:sp>
        </p:grpSp>
        <p:sp>
          <p:nvSpPr>
            <p:cNvPr id="8226" name="Rectangle 1060"/>
            <p:cNvSpPr>
              <a:spLocks noChangeArrowheads="1"/>
            </p:cNvSpPr>
            <p:nvPr/>
          </p:nvSpPr>
          <p:spPr bwMode="auto">
            <a:xfrm>
              <a:off x="1249" y="2655"/>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8227" name="Rectangle 1061"/>
            <p:cNvSpPr>
              <a:spLocks noChangeArrowheads="1"/>
            </p:cNvSpPr>
            <p:nvPr/>
          </p:nvSpPr>
          <p:spPr bwMode="auto">
            <a:xfrm>
              <a:off x="462" y="3096"/>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8228" name="Rectangle 1062"/>
            <p:cNvSpPr>
              <a:spLocks noChangeArrowheads="1"/>
            </p:cNvSpPr>
            <p:nvPr/>
          </p:nvSpPr>
          <p:spPr bwMode="auto">
            <a:xfrm>
              <a:off x="1215" y="3612"/>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grpSp>
      <p:sp>
        <p:nvSpPr>
          <p:cNvPr id="8202" name="Line 1064"/>
          <p:cNvSpPr>
            <a:spLocks noChangeShapeType="1"/>
          </p:cNvSpPr>
          <p:nvPr/>
        </p:nvSpPr>
        <p:spPr bwMode="auto">
          <a:xfrm flipH="1">
            <a:off x="3838575" y="5097463"/>
            <a:ext cx="1763713" cy="7937"/>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grpSp>
        <p:nvGrpSpPr>
          <p:cNvPr id="7" name="Group 1067"/>
          <p:cNvGrpSpPr>
            <a:grpSpLocks/>
          </p:cNvGrpSpPr>
          <p:nvPr/>
        </p:nvGrpSpPr>
        <p:grpSpPr bwMode="auto">
          <a:xfrm>
            <a:off x="3810000" y="3486150"/>
            <a:ext cx="1260475" cy="1060450"/>
            <a:chOff x="2400" y="2196"/>
            <a:chExt cx="794" cy="668"/>
          </a:xfrm>
        </p:grpSpPr>
        <p:pic>
          <p:nvPicPr>
            <p:cNvPr id="8219" name="Picture 1065"/>
            <p:cNvPicPr>
              <a:picLocks noChangeArrowheads="1"/>
            </p:cNvPicPr>
            <p:nvPr/>
          </p:nvPicPr>
          <p:blipFill>
            <a:blip r:embed="rId17" cstate="print"/>
            <a:srcRect/>
            <a:stretch>
              <a:fillRect/>
            </a:stretch>
          </p:blipFill>
          <p:spPr bwMode="auto">
            <a:xfrm>
              <a:off x="2400" y="2196"/>
              <a:ext cx="794" cy="668"/>
            </a:xfrm>
            <a:prstGeom prst="rect">
              <a:avLst/>
            </a:prstGeom>
            <a:noFill/>
            <a:ln w="12700">
              <a:noFill/>
              <a:miter lim="800000"/>
              <a:headEnd/>
              <a:tailEnd/>
            </a:ln>
          </p:spPr>
        </p:pic>
        <p:sp>
          <p:nvSpPr>
            <p:cNvPr id="8220" name="Rectangle 1066"/>
            <p:cNvSpPr>
              <a:spLocks noChangeArrowheads="1"/>
            </p:cNvSpPr>
            <p:nvPr/>
          </p:nvSpPr>
          <p:spPr bwMode="auto">
            <a:xfrm>
              <a:off x="2574" y="2232"/>
              <a:ext cx="476" cy="364"/>
            </a:xfrm>
            <a:prstGeom prst="rect">
              <a:avLst/>
            </a:prstGeom>
            <a:noFill/>
            <a:ln w="12700">
              <a:noFill/>
              <a:miter lim="800000"/>
              <a:headEnd/>
              <a:tailEnd/>
            </a:ln>
          </p:spPr>
          <p:txBody>
            <a:bodyPr lIns="90488" tIns="44450" rIns="90488" bIns="44450">
              <a:spAutoFit/>
            </a:bodyPr>
            <a:lstStyle/>
            <a:p>
              <a:pPr algn="ctr" eaLnBrk="1" hangingPunct="1"/>
              <a:r>
                <a:rPr lang="en-US" sz="1600">
                  <a:solidFill>
                    <a:srgbClr val="FFFFFF"/>
                  </a:solidFill>
                  <a:latin typeface="Book Antiqua" pitchFamily="18" charset="0"/>
                </a:rPr>
                <a:t>main</a:t>
              </a:r>
            </a:p>
            <a:p>
              <a:pPr algn="ctr" eaLnBrk="1" hangingPunct="1"/>
              <a:r>
                <a:rPr lang="en-US" sz="1600">
                  <a:solidFill>
                    <a:srgbClr val="FFFFFF"/>
                  </a:solidFill>
                  <a:latin typeface="Book Antiqua" pitchFamily="18" charset="0"/>
                </a:rPr>
                <a:t>frame</a:t>
              </a:r>
            </a:p>
          </p:txBody>
        </p:sp>
      </p:grpSp>
      <p:grpSp>
        <p:nvGrpSpPr>
          <p:cNvPr id="8" name="Group 1077"/>
          <p:cNvGrpSpPr>
            <a:grpSpLocks/>
          </p:cNvGrpSpPr>
          <p:nvPr/>
        </p:nvGrpSpPr>
        <p:grpSpPr bwMode="auto">
          <a:xfrm>
            <a:off x="442913" y="1801813"/>
            <a:ext cx="3616325" cy="2222500"/>
            <a:chOff x="279" y="1135"/>
            <a:chExt cx="2278" cy="1400"/>
          </a:xfrm>
        </p:grpSpPr>
        <p:sp>
          <p:nvSpPr>
            <p:cNvPr id="8210" name="Oval 1068"/>
            <p:cNvSpPr>
              <a:spLocks noChangeArrowheads="1"/>
            </p:cNvSpPr>
            <p:nvPr/>
          </p:nvSpPr>
          <p:spPr bwMode="auto">
            <a:xfrm>
              <a:off x="722" y="1364"/>
              <a:ext cx="1422" cy="892"/>
            </a:xfrm>
            <a:prstGeom prst="ellipse">
              <a:avLst/>
            </a:prstGeom>
            <a:noFill/>
            <a:ln w="12700">
              <a:solidFill>
                <a:schemeClr val="tx2"/>
              </a:solidFill>
              <a:round/>
              <a:headEnd/>
              <a:tailEnd/>
            </a:ln>
          </p:spPr>
          <p:txBody>
            <a:bodyPr wrap="none" anchor="ctr"/>
            <a:lstStyle/>
            <a:p>
              <a:pPr eaLnBrk="1" hangingPunct="1"/>
              <a:endParaRPr lang="en-US" sz="1800">
                <a:solidFill>
                  <a:srgbClr val="FFFFFF"/>
                </a:solidFill>
                <a:latin typeface="Book Antiqua" pitchFamily="18" charset="0"/>
              </a:endParaRPr>
            </a:p>
          </p:txBody>
        </p:sp>
        <p:pic>
          <p:nvPicPr>
            <p:cNvPr id="8211" name="Picture 1069"/>
            <p:cNvPicPr>
              <a:picLocks noChangeArrowheads="1"/>
            </p:cNvPicPr>
            <p:nvPr/>
          </p:nvPicPr>
          <p:blipFill>
            <a:blip r:embed="rId18" cstate="print"/>
            <a:srcRect/>
            <a:stretch>
              <a:fillRect/>
            </a:stretch>
          </p:blipFill>
          <p:spPr bwMode="auto">
            <a:xfrm>
              <a:off x="279" y="1567"/>
              <a:ext cx="801" cy="440"/>
            </a:xfrm>
            <a:prstGeom prst="rect">
              <a:avLst/>
            </a:prstGeom>
            <a:noFill/>
            <a:ln w="12700">
              <a:noFill/>
              <a:miter lim="800000"/>
              <a:headEnd/>
              <a:tailEnd/>
            </a:ln>
          </p:spPr>
        </p:pic>
        <p:pic>
          <p:nvPicPr>
            <p:cNvPr id="8212" name="Picture 1070"/>
            <p:cNvPicPr>
              <a:picLocks noChangeArrowheads="1"/>
            </p:cNvPicPr>
            <p:nvPr/>
          </p:nvPicPr>
          <p:blipFill>
            <a:blip r:embed="rId19" cstate="print"/>
            <a:srcRect/>
            <a:stretch>
              <a:fillRect/>
            </a:stretch>
          </p:blipFill>
          <p:spPr bwMode="auto">
            <a:xfrm>
              <a:off x="1017" y="2095"/>
              <a:ext cx="745" cy="440"/>
            </a:xfrm>
            <a:prstGeom prst="rect">
              <a:avLst/>
            </a:prstGeom>
            <a:noFill/>
            <a:ln w="12700">
              <a:noFill/>
              <a:miter lim="800000"/>
              <a:headEnd/>
              <a:tailEnd/>
            </a:ln>
          </p:spPr>
        </p:pic>
        <p:pic>
          <p:nvPicPr>
            <p:cNvPr id="8213" name="Picture 1071"/>
            <p:cNvPicPr>
              <a:picLocks noChangeArrowheads="1"/>
            </p:cNvPicPr>
            <p:nvPr/>
          </p:nvPicPr>
          <p:blipFill>
            <a:blip r:embed="rId20" cstate="print"/>
            <a:srcRect/>
            <a:stretch>
              <a:fillRect/>
            </a:stretch>
          </p:blipFill>
          <p:spPr bwMode="auto">
            <a:xfrm>
              <a:off x="1066" y="1135"/>
              <a:ext cx="745" cy="440"/>
            </a:xfrm>
            <a:prstGeom prst="rect">
              <a:avLst/>
            </a:prstGeom>
            <a:noFill/>
            <a:ln w="12700">
              <a:noFill/>
              <a:miter lim="800000"/>
              <a:headEnd/>
              <a:tailEnd/>
            </a:ln>
          </p:spPr>
        </p:pic>
        <p:pic>
          <p:nvPicPr>
            <p:cNvPr id="8214" name="Picture 1072"/>
            <p:cNvPicPr>
              <a:picLocks noChangeArrowheads="1"/>
            </p:cNvPicPr>
            <p:nvPr/>
          </p:nvPicPr>
          <p:blipFill>
            <a:blip r:embed="rId21" cstate="print"/>
            <a:srcRect/>
            <a:stretch>
              <a:fillRect/>
            </a:stretch>
          </p:blipFill>
          <p:spPr bwMode="auto">
            <a:xfrm>
              <a:off x="1811" y="1615"/>
              <a:ext cx="746" cy="440"/>
            </a:xfrm>
            <a:prstGeom prst="rect">
              <a:avLst/>
            </a:prstGeom>
            <a:noFill/>
            <a:ln w="12700">
              <a:noFill/>
              <a:miter lim="800000"/>
              <a:headEnd/>
              <a:tailEnd/>
            </a:ln>
          </p:spPr>
        </p:pic>
        <p:sp>
          <p:nvSpPr>
            <p:cNvPr id="8215" name="Rectangle 1073"/>
            <p:cNvSpPr>
              <a:spLocks noChangeArrowheads="1"/>
            </p:cNvSpPr>
            <p:nvPr/>
          </p:nvSpPr>
          <p:spPr bwMode="auto">
            <a:xfrm>
              <a:off x="1966" y="1644"/>
              <a:ext cx="428"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server</a:t>
              </a:r>
            </a:p>
          </p:txBody>
        </p:sp>
        <p:sp>
          <p:nvSpPr>
            <p:cNvPr id="8216" name="Rectangle 1074"/>
            <p:cNvSpPr>
              <a:spLocks noChangeArrowheads="1"/>
            </p:cNvSpPr>
            <p:nvPr/>
          </p:nvSpPr>
          <p:spPr bwMode="auto">
            <a:xfrm>
              <a:off x="1255" y="1183"/>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8217" name="Rectangle 1075"/>
            <p:cNvSpPr>
              <a:spLocks noChangeArrowheads="1"/>
            </p:cNvSpPr>
            <p:nvPr/>
          </p:nvSpPr>
          <p:spPr bwMode="auto">
            <a:xfrm>
              <a:off x="468" y="1624"/>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8218" name="Rectangle 1076"/>
            <p:cNvSpPr>
              <a:spLocks noChangeArrowheads="1"/>
            </p:cNvSpPr>
            <p:nvPr/>
          </p:nvSpPr>
          <p:spPr bwMode="auto">
            <a:xfrm>
              <a:off x="1221" y="2140"/>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grpSp>
      <p:sp>
        <p:nvSpPr>
          <p:cNvPr id="8205" name="Line 1078"/>
          <p:cNvSpPr>
            <a:spLocks noChangeShapeType="1"/>
          </p:cNvSpPr>
          <p:nvPr/>
        </p:nvSpPr>
        <p:spPr bwMode="auto">
          <a:xfrm>
            <a:off x="3817938" y="2809875"/>
            <a:ext cx="509587" cy="0"/>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8206" name="Line 1079"/>
          <p:cNvSpPr>
            <a:spLocks noChangeShapeType="1"/>
          </p:cNvSpPr>
          <p:nvPr/>
        </p:nvSpPr>
        <p:spPr bwMode="auto">
          <a:xfrm flipV="1">
            <a:off x="4357688" y="2805113"/>
            <a:ext cx="0" cy="677862"/>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8207" name="Line 1080"/>
          <p:cNvSpPr>
            <a:spLocks noChangeShapeType="1"/>
          </p:cNvSpPr>
          <p:nvPr/>
        </p:nvSpPr>
        <p:spPr bwMode="auto">
          <a:xfrm flipH="1">
            <a:off x="4852988" y="3833813"/>
            <a:ext cx="320675" cy="0"/>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8208" name="Line 1081"/>
          <p:cNvSpPr>
            <a:spLocks noChangeShapeType="1"/>
          </p:cNvSpPr>
          <p:nvPr/>
        </p:nvSpPr>
        <p:spPr bwMode="auto">
          <a:xfrm flipV="1">
            <a:off x="5176838" y="2979738"/>
            <a:ext cx="3175" cy="846137"/>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8209" name="Line 1082"/>
          <p:cNvSpPr>
            <a:spLocks noChangeShapeType="1"/>
          </p:cNvSpPr>
          <p:nvPr/>
        </p:nvSpPr>
        <p:spPr bwMode="auto">
          <a:xfrm>
            <a:off x="5189538" y="2973388"/>
            <a:ext cx="400050" cy="3175"/>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Line 1026"/>
          <p:cNvSpPr>
            <a:spLocks noChangeShapeType="1"/>
          </p:cNvSpPr>
          <p:nvPr/>
        </p:nvSpPr>
        <p:spPr bwMode="auto">
          <a:xfrm flipV="1">
            <a:off x="5905500" y="3495675"/>
            <a:ext cx="0" cy="1439863"/>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55299" name="Rectangle 1027"/>
          <p:cNvSpPr>
            <a:spLocks noChangeArrowheads="1"/>
          </p:cNvSpPr>
          <p:nvPr/>
        </p:nvSpPr>
        <p:spPr bwMode="auto">
          <a:xfrm>
            <a:off x="219075" y="152400"/>
            <a:ext cx="3894138" cy="576263"/>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3200" b="1">
                <a:solidFill>
                  <a:srgbClr val="FFFFFF"/>
                </a:solidFill>
                <a:effectLst>
                  <a:outerShdw blurRad="38100" dist="38100" dir="2700000" algn="tl">
                    <a:srgbClr val="000000"/>
                  </a:outerShdw>
                </a:effectLst>
                <a:latin typeface="Book Antiqua"/>
              </a:rPr>
              <a:t>What is the Internet?</a:t>
            </a:r>
          </a:p>
        </p:txBody>
      </p:sp>
      <p:sp>
        <p:nvSpPr>
          <p:cNvPr id="55300" name="Rectangle 1028"/>
          <p:cNvSpPr>
            <a:spLocks noChangeArrowheads="1"/>
          </p:cNvSpPr>
          <p:nvPr/>
        </p:nvSpPr>
        <p:spPr bwMode="auto">
          <a:xfrm>
            <a:off x="228600" y="658813"/>
            <a:ext cx="5062538" cy="1125537"/>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2800" b="1">
                <a:solidFill>
                  <a:srgbClr val="FC0128"/>
                </a:solidFill>
                <a:effectLst>
                  <a:outerShdw blurRad="38100" dist="38100" dir="2700000" algn="tl">
                    <a:srgbClr val="000000"/>
                  </a:outerShdw>
                </a:effectLst>
                <a:latin typeface="Book Antiqua"/>
              </a:rPr>
              <a:t>Recognized Standards (TCP/IP)</a:t>
            </a:r>
          </a:p>
          <a:p>
            <a:pPr eaLnBrk="1" fontAlgn="auto" hangingPunct="1">
              <a:spcBef>
                <a:spcPts val="0"/>
              </a:spcBef>
              <a:spcAft>
                <a:spcPts val="0"/>
              </a:spcAft>
              <a:defRPr/>
            </a:pPr>
            <a:r>
              <a:rPr lang="en-US" sz="2000" b="1">
                <a:solidFill>
                  <a:srgbClr val="FAFD00"/>
                </a:solidFill>
                <a:effectLst>
                  <a:outerShdw blurRad="38100" dist="38100" dir="2700000" algn="tl">
                    <a:srgbClr val="000000"/>
                  </a:outerShdw>
                </a:effectLst>
                <a:latin typeface="Book Antiqua"/>
              </a:rPr>
              <a:t>protocols for transferring information across</a:t>
            </a:r>
          </a:p>
          <a:p>
            <a:pPr eaLnBrk="1" fontAlgn="auto" hangingPunct="1">
              <a:spcBef>
                <a:spcPts val="0"/>
              </a:spcBef>
              <a:spcAft>
                <a:spcPts val="0"/>
              </a:spcAft>
              <a:defRPr/>
            </a:pPr>
            <a:r>
              <a:rPr lang="en-US" sz="2000" b="1">
                <a:solidFill>
                  <a:srgbClr val="FAFD00"/>
                </a:solidFill>
                <a:effectLst>
                  <a:outerShdw blurRad="38100" dist="38100" dir="2700000" algn="tl">
                    <a:srgbClr val="000000"/>
                  </a:outerShdw>
                </a:effectLst>
                <a:latin typeface="Book Antiqua"/>
              </a:rPr>
              <a:t>various computer platforms</a:t>
            </a:r>
          </a:p>
        </p:txBody>
      </p:sp>
      <p:sp>
        <p:nvSpPr>
          <p:cNvPr id="9221" name="Line 1029"/>
          <p:cNvSpPr>
            <a:spLocks noChangeShapeType="1"/>
          </p:cNvSpPr>
          <p:nvPr/>
        </p:nvSpPr>
        <p:spPr bwMode="auto">
          <a:xfrm flipV="1">
            <a:off x="5929313" y="1757363"/>
            <a:ext cx="0" cy="963612"/>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grpSp>
        <p:nvGrpSpPr>
          <p:cNvPr id="2" name="Group 1039"/>
          <p:cNvGrpSpPr>
            <a:grpSpLocks/>
          </p:cNvGrpSpPr>
          <p:nvPr/>
        </p:nvGrpSpPr>
        <p:grpSpPr bwMode="auto">
          <a:xfrm>
            <a:off x="5414963" y="357188"/>
            <a:ext cx="3517900" cy="2222500"/>
            <a:chOff x="3411" y="225"/>
            <a:chExt cx="2216" cy="1400"/>
          </a:xfrm>
        </p:grpSpPr>
        <p:sp>
          <p:nvSpPr>
            <p:cNvPr id="9272" name="Oval 1030"/>
            <p:cNvSpPr>
              <a:spLocks noChangeArrowheads="1"/>
            </p:cNvSpPr>
            <p:nvPr/>
          </p:nvSpPr>
          <p:spPr bwMode="auto">
            <a:xfrm>
              <a:off x="3844" y="454"/>
              <a:ext cx="1387" cy="892"/>
            </a:xfrm>
            <a:prstGeom prst="ellipse">
              <a:avLst/>
            </a:prstGeom>
            <a:noFill/>
            <a:ln w="12700">
              <a:solidFill>
                <a:schemeClr val="tx2"/>
              </a:solidFill>
              <a:round/>
              <a:headEnd/>
              <a:tailEnd/>
            </a:ln>
          </p:spPr>
          <p:txBody>
            <a:bodyPr wrap="none" anchor="ctr"/>
            <a:lstStyle/>
            <a:p>
              <a:pPr eaLnBrk="1" hangingPunct="1"/>
              <a:endParaRPr lang="en-US" sz="1800">
                <a:solidFill>
                  <a:srgbClr val="FFFFFF"/>
                </a:solidFill>
                <a:latin typeface="Book Antiqua" pitchFamily="18" charset="0"/>
              </a:endParaRPr>
            </a:p>
          </p:txBody>
        </p:sp>
        <p:pic>
          <p:nvPicPr>
            <p:cNvPr id="9273" name="Picture 1031"/>
            <p:cNvPicPr>
              <a:picLocks noChangeArrowheads="1"/>
            </p:cNvPicPr>
            <p:nvPr/>
          </p:nvPicPr>
          <p:blipFill>
            <a:blip r:embed="rId4" cstate="print"/>
            <a:srcRect/>
            <a:stretch>
              <a:fillRect/>
            </a:stretch>
          </p:blipFill>
          <p:spPr bwMode="auto">
            <a:xfrm>
              <a:off x="3411" y="657"/>
              <a:ext cx="782" cy="440"/>
            </a:xfrm>
            <a:prstGeom prst="rect">
              <a:avLst/>
            </a:prstGeom>
            <a:noFill/>
            <a:ln w="12700">
              <a:noFill/>
              <a:miter lim="800000"/>
              <a:headEnd/>
              <a:tailEnd/>
            </a:ln>
          </p:spPr>
        </p:pic>
        <p:pic>
          <p:nvPicPr>
            <p:cNvPr id="9274" name="Picture 1032"/>
            <p:cNvPicPr>
              <a:picLocks noChangeArrowheads="1"/>
            </p:cNvPicPr>
            <p:nvPr/>
          </p:nvPicPr>
          <p:blipFill>
            <a:blip r:embed="rId5" cstate="print"/>
            <a:srcRect/>
            <a:stretch>
              <a:fillRect/>
            </a:stretch>
          </p:blipFill>
          <p:spPr bwMode="auto">
            <a:xfrm>
              <a:off x="4131" y="1185"/>
              <a:ext cx="728" cy="440"/>
            </a:xfrm>
            <a:prstGeom prst="rect">
              <a:avLst/>
            </a:prstGeom>
            <a:noFill/>
            <a:ln w="12700">
              <a:noFill/>
              <a:miter lim="800000"/>
              <a:headEnd/>
              <a:tailEnd/>
            </a:ln>
          </p:spPr>
        </p:pic>
        <p:pic>
          <p:nvPicPr>
            <p:cNvPr id="9275" name="Picture 1033"/>
            <p:cNvPicPr>
              <a:picLocks noChangeArrowheads="1"/>
            </p:cNvPicPr>
            <p:nvPr/>
          </p:nvPicPr>
          <p:blipFill>
            <a:blip r:embed="rId6" cstate="print"/>
            <a:srcRect/>
            <a:stretch>
              <a:fillRect/>
            </a:stretch>
          </p:blipFill>
          <p:spPr bwMode="auto">
            <a:xfrm>
              <a:off x="4899" y="705"/>
              <a:ext cx="728" cy="440"/>
            </a:xfrm>
            <a:prstGeom prst="rect">
              <a:avLst/>
            </a:prstGeom>
            <a:noFill/>
            <a:ln w="12700">
              <a:noFill/>
              <a:miter lim="800000"/>
              <a:headEnd/>
              <a:tailEnd/>
            </a:ln>
          </p:spPr>
        </p:pic>
        <p:pic>
          <p:nvPicPr>
            <p:cNvPr id="9276" name="Picture 1034"/>
            <p:cNvPicPr>
              <a:picLocks noChangeArrowheads="1"/>
            </p:cNvPicPr>
            <p:nvPr/>
          </p:nvPicPr>
          <p:blipFill>
            <a:blip r:embed="rId7" cstate="print"/>
            <a:srcRect/>
            <a:stretch>
              <a:fillRect/>
            </a:stretch>
          </p:blipFill>
          <p:spPr bwMode="auto">
            <a:xfrm>
              <a:off x="4179" y="225"/>
              <a:ext cx="728" cy="440"/>
            </a:xfrm>
            <a:prstGeom prst="rect">
              <a:avLst/>
            </a:prstGeom>
            <a:noFill/>
            <a:ln w="12700">
              <a:noFill/>
              <a:miter lim="800000"/>
              <a:headEnd/>
              <a:tailEnd/>
            </a:ln>
          </p:spPr>
        </p:pic>
        <p:sp>
          <p:nvSpPr>
            <p:cNvPr id="9277" name="Rectangle 1035"/>
            <p:cNvSpPr>
              <a:spLocks noChangeArrowheads="1"/>
            </p:cNvSpPr>
            <p:nvPr/>
          </p:nvSpPr>
          <p:spPr bwMode="auto">
            <a:xfrm>
              <a:off x="3561" y="705"/>
              <a:ext cx="428"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server</a:t>
              </a:r>
            </a:p>
          </p:txBody>
        </p:sp>
        <p:sp>
          <p:nvSpPr>
            <p:cNvPr id="9278" name="Rectangle 1036"/>
            <p:cNvSpPr>
              <a:spLocks noChangeArrowheads="1"/>
            </p:cNvSpPr>
            <p:nvPr/>
          </p:nvSpPr>
          <p:spPr bwMode="auto">
            <a:xfrm>
              <a:off x="4362" y="273"/>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9279" name="Rectangle 1037"/>
            <p:cNvSpPr>
              <a:spLocks noChangeArrowheads="1"/>
            </p:cNvSpPr>
            <p:nvPr/>
          </p:nvSpPr>
          <p:spPr bwMode="auto">
            <a:xfrm>
              <a:off x="5088" y="744"/>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9280" name="Rectangle 1038"/>
            <p:cNvSpPr>
              <a:spLocks noChangeArrowheads="1"/>
            </p:cNvSpPr>
            <p:nvPr/>
          </p:nvSpPr>
          <p:spPr bwMode="auto">
            <a:xfrm>
              <a:off x="4329" y="1230"/>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grpSp>
      <p:grpSp>
        <p:nvGrpSpPr>
          <p:cNvPr id="3" name="Group 1042"/>
          <p:cNvGrpSpPr>
            <a:grpSpLocks/>
          </p:cNvGrpSpPr>
          <p:nvPr/>
        </p:nvGrpSpPr>
        <p:grpSpPr bwMode="auto">
          <a:xfrm>
            <a:off x="5324475" y="2714625"/>
            <a:ext cx="1260475" cy="1060450"/>
            <a:chOff x="3354" y="1710"/>
            <a:chExt cx="794" cy="668"/>
          </a:xfrm>
        </p:grpSpPr>
        <p:pic>
          <p:nvPicPr>
            <p:cNvPr id="9270" name="Picture 1040"/>
            <p:cNvPicPr>
              <a:picLocks noChangeArrowheads="1"/>
            </p:cNvPicPr>
            <p:nvPr/>
          </p:nvPicPr>
          <p:blipFill>
            <a:blip r:embed="rId8" cstate="print"/>
            <a:srcRect/>
            <a:stretch>
              <a:fillRect/>
            </a:stretch>
          </p:blipFill>
          <p:spPr bwMode="auto">
            <a:xfrm>
              <a:off x="3354" y="1710"/>
              <a:ext cx="794" cy="668"/>
            </a:xfrm>
            <a:prstGeom prst="rect">
              <a:avLst/>
            </a:prstGeom>
            <a:noFill/>
            <a:ln w="12700">
              <a:noFill/>
              <a:miter lim="800000"/>
              <a:headEnd/>
              <a:tailEnd/>
            </a:ln>
          </p:spPr>
        </p:pic>
        <p:sp>
          <p:nvSpPr>
            <p:cNvPr id="9271" name="Rectangle 1041"/>
            <p:cNvSpPr>
              <a:spLocks noChangeArrowheads="1"/>
            </p:cNvSpPr>
            <p:nvPr/>
          </p:nvSpPr>
          <p:spPr bwMode="auto">
            <a:xfrm>
              <a:off x="3528" y="1746"/>
              <a:ext cx="476" cy="364"/>
            </a:xfrm>
            <a:prstGeom prst="rect">
              <a:avLst/>
            </a:prstGeom>
            <a:noFill/>
            <a:ln w="12700">
              <a:noFill/>
              <a:miter lim="800000"/>
              <a:headEnd/>
              <a:tailEnd/>
            </a:ln>
          </p:spPr>
          <p:txBody>
            <a:bodyPr lIns="90488" tIns="44450" rIns="90488" bIns="44450">
              <a:spAutoFit/>
            </a:bodyPr>
            <a:lstStyle/>
            <a:p>
              <a:pPr algn="ctr" eaLnBrk="1" hangingPunct="1"/>
              <a:r>
                <a:rPr lang="en-US" sz="1600">
                  <a:solidFill>
                    <a:srgbClr val="FFFFFF"/>
                  </a:solidFill>
                  <a:latin typeface="Book Antiqua" pitchFamily="18" charset="0"/>
                </a:rPr>
                <a:t>main</a:t>
              </a:r>
            </a:p>
            <a:p>
              <a:pPr algn="ctr" eaLnBrk="1" hangingPunct="1"/>
              <a:r>
                <a:rPr lang="en-US" sz="1600">
                  <a:solidFill>
                    <a:srgbClr val="FFFFFF"/>
                  </a:solidFill>
                  <a:latin typeface="Book Antiqua" pitchFamily="18" charset="0"/>
                </a:rPr>
                <a:t>frame</a:t>
              </a:r>
            </a:p>
          </p:txBody>
        </p:sp>
      </p:grpSp>
      <p:grpSp>
        <p:nvGrpSpPr>
          <p:cNvPr id="4" name="Group 1052"/>
          <p:cNvGrpSpPr>
            <a:grpSpLocks/>
          </p:cNvGrpSpPr>
          <p:nvPr/>
        </p:nvGrpSpPr>
        <p:grpSpPr bwMode="auto">
          <a:xfrm>
            <a:off x="5353050" y="4176713"/>
            <a:ext cx="3517900" cy="2222500"/>
            <a:chOff x="3372" y="2631"/>
            <a:chExt cx="2216" cy="1400"/>
          </a:xfrm>
        </p:grpSpPr>
        <p:sp>
          <p:nvSpPr>
            <p:cNvPr id="9261" name="Oval 1043"/>
            <p:cNvSpPr>
              <a:spLocks noChangeArrowheads="1"/>
            </p:cNvSpPr>
            <p:nvPr/>
          </p:nvSpPr>
          <p:spPr bwMode="auto">
            <a:xfrm>
              <a:off x="3805" y="2860"/>
              <a:ext cx="1387" cy="892"/>
            </a:xfrm>
            <a:prstGeom prst="ellipse">
              <a:avLst/>
            </a:prstGeom>
            <a:noFill/>
            <a:ln w="12700">
              <a:solidFill>
                <a:schemeClr val="tx2"/>
              </a:solidFill>
              <a:round/>
              <a:headEnd/>
              <a:tailEnd/>
            </a:ln>
          </p:spPr>
          <p:txBody>
            <a:bodyPr wrap="none" anchor="ctr"/>
            <a:lstStyle/>
            <a:p>
              <a:pPr eaLnBrk="1" hangingPunct="1"/>
              <a:endParaRPr lang="en-US" sz="1800">
                <a:solidFill>
                  <a:srgbClr val="FFFFFF"/>
                </a:solidFill>
                <a:latin typeface="Book Antiqua" pitchFamily="18" charset="0"/>
              </a:endParaRPr>
            </a:p>
          </p:txBody>
        </p:sp>
        <p:pic>
          <p:nvPicPr>
            <p:cNvPr id="9262" name="Picture 1044"/>
            <p:cNvPicPr>
              <a:picLocks noChangeArrowheads="1"/>
            </p:cNvPicPr>
            <p:nvPr/>
          </p:nvPicPr>
          <p:blipFill>
            <a:blip r:embed="rId9" cstate="print"/>
            <a:srcRect/>
            <a:stretch>
              <a:fillRect/>
            </a:stretch>
          </p:blipFill>
          <p:spPr bwMode="auto">
            <a:xfrm>
              <a:off x="3372" y="3063"/>
              <a:ext cx="782" cy="440"/>
            </a:xfrm>
            <a:prstGeom prst="rect">
              <a:avLst/>
            </a:prstGeom>
            <a:noFill/>
            <a:ln w="12700">
              <a:noFill/>
              <a:miter lim="800000"/>
              <a:headEnd/>
              <a:tailEnd/>
            </a:ln>
          </p:spPr>
        </p:pic>
        <p:pic>
          <p:nvPicPr>
            <p:cNvPr id="9263" name="Picture 1045"/>
            <p:cNvPicPr>
              <a:picLocks noChangeArrowheads="1"/>
            </p:cNvPicPr>
            <p:nvPr/>
          </p:nvPicPr>
          <p:blipFill>
            <a:blip r:embed="rId10" cstate="print"/>
            <a:srcRect/>
            <a:stretch>
              <a:fillRect/>
            </a:stretch>
          </p:blipFill>
          <p:spPr bwMode="auto">
            <a:xfrm>
              <a:off x="4092" y="3591"/>
              <a:ext cx="728" cy="440"/>
            </a:xfrm>
            <a:prstGeom prst="rect">
              <a:avLst/>
            </a:prstGeom>
            <a:noFill/>
            <a:ln w="12700">
              <a:noFill/>
              <a:miter lim="800000"/>
              <a:headEnd/>
              <a:tailEnd/>
            </a:ln>
          </p:spPr>
        </p:pic>
        <p:pic>
          <p:nvPicPr>
            <p:cNvPr id="9264" name="Picture 1046"/>
            <p:cNvPicPr>
              <a:picLocks noChangeArrowheads="1"/>
            </p:cNvPicPr>
            <p:nvPr/>
          </p:nvPicPr>
          <p:blipFill>
            <a:blip r:embed="rId11" cstate="print"/>
            <a:srcRect/>
            <a:stretch>
              <a:fillRect/>
            </a:stretch>
          </p:blipFill>
          <p:spPr bwMode="auto">
            <a:xfrm>
              <a:off x="4860" y="3111"/>
              <a:ext cx="728" cy="440"/>
            </a:xfrm>
            <a:prstGeom prst="rect">
              <a:avLst/>
            </a:prstGeom>
            <a:noFill/>
            <a:ln w="12700">
              <a:noFill/>
              <a:miter lim="800000"/>
              <a:headEnd/>
              <a:tailEnd/>
            </a:ln>
          </p:spPr>
        </p:pic>
        <p:pic>
          <p:nvPicPr>
            <p:cNvPr id="9265" name="Picture 1047"/>
            <p:cNvPicPr>
              <a:picLocks noChangeArrowheads="1"/>
            </p:cNvPicPr>
            <p:nvPr/>
          </p:nvPicPr>
          <p:blipFill>
            <a:blip r:embed="rId12" cstate="print"/>
            <a:srcRect/>
            <a:stretch>
              <a:fillRect/>
            </a:stretch>
          </p:blipFill>
          <p:spPr bwMode="auto">
            <a:xfrm>
              <a:off x="4140" y="2631"/>
              <a:ext cx="728" cy="440"/>
            </a:xfrm>
            <a:prstGeom prst="rect">
              <a:avLst/>
            </a:prstGeom>
            <a:noFill/>
            <a:ln w="12700">
              <a:noFill/>
              <a:miter lim="800000"/>
              <a:headEnd/>
              <a:tailEnd/>
            </a:ln>
          </p:spPr>
        </p:pic>
        <p:sp>
          <p:nvSpPr>
            <p:cNvPr id="9266" name="Rectangle 1048"/>
            <p:cNvSpPr>
              <a:spLocks noChangeArrowheads="1"/>
            </p:cNvSpPr>
            <p:nvPr/>
          </p:nvSpPr>
          <p:spPr bwMode="auto">
            <a:xfrm>
              <a:off x="3522" y="3111"/>
              <a:ext cx="428"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server</a:t>
              </a:r>
            </a:p>
          </p:txBody>
        </p:sp>
        <p:sp>
          <p:nvSpPr>
            <p:cNvPr id="9267" name="Rectangle 1049"/>
            <p:cNvSpPr>
              <a:spLocks noChangeArrowheads="1"/>
            </p:cNvSpPr>
            <p:nvPr/>
          </p:nvSpPr>
          <p:spPr bwMode="auto">
            <a:xfrm>
              <a:off x="4323" y="2679"/>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9268" name="Rectangle 1050"/>
            <p:cNvSpPr>
              <a:spLocks noChangeArrowheads="1"/>
            </p:cNvSpPr>
            <p:nvPr/>
          </p:nvSpPr>
          <p:spPr bwMode="auto">
            <a:xfrm>
              <a:off x="5049" y="3150"/>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9269" name="Rectangle 1051"/>
            <p:cNvSpPr>
              <a:spLocks noChangeArrowheads="1"/>
            </p:cNvSpPr>
            <p:nvPr/>
          </p:nvSpPr>
          <p:spPr bwMode="auto">
            <a:xfrm>
              <a:off x="4290" y="3636"/>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grpSp>
      <p:grpSp>
        <p:nvGrpSpPr>
          <p:cNvPr id="5" name="Group 1063"/>
          <p:cNvGrpSpPr>
            <a:grpSpLocks/>
          </p:cNvGrpSpPr>
          <p:nvPr/>
        </p:nvGrpSpPr>
        <p:grpSpPr bwMode="auto">
          <a:xfrm>
            <a:off x="433388" y="4138613"/>
            <a:ext cx="3603625" cy="2222500"/>
            <a:chOff x="273" y="2607"/>
            <a:chExt cx="2270" cy="1400"/>
          </a:xfrm>
        </p:grpSpPr>
        <p:sp>
          <p:nvSpPr>
            <p:cNvPr id="9251" name="Oval 1053"/>
            <p:cNvSpPr>
              <a:spLocks noChangeArrowheads="1"/>
            </p:cNvSpPr>
            <p:nvPr/>
          </p:nvSpPr>
          <p:spPr bwMode="auto">
            <a:xfrm>
              <a:off x="716" y="2836"/>
              <a:ext cx="1422" cy="892"/>
            </a:xfrm>
            <a:prstGeom prst="ellipse">
              <a:avLst/>
            </a:prstGeom>
            <a:noFill/>
            <a:ln w="12700">
              <a:solidFill>
                <a:schemeClr val="tx2"/>
              </a:solidFill>
              <a:round/>
              <a:headEnd/>
              <a:tailEnd/>
            </a:ln>
          </p:spPr>
          <p:txBody>
            <a:bodyPr wrap="none" anchor="ctr"/>
            <a:lstStyle/>
            <a:p>
              <a:pPr eaLnBrk="1" hangingPunct="1"/>
              <a:endParaRPr lang="en-US" sz="1800">
                <a:solidFill>
                  <a:srgbClr val="FFFFFF"/>
                </a:solidFill>
                <a:latin typeface="Book Antiqua" pitchFamily="18" charset="0"/>
              </a:endParaRPr>
            </a:p>
          </p:txBody>
        </p:sp>
        <p:pic>
          <p:nvPicPr>
            <p:cNvPr id="9252" name="Picture 1054"/>
            <p:cNvPicPr>
              <a:picLocks noChangeArrowheads="1"/>
            </p:cNvPicPr>
            <p:nvPr/>
          </p:nvPicPr>
          <p:blipFill>
            <a:blip r:embed="rId13" cstate="print"/>
            <a:srcRect/>
            <a:stretch>
              <a:fillRect/>
            </a:stretch>
          </p:blipFill>
          <p:spPr bwMode="auto">
            <a:xfrm>
              <a:off x="273" y="3039"/>
              <a:ext cx="801" cy="440"/>
            </a:xfrm>
            <a:prstGeom prst="rect">
              <a:avLst/>
            </a:prstGeom>
            <a:noFill/>
            <a:ln w="12700">
              <a:noFill/>
              <a:miter lim="800000"/>
              <a:headEnd/>
              <a:tailEnd/>
            </a:ln>
          </p:spPr>
        </p:pic>
        <p:pic>
          <p:nvPicPr>
            <p:cNvPr id="9253" name="Picture 1055"/>
            <p:cNvPicPr>
              <a:picLocks noChangeArrowheads="1"/>
            </p:cNvPicPr>
            <p:nvPr/>
          </p:nvPicPr>
          <p:blipFill>
            <a:blip r:embed="rId14" cstate="print"/>
            <a:srcRect/>
            <a:stretch>
              <a:fillRect/>
            </a:stretch>
          </p:blipFill>
          <p:spPr bwMode="auto">
            <a:xfrm>
              <a:off x="1011" y="3567"/>
              <a:ext cx="745" cy="440"/>
            </a:xfrm>
            <a:prstGeom prst="rect">
              <a:avLst/>
            </a:prstGeom>
            <a:noFill/>
            <a:ln w="12700">
              <a:noFill/>
              <a:miter lim="800000"/>
              <a:headEnd/>
              <a:tailEnd/>
            </a:ln>
          </p:spPr>
        </p:pic>
        <p:pic>
          <p:nvPicPr>
            <p:cNvPr id="9254" name="Picture 1056"/>
            <p:cNvPicPr>
              <a:picLocks noChangeArrowheads="1"/>
            </p:cNvPicPr>
            <p:nvPr/>
          </p:nvPicPr>
          <p:blipFill>
            <a:blip r:embed="rId15" cstate="print"/>
            <a:srcRect/>
            <a:stretch>
              <a:fillRect/>
            </a:stretch>
          </p:blipFill>
          <p:spPr bwMode="auto">
            <a:xfrm>
              <a:off x="1060" y="2607"/>
              <a:ext cx="745" cy="440"/>
            </a:xfrm>
            <a:prstGeom prst="rect">
              <a:avLst/>
            </a:prstGeom>
            <a:noFill/>
            <a:ln w="12700">
              <a:noFill/>
              <a:miter lim="800000"/>
              <a:headEnd/>
              <a:tailEnd/>
            </a:ln>
          </p:spPr>
        </p:pic>
        <p:grpSp>
          <p:nvGrpSpPr>
            <p:cNvPr id="6" name="Group 1059"/>
            <p:cNvGrpSpPr>
              <a:grpSpLocks/>
            </p:cNvGrpSpPr>
            <p:nvPr/>
          </p:nvGrpSpPr>
          <p:grpSpPr bwMode="auto">
            <a:xfrm>
              <a:off x="1797" y="3087"/>
              <a:ext cx="746" cy="440"/>
              <a:chOff x="1797" y="3087"/>
              <a:chExt cx="746" cy="440"/>
            </a:xfrm>
          </p:grpSpPr>
          <p:pic>
            <p:nvPicPr>
              <p:cNvPr id="9259" name="Picture 1057"/>
              <p:cNvPicPr>
                <a:picLocks noChangeArrowheads="1"/>
              </p:cNvPicPr>
              <p:nvPr/>
            </p:nvPicPr>
            <p:blipFill>
              <a:blip r:embed="rId16" cstate="print"/>
              <a:srcRect/>
              <a:stretch>
                <a:fillRect/>
              </a:stretch>
            </p:blipFill>
            <p:spPr bwMode="auto">
              <a:xfrm>
                <a:off x="1797" y="3087"/>
                <a:ext cx="746" cy="440"/>
              </a:xfrm>
              <a:prstGeom prst="rect">
                <a:avLst/>
              </a:prstGeom>
              <a:noFill/>
              <a:ln w="12700">
                <a:noFill/>
                <a:miter lim="800000"/>
                <a:headEnd/>
                <a:tailEnd/>
              </a:ln>
            </p:spPr>
          </p:pic>
          <p:sp>
            <p:nvSpPr>
              <p:cNvPr id="9260" name="Rectangle 1058"/>
              <p:cNvSpPr>
                <a:spLocks noChangeArrowheads="1"/>
              </p:cNvSpPr>
              <p:nvPr/>
            </p:nvSpPr>
            <p:spPr bwMode="auto">
              <a:xfrm>
                <a:off x="1928" y="3132"/>
                <a:ext cx="428"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server</a:t>
                </a:r>
              </a:p>
            </p:txBody>
          </p:sp>
        </p:grpSp>
        <p:sp>
          <p:nvSpPr>
            <p:cNvPr id="9256" name="Rectangle 1060"/>
            <p:cNvSpPr>
              <a:spLocks noChangeArrowheads="1"/>
            </p:cNvSpPr>
            <p:nvPr/>
          </p:nvSpPr>
          <p:spPr bwMode="auto">
            <a:xfrm>
              <a:off x="1249" y="2655"/>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9257" name="Rectangle 1061"/>
            <p:cNvSpPr>
              <a:spLocks noChangeArrowheads="1"/>
            </p:cNvSpPr>
            <p:nvPr/>
          </p:nvSpPr>
          <p:spPr bwMode="auto">
            <a:xfrm>
              <a:off x="462" y="3096"/>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9258" name="Rectangle 1062"/>
            <p:cNvSpPr>
              <a:spLocks noChangeArrowheads="1"/>
            </p:cNvSpPr>
            <p:nvPr/>
          </p:nvSpPr>
          <p:spPr bwMode="auto">
            <a:xfrm>
              <a:off x="1215" y="3612"/>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grpSp>
      <p:sp>
        <p:nvSpPr>
          <p:cNvPr id="9226" name="Line 1064"/>
          <p:cNvSpPr>
            <a:spLocks noChangeShapeType="1"/>
          </p:cNvSpPr>
          <p:nvPr/>
        </p:nvSpPr>
        <p:spPr bwMode="auto">
          <a:xfrm flipH="1">
            <a:off x="3838575" y="5097463"/>
            <a:ext cx="1763713" cy="7937"/>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grpSp>
        <p:nvGrpSpPr>
          <p:cNvPr id="7" name="Group 1067"/>
          <p:cNvGrpSpPr>
            <a:grpSpLocks/>
          </p:cNvGrpSpPr>
          <p:nvPr/>
        </p:nvGrpSpPr>
        <p:grpSpPr bwMode="auto">
          <a:xfrm>
            <a:off x="3810000" y="3486150"/>
            <a:ext cx="1260475" cy="1060450"/>
            <a:chOff x="2400" y="2196"/>
            <a:chExt cx="794" cy="668"/>
          </a:xfrm>
        </p:grpSpPr>
        <p:pic>
          <p:nvPicPr>
            <p:cNvPr id="9249" name="Picture 1065"/>
            <p:cNvPicPr>
              <a:picLocks noChangeArrowheads="1"/>
            </p:cNvPicPr>
            <p:nvPr/>
          </p:nvPicPr>
          <p:blipFill>
            <a:blip r:embed="rId17" cstate="print"/>
            <a:srcRect/>
            <a:stretch>
              <a:fillRect/>
            </a:stretch>
          </p:blipFill>
          <p:spPr bwMode="auto">
            <a:xfrm>
              <a:off x="2400" y="2196"/>
              <a:ext cx="794" cy="668"/>
            </a:xfrm>
            <a:prstGeom prst="rect">
              <a:avLst/>
            </a:prstGeom>
            <a:noFill/>
            <a:ln w="12700">
              <a:noFill/>
              <a:miter lim="800000"/>
              <a:headEnd/>
              <a:tailEnd/>
            </a:ln>
          </p:spPr>
        </p:pic>
        <p:sp>
          <p:nvSpPr>
            <p:cNvPr id="9250" name="Rectangle 1066"/>
            <p:cNvSpPr>
              <a:spLocks noChangeArrowheads="1"/>
            </p:cNvSpPr>
            <p:nvPr/>
          </p:nvSpPr>
          <p:spPr bwMode="auto">
            <a:xfrm>
              <a:off x="2574" y="2232"/>
              <a:ext cx="476" cy="364"/>
            </a:xfrm>
            <a:prstGeom prst="rect">
              <a:avLst/>
            </a:prstGeom>
            <a:noFill/>
            <a:ln w="12700">
              <a:noFill/>
              <a:miter lim="800000"/>
              <a:headEnd/>
              <a:tailEnd/>
            </a:ln>
          </p:spPr>
          <p:txBody>
            <a:bodyPr lIns="90488" tIns="44450" rIns="90488" bIns="44450">
              <a:spAutoFit/>
            </a:bodyPr>
            <a:lstStyle/>
            <a:p>
              <a:pPr algn="ctr" eaLnBrk="1" hangingPunct="1"/>
              <a:r>
                <a:rPr lang="en-US" sz="1600">
                  <a:solidFill>
                    <a:srgbClr val="FFFFFF"/>
                  </a:solidFill>
                  <a:latin typeface="Book Antiqua" pitchFamily="18" charset="0"/>
                </a:rPr>
                <a:t>main</a:t>
              </a:r>
            </a:p>
            <a:p>
              <a:pPr algn="ctr" eaLnBrk="1" hangingPunct="1"/>
              <a:r>
                <a:rPr lang="en-US" sz="1600">
                  <a:solidFill>
                    <a:srgbClr val="FFFFFF"/>
                  </a:solidFill>
                  <a:latin typeface="Book Antiqua" pitchFamily="18" charset="0"/>
                </a:rPr>
                <a:t>frame</a:t>
              </a:r>
            </a:p>
          </p:txBody>
        </p:sp>
      </p:grpSp>
      <p:grpSp>
        <p:nvGrpSpPr>
          <p:cNvPr id="8" name="Group 1077"/>
          <p:cNvGrpSpPr>
            <a:grpSpLocks/>
          </p:cNvGrpSpPr>
          <p:nvPr/>
        </p:nvGrpSpPr>
        <p:grpSpPr bwMode="auto">
          <a:xfrm>
            <a:off x="442913" y="1801813"/>
            <a:ext cx="3616325" cy="2222500"/>
            <a:chOff x="279" y="1135"/>
            <a:chExt cx="2278" cy="1400"/>
          </a:xfrm>
        </p:grpSpPr>
        <p:sp>
          <p:nvSpPr>
            <p:cNvPr id="9240" name="Oval 1068"/>
            <p:cNvSpPr>
              <a:spLocks noChangeArrowheads="1"/>
            </p:cNvSpPr>
            <p:nvPr/>
          </p:nvSpPr>
          <p:spPr bwMode="auto">
            <a:xfrm>
              <a:off x="722" y="1364"/>
              <a:ext cx="1422" cy="892"/>
            </a:xfrm>
            <a:prstGeom prst="ellipse">
              <a:avLst/>
            </a:prstGeom>
            <a:noFill/>
            <a:ln w="12700">
              <a:solidFill>
                <a:schemeClr val="tx2"/>
              </a:solidFill>
              <a:round/>
              <a:headEnd/>
              <a:tailEnd/>
            </a:ln>
          </p:spPr>
          <p:txBody>
            <a:bodyPr wrap="none" anchor="ctr"/>
            <a:lstStyle/>
            <a:p>
              <a:pPr eaLnBrk="1" hangingPunct="1"/>
              <a:endParaRPr lang="en-US" sz="1800">
                <a:solidFill>
                  <a:srgbClr val="FFFFFF"/>
                </a:solidFill>
                <a:latin typeface="Book Antiqua" pitchFamily="18" charset="0"/>
              </a:endParaRPr>
            </a:p>
          </p:txBody>
        </p:sp>
        <p:pic>
          <p:nvPicPr>
            <p:cNvPr id="9241" name="Picture 1069"/>
            <p:cNvPicPr>
              <a:picLocks noChangeArrowheads="1"/>
            </p:cNvPicPr>
            <p:nvPr/>
          </p:nvPicPr>
          <p:blipFill>
            <a:blip r:embed="rId18" cstate="print"/>
            <a:srcRect/>
            <a:stretch>
              <a:fillRect/>
            </a:stretch>
          </p:blipFill>
          <p:spPr bwMode="auto">
            <a:xfrm>
              <a:off x="279" y="1567"/>
              <a:ext cx="801" cy="440"/>
            </a:xfrm>
            <a:prstGeom prst="rect">
              <a:avLst/>
            </a:prstGeom>
            <a:noFill/>
            <a:ln w="12700">
              <a:noFill/>
              <a:miter lim="800000"/>
              <a:headEnd/>
              <a:tailEnd/>
            </a:ln>
          </p:spPr>
        </p:pic>
        <p:pic>
          <p:nvPicPr>
            <p:cNvPr id="9242" name="Picture 1070"/>
            <p:cNvPicPr>
              <a:picLocks noChangeArrowheads="1"/>
            </p:cNvPicPr>
            <p:nvPr/>
          </p:nvPicPr>
          <p:blipFill>
            <a:blip r:embed="rId19" cstate="print"/>
            <a:srcRect/>
            <a:stretch>
              <a:fillRect/>
            </a:stretch>
          </p:blipFill>
          <p:spPr bwMode="auto">
            <a:xfrm>
              <a:off x="1017" y="2095"/>
              <a:ext cx="745" cy="440"/>
            </a:xfrm>
            <a:prstGeom prst="rect">
              <a:avLst/>
            </a:prstGeom>
            <a:noFill/>
            <a:ln w="12700">
              <a:noFill/>
              <a:miter lim="800000"/>
              <a:headEnd/>
              <a:tailEnd/>
            </a:ln>
          </p:spPr>
        </p:pic>
        <p:pic>
          <p:nvPicPr>
            <p:cNvPr id="9243" name="Picture 1071"/>
            <p:cNvPicPr>
              <a:picLocks noChangeArrowheads="1"/>
            </p:cNvPicPr>
            <p:nvPr/>
          </p:nvPicPr>
          <p:blipFill>
            <a:blip r:embed="rId20" cstate="print"/>
            <a:srcRect/>
            <a:stretch>
              <a:fillRect/>
            </a:stretch>
          </p:blipFill>
          <p:spPr bwMode="auto">
            <a:xfrm>
              <a:off x="1066" y="1135"/>
              <a:ext cx="745" cy="440"/>
            </a:xfrm>
            <a:prstGeom prst="rect">
              <a:avLst/>
            </a:prstGeom>
            <a:noFill/>
            <a:ln w="12700">
              <a:noFill/>
              <a:miter lim="800000"/>
              <a:headEnd/>
              <a:tailEnd/>
            </a:ln>
          </p:spPr>
        </p:pic>
        <p:pic>
          <p:nvPicPr>
            <p:cNvPr id="9244" name="Picture 1072"/>
            <p:cNvPicPr>
              <a:picLocks noChangeArrowheads="1"/>
            </p:cNvPicPr>
            <p:nvPr/>
          </p:nvPicPr>
          <p:blipFill>
            <a:blip r:embed="rId21" cstate="print"/>
            <a:srcRect/>
            <a:stretch>
              <a:fillRect/>
            </a:stretch>
          </p:blipFill>
          <p:spPr bwMode="auto">
            <a:xfrm>
              <a:off x="1811" y="1615"/>
              <a:ext cx="746" cy="440"/>
            </a:xfrm>
            <a:prstGeom prst="rect">
              <a:avLst/>
            </a:prstGeom>
            <a:noFill/>
            <a:ln w="12700">
              <a:noFill/>
              <a:miter lim="800000"/>
              <a:headEnd/>
              <a:tailEnd/>
            </a:ln>
          </p:spPr>
        </p:pic>
        <p:sp>
          <p:nvSpPr>
            <p:cNvPr id="9245" name="Rectangle 1073"/>
            <p:cNvSpPr>
              <a:spLocks noChangeArrowheads="1"/>
            </p:cNvSpPr>
            <p:nvPr/>
          </p:nvSpPr>
          <p:spPr bwMode="auto">
            <a:xfrm>
              <a:off x="1966" y="1644"/>
              <a:ext cx="428"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server</a:t>
              </a:r>
            </a:p>
          </p:txBody>
        </p:sp>
        <p:sp>
          <p:nvSpPr>
            <p:cNvPr id="9246" name="Rectangle 1074"/>
            <p:cNvSpPr>
              <a:spLocks noChangeArrowheads="1"/>
            </p:cNvSpPr>
            <p:nvPr/>
          </p:nvSpPr>
          <p:spPr bwMode="auto">
            <a:xfrm>
              <a:off x="1255" y="1183"/>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9247" name="Rectangle 1075"/>
            <p:cNvSpPr>
              <a:spLocks noChangeArrowheads="1"/>
            </p:cNvSpPr>
            <p:nvPr/>
          </p:nvSpPr>
          <p:spPr bwMode="auto">
            <a:xfrm>
              <a:off x="468" y="1624"/>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sp>
          <p:nvSpPr>
            <p:cNvPr id="9248" name="Rectangle 1076"/>
            <p:cNvSpPr>
              <a:spLocks noChangeArrowheads="1"/>
            </p:cNvSpPr>
            <p:nvPr/>
          </p:nvSpPr>
          <p:spPr bwMode="auto">
            <a:xfrm>
              <a:off x="1221" y="2140"/>
              <a:ext cx="400" cy="210"/>
            </a:xfrm>
            <a:prstGeom prst="rect">
              <a:avLst/>
            </a:prstGeom>
            <a:noFill/>
            <a:ln w="12700">
              <a:noFill/>
              <a:miter lim="800000"/>
              <a:headEnd/>
              <a:tailEnd/>
            </a:ln>
          </p:spPr>
          <p:txBody>
            <a:bodyPr wrap="none" lIns="90488" tIns="44450" rIns="90488" bIns="44450">
              <a:spAutoFit/>
            </a:bodyPr>
            <a:lstStyle/>
            <a:p>
              <a:pPr eaLnBrk="1" hangingPunct="1"/>
              <a:r>
                <a:rPr lang="en-US" sz="1600">
                  <a:solidFill>
                    <a:srgbClr val="FFFFFF"/>
                  </a:solidFill>
                  <a:latin typeface="Book Antiqua" pitchFamily="18" charset="0"/>
                </a:rPr>
                <a:t>client</a:t>
              </a:r>
            </a:p>
          </p:txBody>
        </p:sp>
      </p:grpSp>
      <p:sp>
        <p:nvSpPr>
          <p:cNvPr id="9229" name="Line 1078"/>
          <p:cNvSpPr>
            <a:spLocks noChangeShapeType="1"/>
          </p:cNvSpPr>
          <p:nvPr/>
        </p:nvSpPr>
        <p:spPr bwMode="auto">
          <a:xfrm>
            <a:off x="3817938" y="2809875"/>
            <a:ext cx="509587" cy="0"/>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9230" name="Line 1079"/>
          <p:cNvSpPr>
            <a:spLocks noChangeShapeType="1"/>
          </p:cNvSpPr>
          <p:nvPr/>
        </p:nvSpPr>
        <p:spPr bwMode="auto">
          <a:xfrm flipV="1">
            <a:off x="4357688" y="2805113"/>
            <a:ext cx="0" cy="677862"/>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9231" name="Line 1080"/>
          <p:cNvSpPr>
            <a:spLocks noChangeShapeType="1"/>
          </p:cNvSpPr>
          <p:nvPr/>
        </p:nvSpPr>
        <p:spPr bwMode="auto">
          <a:xfrm flipH="1">
            <a:off x="4852988" y="3833813"/>
            <a:ext cx="320675" cy="0"/>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9232" name="Line 1081"/>
          <p:cNvSpPr>
            <a:spLocks noChangeShapeType="1"/>
          </p:cNvSpPr>
          <p:nvPr/>
        </p:nvSpPr>
        <p:spPr bwMode="auto">
          <a:xfrm flipV="1">
            <a:off x="5176838" y="2979738"/>
            <a:ext cx="3175" cy="846137"/>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9233" name="Line 1082"/>
          <p:cNvSpPr>
            <a:spLocks noChangeShapeType="1"/>
          </p:cNvSpPr>
          <p:nvPr/>
        </p:nvSpPr>
        <p:spPr bwMode="auto">
          <a:xfrm>
            <a:off x="5189538" y="2973388"/>
            <a:ext cx="400050" cy="3175"/>
          </a:xfrm>
          <a:prstGeom prst="line">
            <a:avLst/>
          </a:prstGeom>
          <a:noFill/>
          <a:ln w="12700">
            <a:solidFill>
              <a:schemeClr val="tx2"/>
            </a:solidFill>
            <a:round/>
            <a:headEnd/>
            <a:tailEnd/>
          </a:ln>
        </p:spPr>
        <p:txBody>
          <a:bodyPr wrap="none" anchor="ctr"/>
          <a:lstStyle/>
          <a:p>
            <a:pPr eaLnBrk="1" hangingPunct="1"/>
            <a:endParaRPr lang="en-US" sz="1800">
              <a:solidFill>
                <a:srgbClr val="FFFFFF"/>
              </a:solidFill>
              <a:latin typeface="Arial" pitchFamily="34" charset="0"/>
            </a:endParaRPr>
          </a:p>
        </p:txBody>
      </p:sp>
      <p:sp>
        <p:nvSpPr>
          <p:cNvPr id="55355" name="Rectangle 1083"/>
          <p:cNvSpPr>
            <a:spLocks noChangeArrowheads="1"/>
          </p:cNvSpPr>
          <p:nvPr/>
        </p:nvSpPr>
        <p:spPr bwMode="auto">
          <a:xfrm>
            <a:off x="6386513" y="2851150"/>
            <a:ext cx="1247775" cy="393700"/>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2000" b="1">
                <a:solidFill>
                  <a:srgbClr val="FC0128"/>
                </a:solidFill>
                <a:effectLst>
                  <a:outerShdw blurRad="38100" dist="38100" dir="2700000" algn="tl">
                    <a:srgbClr val="000000"/>
                  </a:outerShdw>
                </a:effectLst>
                <a:latin typeface="Book Antiqua"/>
              </a:rPr>
              <a:t>Vax VMS</a:t>
            </a:r>
          </a:p>
        </p:txBody>
      </p:sp>
      <p:sp>
        <p:nvSpPr>
          <p:cNvPr id="55356" name="Rectangle 1084"/>
          <p:cNvSpPr>
            <a:spLocks noChangeArrowheads="1"/>
          </p:cNvSpPr>
          <p:nvPr/>
        </p:nvSpPr>
        <p:spPr bwMode="auto">
          <a:xfrm>
            <a:off x="6786563" y="1155700"/>
            <a:ext cx="893762" cy="698500"/>
          </a:xfrm>
          <a:prstGeom prst="rect">
            <a:avLst/>
          </a:prstGeom>
          <a:noFill/>
          <a:ln w="12700">
            <a:noFill/>
            <a:miter lim="800000"/>
            <a:headEnd/>
            <a:tailEnd/>
          </a:ln>
          <a:effectLst/>
        </p:spPr>
        <p:txBody>
          <a:bodyPr wrap="none" lIns="90488" tIns="44450" rIns="90488" bIns="44450">
            <a:spAutoFit/>
          </a:bodyPr>
          <a:lstStyle/>
          <a:p>
            <a:pPr algn="ctr" eaLnBrk="1" fontAlgn="auto" hangingPunct="1">
              <a:spcBef>
                <a:spcPts val="0"/>
              </a:spcBef>
              <a:spcAft>
                <a:spcPts val="0"/>
              </a:spcAft>
              <a:defRPr/>
            </a:pPr>
            <a:r>
              <a:rPr lang="en-US" sz="2000" b="1">
                <a:solidFill>
                  <a:srgbClr val="FC0128"/>
                </a:solidFill>
                <a:effectLst>
                  <a:outerShdw blurRad="38100" dist="38100" dir="2700000" algn="tl">
                    <a:srgbClr val="000000"/>
                  </a:outerShdw>
                </a:effectLst>
                <a:latin typeface="Book Antiqua"/>
              </a:rPr>
              <a:t>Apple </a:t>
            </a:r>
          </a:p>
          <a:p>
            <a:pPr algn="ctr" eaLnBrk="1" fontAlgn="auto" hangingPunct="1">
              <a:spcBef>
                <a:spcPts val="0"/>
              </a:spcBef>
              <a:spcAft>
                <a:spcPts val="0"/>
              </a:spcAft>
              <a:defRPr/>
            </a:pPr>
            <a:r>
              <a:rPr lang="en-US" sz="2000" b="1">
                <a:solidFill>
                  <a:srgbClr val="FC0128"/>
                </a:solidFill>
                <a:effectLst>
                  <a:outerShdw blurRad="38100" dist="38100" dir="2700000" algn="tl">
                    <a:srgbClr val="000000"/>
                  </a:outerShdw>
                </a:effectLst>
                <a:latin typeface="Book Antiqua"/>
              </a:rPr>
              <a:t>Talk</a:t>
            </a:r>
          </a:p>
        </p:txBody>
      </p:sp>
      <p:sp>
        <p:nvSpPr>
          <p:cNvPr id="55357" name="Rectangle 1085"/>
          <p:cNvSpPr>
            <a:spLocks noChangeArrowheads="1"/>
          </p:cNvSpPr>
          <p:nvPr/>
        </p:nvSpPr>
        <p:spPr bwMode="auto">
          <a:xfrm>
            <a:off x="3795713" y="4508500"/>
            <a:ext cx="1811337" cy="393700"/>
          </a:xfrm>
          <a:prstGeom prst="rect">
            <a:avLst/>
          </a:prstGeom>
          <a:noFill/>
          <a:ln w="12700">
            <a:noFill/>
            <a:miter lim="800000"/>
            <a:headEnd/>
            <a:tailEnd/>
          </a:ln>
          <a:effectLst/>
        </p:spPr>
        <p:txBody>
          <a:bodyPr wrap="none" lIns="90488" tIns="44450" rIns="90488" bIns="44450">
            <a:spAutoFit/>
          </a:bodyPr>
          <a:lstStyle/>
          <a:p>
            <a:pPr eaLnBrk="1" fontAlgn="auto" hangingPunct="1">
              <a:spcBef>
                <a:spcPts val="0"/>
              </a:spcBef>
              <a:spcAft>
                <a:spcPts val="0"/>
              </a:spcAft>
              <a:defRPr/>
            </a:pPr>
            <a:r>
              <a:rPr lang="en-US" sz="2000" b="1">
                <a:solidFill>
                  <a:srgbClr val="FC0128"/>
                </a:solidFill>
                <a:effectLst>
                  <a:outerShdw blurRad="38100" dist="38100" dir="2700000" algn="tl">
                    <a:srgbClr val="000000"/>
                  </a:outerShdw>
                </a:effectLst>
                <a:latin typeface="Book Antiqua"/>
              </a:rPr>
              <a:t>IBM VM/CMS</a:t>
            </a:r>
          </a:p>
        </p:txBody>
      </p:sp>
      <p:sp>
        <p:nvSpPr>
          <p:cNvPr id="55358" name="Rectangle 1086"/>
          <p:cNvSpPr>
            <a:spLocks noChangeArrowheads="1"/>
          </p:cNvSpPr>
          <p:nvPr/>
        </p:nvSpPr>
        <p:spPr bwMode="auto">
          <a:xfrm>
            <a:off x="6572250" y="4984750"/>
            <a:ext cx="1196975" cy="698500"/>
          </a:xfrm>
          <a:prstGeom prst="rect">
            <a:avLst/>
          </a:prstGeom>
          <a:noFill/>
          <a:ln w="12700">
            <a:noFill/>
            <a:miter lim="800000"/>
            <a:headEnd/>
            <a:tailEnd/>
          </a:ln>
          <a:effectLst/>
        </p:spPr>
        <p:txBody>
          <a:bodyPr wrap="none" lIns="90488" tIns="44450" rIns="90488" bIns="44450">
            <a:spAutoFit/>
          </a:bodyPr>
          <a:lstStyle/>
          <a:p>
            <a:pPr algn="ctr" eaLnBrk="1" fontAlgn="auto" hangingPunct="1">
              <a:spcBef>
                <a:spcPts val="0"/>
              </a:spcBef>
              <a:spcAft>
                <a:spcPts val="0"/>
              </a:spcAft>
              <a:defRPr/>
            </a:pPr>
            <a:r>
              <a:rPr lang="en-US" sz="2000" b="1">
                <a:solidFill>
                  <a:srgbClr val="FC0128"/>
                </a:solidFill>
                <a:effectLst>
                  <a:outerShdw blurRad="38100" dist="38100" dir="2700000" algn="tl">
                    <a:srgbClr val="000000"/>
                  </a:outerShdw>
                </a:effectLst>
                <a:latin typeface="Book Antiqua"/>
              </a:rPr>
              <a:t>IBM </a:t>
            </a:r>
          </a:p>
          <a:p>
            <a:pPr algn="ctr" eaLnBrk="1" fontAlgn="auto" hangingPunct="1">
              <a:spcBef>
                <a:spcPts val="0"/>
              </a:spcBef>
              <a:spcAft>
                <a:spcPts val="0"/>
              </a:spcAft>
              <a:defRPr/>
            </a:pPr>
            <a:r>
              <a:rPr lang="en-US" sz="2000" b="1">
                <a:solidFill>
                  <a:srgbClr val="FC0128"/>
                </a:solidFill>
                <a:effectLst>
                  <a:outerShdw blurRad="38100" dist="38100" dir="2700000" algn="tl">
                    <a:srgbClr val="000000"/>
                  </a:outerShdw>
                </a:effectLst>
                <a:latin typeface="Book Antiqua"/>
              </a:rPr>
              <a:t>Windows</a:t>
            </a:r>
          </a:p>
        </p:txBody>
      </p:sp>
      <p:sp>
        <p:nvSpPr>
          <p:cNvPr id="55359" name="Rectangle 1087"/>
          <p:cNvSpPr>
            <a:spLocks noChangeArrowheads="1"/>
          </p:cNvSpPr>
          <p:nvPr/>
        </p:nvSpPr>
        <p:spPr bwMode="auto">
          <a:xfrm>
            <a:off x="1846263" y="4832350"/>
            <a:ext cx="703262" cy="698500"/>
          </a:xfrm>
          <a:prstGeom prst="rect">
            <a:avLst/>
          </a:prstGeom>
          <a:noFill/>
          <a:ln w="12700">
            <a:noFill/>
            <a:miter lim="800000"/>
            <a:headEnd/>
            <a:tailEnd/>
          </a:ln>
          <a:effectLst/>
        </p:spPr>
        <p:txBody>
          <a:bodyPr wrap="none" lIns="90488" tIns="44450" rIns="90488" bIns="44450">
            <a:spAutoFit/>
          </a:bodyPr>
          <a:lstStyle/>
          <a:p>
            <a:pPr algn="ctr" eaLnBrk="1" fontAlgn="auto" hangingPunct="1">
              <a:spcBef>
                <a:spcPts val="0"/>
              </a:spcBef>
              <a:spcAft>
                <a:spcPts val="0"/>
              </a:spcAft>
              <a:defRPr/>
            </a:pPr>
            <a:r>
              <a:rPr lang="en-US" sz="2000" b="1">
                <a:solidFill>
                  <a:srgbClr val="FC0128"/>
                </a:solidFill>
                <a:effectLst>
                  <a:outerShdw blurRad="38100" dist="38100" dir="2700000" algn="tl">
                    <a:srgbClr val="000000"/>
                  </a:outerShdw>
                </a:effectLst>
                <a:latin typeface="Book Antiqua"/>
              </a:rPr>
              <a:t>Sun </a:t>
            </a:r>
          </a:p>
          <a:p>
            <a:pPr algn="ctr" eaLnBrk="1" fontAlgn="auto" hangingPunct="1">
              <a:spcBef>
                <a:spcPts val="0"/>
              </a:spcBef>
              <a:spcAft>
                <a:spcPts val="0"/>
              </a:spcAft>
              <a:defRPr/>
            </a:pPr>
            <a:r>
              <a:rPr lang="en-US" sz="2000" b="1">
                <a:solidFill>
                  <a:srgbClr val="FC0128"/>
                </a:solidFill>
                <a:effectLst>
                  <a:outerShdw blurRad="38100" dist="38100" dir="2700000" algn="tl">
                    <a:srgbClr val="000000"/>
                  </a:outerShdw>
                </a:effectLst>
                <a:latin typeface="Book Antiqua"/>
              </a:rPr>
              <a:t>Unix</a:t>
            </a:r>
          </a:p>
        </p:txBody>
      </p:sp>
      <p:sp>
        <p:nvSpPr>
          <p:cNvPr id="55360" name="Rectangle 1088"/>
          <p:cNvSpPr>
            <a:spLocks noChangeArrowheads="1"/>
          </p:cNvSpPr>
          <p:nvPr/>
        </p:nvSpPr>
        <p:spPr bwMode="auto">
          <a:xfrm>
            <a:off x="1638300" y="2584450"/>
            <a:ext cx="1196975" cy="698500"/>
          </a:xfrm>
          <a:prstGeom prst="rect">
            <a:avLst/>
          </a:prstGeom>
          <a:noFill/>
          <a:ln w="12700">
            <a:noFill/>
            <a:miter lim="800000"/>
            <a:headEnd/>
            <a:tailEnd/>
          </a:ln>
          <a:effectLst/>
        </p:spPr>
        <p:txBody>
          <a:bodyPr wrap="none" lIns="90488" tIns="44450" rIns="90488" bIns="44450">
            <a:spAutoFit/>
          </a:bodyPr>
          <a:lstStyle/>
          <a:p>
            <a:pPr algn="ctr" eaLnBrk="1" fontAlgn="auto" hangingPunct="1">
              <a:spcBef>
                <a:spcPts val="0"/>
              </a:spcBef>
              <a:spcAft>
                <a:spcPts val="0"/>
              </a:spcAft>
              <a:defRPr/>
            </a:pPr>
            <a:r>
              <a:rPr lang="en-US" sz="2000" b="1">
                <a:solidFill>
                  <a:srgbClr val="FC0128"/>
                </a:solidFill>
                <a:effectLst>
                  <a:outerShdw blurRad="38100" dist="38100" dir="2700000" algn="tl">
                    <a:srgbClr val="000000"/>
                  </a:outerShdw>
                </a:effectLst>
                <a:latin typeface="Book Antiqua"/>
              </a:rPr>
              <a:t>IBM </a:t>
            </a:r>
          </a:p>
          <a:p>
            <a:pPr algn="ctr" eaLnBrk="1" fontAlgn="auto" hangingPunct="1">
              <a:spcBef>
                <a:spcPts val="0"/>
              </a:spcBef>
              <a:spcAft>
                <a:spcPts val="0"/>
              </a:spcAft>
              <a:defRPr/>
            </a:pPr>
            <a:r>
              <a:rPr lang="en-US" sz="2000" b="1">
                <a:solidFill>
                  <a:srgbClr val="FC0128"/>
                </a:solidFill>
                <a:effectLst>
                  <a:outerShdw blurRad="38100" dist="38100" dir="2700000" algn="tl">
                    <a:srgbClr val="000000"/>
                  </a:outerShdw>
                </a:effectLst>
                <a:latin typeface="Book Antiqua"/>
              </a:rPr>
              <a:t>Windows</a:t>
            </a: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81000" y="2286000"/>
            <a:ext cx="3903663" cy="457200"/>
          </a:xfrm>
          <a:prstGeom prst="rect">
            <a:avLst/>
          </a:prstGeom>
          <a:noFill/>
          <a:ln w="9525">
            <a:noFill/>
            <a:miter lim="800000"/>
            <a:headEnd/>
            <a:tailEnd/>
          </a:ln>
        </p:spPr>
        <p:txBody>
          <a:bodyPr wrap="none">
            <a:spAutoFit/>
          </a:bodyPr>
          <a:lstStyle/>
          <a:p>
            <a:pPr eaLnBrk="1" hangingPunct="1"/>
            <a:r>
              <a:rPr lang="en-US"/>
              <a:t>I want to talk to someone else:</a:t>
            </a:r>
          </a:p>
        </p:txBody>
      </p:sp>
      <p:pic>
        <p:nvPicPr>
          <p:cNvPr id="9219" name="Picture 3" descr="bs00257_"/>
          <p:cNvPicPr>
            <a:picLocks noChangeAspect="1" noChangeArrowheads="1"/>
          </p:cNvPicPr>
          <p:nvPr/>
        </p:nvPicPr>
        <p:blipFill>
          <a:blip r:embed="rId3" cstate="print"/>
          <a:srcRect/>
          <a:stretch>
            <a:fillRect/>
          </a:stretch>
        </p:blipFill>
        <p:spPr bwMode="auto">
          <a:xfrm>
            <a:off x="1066800" y="3733800"/>
            <a:ext cx="1755775" cy="1525588"/>
          </a:xfrm>
          <a:prstGeom prst="rect">
            <a:avLst/>
          </a:prstGeom>
          <a:noFill/>
          <a:ln w="9525">
            <a:noFill/>
            <a:miter lim="800000"/>
            <a:headEnd/>
            <a:tailEnd/>
          </a:ln>
        </p:spPr>
      </p:pic>
      <p:pic>
        <p:nvPicPr>
          <p:cNvPr id="9220" name="Picture 4" descr="bs00456_"/>
          <p:cNvPicPr>
            <a:picLocks noChangeAspect="1" noChangeArrowheads="1"/>
          </p:cNvPicPr>
          <p:nvPr/>
        </p:nvPicPr>
        <p:blipFill>
          <a:blip r:embed="rId4" cstate="print"/>
          <a:srcRect/>
          <a:stretch>
            <a:fillRect/>
          </a:stretch>
        </p:blipFill>
        <p:spPr bwMode="auto">
          <a:xfrm>
            <a:off x="5867400" y="3962400"/>
            <a:ext cx="1601788" cy="1116013"/>
          </a:xfrm>
          <a:prstGeom prst="rect">
            <a:avLst/>
          </a:prstGeom>
          <a:noFill/>
          <a:ln w="9525">
            <a:noFill/>
            <a:miter lim="800000"/>
            <a:headEnd/>
            <a:tailEnd/>
          </a:ln>
        </p:spPr>
      </p:pic>
      <p:sp>
        <p:nvSpPr>
          <p:cNvPr id="9221" name="Line 5"/>
          <p:cNvSpPr>
            <a:spLocks noChangeShapeType="1"/>
          </p:cNvSpPr>
          <p:nvPr/>
        </p:nvSpPr>
        <p:spPr bwMode="auto">
          <a:xfrm>
            <a:off x="2971800" y="4419600"/>
            <a:ext cx="2743200" cy="0"/>
          </a:xfrm>
          <a:prstGeom prst="line">
            <a:avLst/>
          </a:prstGeom>
          <a:noFill/>
          <a:ln w="53975">
            <a:solidFill>
              <a:srgbClr val="FFCC00"/>
            </a:solidFill>
            <a:prstDash val="dash"/>
            <a:round/>
            <a:headEnd/>
            <a:tailEnd/>
          </a:ln>
        </p:spPr>
        <p:txBody>
          <a:bodyPr/>
          <a:lstStyle/>
          <a:p>
            <a:endParaRPr lang="en-US"/>
          </a:p>
        </p:txBody>
      </p:sp>
      <p:sp>
        <p:nvSpPr>
          <p:cNvPr id="9222" name="Line 6"/>
          <p:cNvSpPr>
            <a:spLocks noChangeShapeType="1"/>
          </p:cNvSpPr>
          <p:nvPr/>
        </p:nvSpPr>
        <p:spPr bwMode="auto">
          <a:xfrm flipV="1">
            <a:off x="2895600" y="2819400"/>
            <a:ext cx="2895600" cy="1143000"/>
          </a:xfrm>
          <a:prstGeom prst="line">
            <a:avLst/>
          </a:prstGeom>
          <a:noFill/>
          <a:ln w="53975">
            <a:solidFill>
              <a:srgbClr val="FFCC00"/>
            </a:solidFill>
            <a:prstDash val="dash"/>
            <a:round/>
            <a:headEnd/>
            <a:tailEnd/>
          </a:ln>
        </p:spPr>
        <p:txBody>
          <a:bodyPr/>
          <a:lstStyle/>
          <a:p>
            <a:endParaRPr lang="en-US"/>
          </a:p>
        </p:txBody>
      </p:sp>
      <p:pic>
        <p:nvPicPr>
          <p:cNvPr id="9223" name="Picture 7" descr="hh02124_"/>
          <p:cNvPicPr>
            <a:picLocks noChangeAspect="1" noChangeArrowheads="1"/>
          </p:cNvPicPr>
          <p:nvPr/>
        </p:nvPicPr>
        <p:blipFill>
          <a:blip r:embed="rId5" cstate="print"/>
          <a:srcRect/>
          <a:stretch>
            <a:fillRect/>
          </a:stretch>
        </p:blipFill>
        <p:spPr bwMode="auto">
          <a:xfrm>
            <a:off x="5791200" y="2209800"/>
            <a:ext cx="1808163" cy="10096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defRPr/>
            </a:pPr>
            <a:r>
              <a:rPr lang="en-US" dirty="0" smtClean="0"/>
              <a:t>Net Neutrality</a:t>
            </a:r>
          </a:p>
        </p:txBody>
      </p:sp>
      <p:sp>
        <p:nvSpPr>
          <p:cNvPr id="104451" name="Rectangle 3"/>
          <p:cNvSpPr>
            <a:spLocks noGrp="1" noChangeArrowheads="1"/>
          </p:cNvSpPr>
          <p:nvPr>
            <p:ph type="body" idx="1"/>
          </p:nvPr>
        </p:nvSpPr>
        <p:spPr>
          <a:xfrm>
            <a:off x="685800" y="1752600"/>
            <a:ext cx="7772400" cy="4114800"/>
          </a:xfrm>
        </p:spPr>
        <p:txBody>
          <a:bodyPr/>
          <a:lstStyle/>
          <a:p>
            <a:pPr>
              <a:lnSpc>
                <a:spcPct val="90000"/>
              </a:lnSpc>
              <a:defRPr/>
            </a:pPr>
            <a:r>
              <a:rPr lang="en-US" sz="2800" dirty="0" smtClean="0">
                <a:effectLst/>
              </a:rPr>
              <a:t>Reclassifying </a:t>
            </a:r>
            <a:r>
              <a:rPr lang="en-US" sz="2800" dirty="0">
                <a:effectLst/>
              </a:rPr>
              <a:t>broadband access as a telecommunications service and thus applying Title II (common carrier) of the Communications Act of 1934 </a:t>
            </a:r>
            <a:r>
              <a:rPr lang="en-US" sz="2800" dirty="0" smtClean="0">
                <a:effectLst/>
              </a:rPr>
              <a:t>to Internet </a:t>
            </a:r>
            <a:r>
              <a:rPr lang="en-US" sz="2800" dirty="0">
                <a:effectLst/>
              </a:rPr>
              <a:t>service providers.</a:t>
            </a:r>
            <a:endParaRPr lang="en-US" sz="2800" dirty="0" smtClean="0">
              <a:latin typeface="Arial" charset="0"/>
              <a:cs typeface="Arial" charset="0"/>
            </a:endParaRPr>
          </a:p>
          <a:p>
            <a:pPr>
              <a:lnSpc>
                <a:spcPct val="90000"/>
              </a:lnSpc>
              <a:defRPr/>
            </a:pPr>
            <a:endParaRPr lang="en-US" sz="2800" dirty="0" smtClean="0">
              <a:latin typeface="Times New Roman" pitchFamily="18" charset="0"/>
              <a:cs typeface="Times New Roman" pitchFamily="18" charset="0"/>
            </a:endParaRPr>
          </a:p>
          <a:p>
            <a:pPr>
              <a:lnSpc>
                <a:spcPct val="90000"/>
              </a:lnSpc>
              <a:defRPr/>
            </a:pPr>
            <a:r>
              <a:rPr lang="en-US" sz="2800" dirty="0" smtClean="0">
                <a:latin typeface="Times New Roman" pitchFamily="18" charset="0"/>
                <a:cs typeface="Times New Roman" pitchFamily="18" charset="0"/>
              </a:rPr>
              <a:t>In Plain English:  All Internet traffic should be treated equally.</a:t>
            </a:r>
          </a:p>
        </p:txBody>
      </p:sp>
    </p:spTree>
    <p:extLst>
      <p:ext uri="{BB962C8B-B14F-4D97-AF65-F5344CB8AC3E}">
        <p14:creationId xmlns:p14="http://schemas.microsoft.com/office/powerpoint/2010/main" val="12191050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a:defRPr/>
            </a:pPr>
            <a:r>
              <a:rPr lang="en-US" smtClean="0"/>
              <a:t>How many Users?</a:t>
            </a:r>
          </a:p>
        </p:txBody>
      </p:sp>
      <p:sp>
        <p:nvSpPr>
          <p:cNvPr id="104451" name="Rectangle 3"/>
          <p:cNvSpPr>
            <a:spLocks noGrp="1" noChangeArrowheads="1"/>
          </p:cNvSpPr>
          <p:nvPr>
            <p:ph type="body" idx="1"/>
          </p:nvPr>
        </p:nvSpPr>
        <p:spPr>
          <a:xfrm>
            <a:off x="685800" y="1752600"/>
            <a:ext cx="7772400" cy="4114800"/>
          </a:xfrm>
        </p:spPr>
        <p:txBody>
          <a:bodyPr/>
          <a:lstStyle/>
          <a:p>
            <a:pPr>
              <a:lnSpc>
                <a:spcPct val="90000"/>
              </a:lnSpc>
              <a:defRPr/>
            </a:pPr>
            <a:r>
              <a:rPr lang="en-US" sz="2800" dirty="0" smtClean="0"/>
              <a:t>147 Million as of 9/98, 195 million as of 8/99, 378 million as of 9/00, 580 million as of 5/02, 1.08 billion as of 2005, 1.83 billion as of 2010, 3.2 billion as of </a:t>
            </a:r>
            <a:r>
              <a:rPr lang="en-US" sz="2800" dirty="0" smtClean="0"/>
              <a:t>2015, </a:t>
            </a:r>
            <a:r>
              <a:rPr lang="en-US" sz="2800" dirty="0">
                <a:latin typeface="Times New Roman" pitchFamily="18" charset="0"/>
                <a:cs typeface="Times New Roman" pitchFamily="18" charset="0"/>
              </a:rPr>
              <a:t>3.6 billion in June </a:t>
            </a:r>
            <a:r>
              <a:rPr lang="en-US" sz="2800" dirty="0" smtClean="0">
                <a:latin typeface="Times New Roman" pitchFamily="18" charset="0"/>
                <a:cs typeface="Times New Roman" pitchFamily="18" charset="0"/>
              </a:rPr>
              <a:t>2016, </a:t>
            </a:r>
            <a:r>
              <a:rPr lang="en-US" sz="2800" dirty="0" smtClean="0"/>
              <a:t>and ONWARD!!</a:t>
            </a:r>
            <a:endParaRPr lang="en-US" sz="2800" dirty="0" smtClean="0"/>
          </a:p>
          <a:p>
            <a:pPr>
              <a:lnSpc>
                <a:spcPct val="90000"/>
              </a:lnSpc>
              <a:defRPr/>
            </a:pPr>
            <a:endParaRPr lang="en-US" sz="2800" dirty="0" smtClean="0">
              <a:latin typeface="Arial" charset="0"/>
              <a:cs typeface="Arial" charset="0"/>
            </a:endParaRPr>
          </a:p>
          <a:p>
            <a:pPr>
              <a:lnSpc>
                <a:spcPct val="90000"/>
              </a:lnSpc>
              <a:defRPr/>
            </a:pPr>
            <a:r>
              <a:rPr lang="en-US" sz="2800" dirty="0" smtClean="0">
                <a:latin typeface="Times New Roman" pitchFamily="18" charset="0"/>
                <a:cs typeface="Times New Roman" pitchFamily="18" charset="0"/>
              </a:rPr>
              <a:t>4.7 </a:t>
            </a:r>
            <a:r>
              <a:rPr lang="en-US" sz="2800" dirty="0" smtClean="0">
                <a:latin typeface="Times New Roman" pitchFamily="18" charset="0"/>
                <a:cs typeface="Times New Roman" pitchFamily="18" charset="0"/>
              </a:rPr>
              <a:t>billion </a:t>
            </a:r>
            <a:r>
              <a:rPr lang="en-US" sz="2800" dirty="0">
                <a:latin typeface="Times New Roman" pitchFamily="18" charset="0"/>
                <a:cs typeface="Times New Roman" pitchFamily="18" charset="0"/>
              </a:rPr>
              <a:t>in </a:t>
            </a:r>
            <a:r>
              <a:rPr lang="en-US" sz="2800" dirty="0" smtClean="0">
                <a:latin typeface="Times New Roman" pitchFamily="18" charset="0"/>
                <a:cs typeface="Times New Roman" pitchFamily="18" charset="0"/>
              </a:rPr>
              <a:t>May 2020 (60% </a:t>
            </a:r>
            <a:r>
              <a:rPr lang="en-US" sz="2800" dirty="0" smtClean="0">
                <a:latin typeface="Times New Roman" pitchFamily="18" charset="0"/>
                <a:cs typeface="Times New Roman" pitchFamily="18" charset="0"/>
              </a:rPr>
              <a:t>of world population)</a:t>
            </a:r>
          </a:p>
          <a:p>
            <a:pPr marL="0" indent="0">
              <a:lnSpc>
                <a:spcPct val="90000"/>
              </a:lnSpc>
              <a:buNone/>
              <a:defRPr/>
            </a:pPr>
            <a:r>
              <a:rPr lang="en-US" sz="2800" dirty="0" smtClean="0">
                <a:latin typeface="Times New Roman" pitchFamily="18" charset="0"/>
                <a:cs typeface="Times New Roman" pitchFamily="18" charset="0"/>
              </a:rPr>
              <a:t>(http</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www.internetworldstats.com/stats.htm)</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a:defRPr/>
            </a:pPr>
            <a:r>
              <a:rPr lang="en-US" dirty="0" smtClean="0"/>
              <a:t>How many Servers? </a:t>
            </a:r>
            <a:br>
              <a:rPr lang="en-US" dirty="0" smtClean="0"/>
            </a:br>
            <a:r>
              <a:rPr lang="en-US" sz="1400" dirty="0" smtClean="0"/>
              <a:t>(sites being served)</a:t>
            </a:r>
          </a:p>
        </p:txBody>
      </p:sp>
      <p:sp>
        <p:nvSpPr>
          <p:cNvPr id="105475" name="Rectangle 3"/>
          <p:cNvSpPr>
            <a:spLocks noGrp="1" noChangeArrowheads="1"/>
          </p:cNvSpPr>
          <p:nvPr>
            <p:ph type="body" idx="1"/>
          </p:nvPr>
        </p:nvSpPr>
        <p:spPr/>
        <p:txBody>
          <a:bodyPr/>
          <a:lstStyle/>
          <a:p>
            <a:pPr>
              <a:defRPr/>
            </a:pPr>
            <a:r>
              <a:rPr lang="en-US" dirty="0" smtClean="0"/>
              <a:t>3.2 Million as of 9/98, 7 Million as of 8/99, 21 Million as of 9/00, 37 Million as of 7/02, 143 million as of 10/07, 206 million as of 3/10, 878 million as of 2015, 1.15 billion as of August </a:t>
            </a:r>
            <a:r>
              <a:rPr lang="en-US" dirty="0" smtClean="0"/>
              <a:t>2016, 1.2 billion as of May 2020 and ONWARD!!</a:t>
            </a:r>
            <a:endParaRPr lang="en-US" dirty="0" smtClean="0"/>
          </a:p>
          <a:p>
            <a:pPr>
              <a:defRPr/>
            </a:pPr>
            <a:r>
              <a:rPr lang="en-US" sz="3600" dirty="0" smtClean="0">
                <a:hlinkClick r:id="rId3"/>
              </a:rPr>
              <a:t>www.survey.netcraft.com</a:t>
            </a:r>
            <a:endParaRPr lang="en-US" sz="3600" dirty="0" smtClean="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defRPr/>
            </a:pPr>
            <a:r>
              <a:rPr lang="en-US" smtClean="0"/>
              <a:t>Getting Around the WWW</a:t>
            </a:r>
          </a:p>
        </p:txBody>
      </p:sp>
      <p:sp>
        <p:nvSpPr>
          <p:cNvPr id="107523" name="Rectangle 3"/>
          <p:cNvSpPr>
            <a:spLocks noGrp="1" noChangeArrowheads="1"/>
          </p:cNvSpPr>
          <p:nvPr>
            <p:ph type="body" idx="1"/>
          </p:nvPr>
        </p:nvSpPr>
        <p:spPr>
          <a:xfrm>
            <a:off x="685800" y="1752600"/>
            <a:ext cx="7772400" cy="4114800"/>
          </a:xfrm>
        </p:spPr>
        <p:txBody>
          <a:bodyPr/>
          <a:lstStyle/>
          <a:p>
            <a:pPr>
              <a:defRPr/>
            </a:pPr>
            <a:r>
              <a:rPr lang="en-US" sz="2800" dirty="0" smtClean="0"/>
              <a:t>IP Address.  Four-part numeric address for any device connected to the Internet.  Only a few billion possibilities.  </a:t>
            </a:r>
            <a:r>
              <a:rPr lang="en-US" sz="2800" dirty="0" err="1" smtClean="0"/>
              <a:t>IPng</a:t>
            </a:r>
            <a:r>
              <a:rPr lang="en-US" sz="2800" dirty="0" smtClean="0"/>
              <a:t> on its way - trillion.</a:t>
            </a:r>
          </a:p>
          <a:p>
            <a:pPr>
              <a:defRPr/>
            </a:pPr>
            <a:r>
              <a:rPr lang="en-US" sz="2800" dirty="0" smtClean="0"/>
              <a:t>DNS:  Domain Name System.  Translates IP into meaningful site name and vice versa.  TLD, or “top level domains”, are things like “.com”.  In the ballpark of $9 (and increasingly less) a year for registration.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2800" smtClean="0"/>
              <a:t>THE IMPORTANCE OF THE E-BUSINESS MODEL</a:t>
            </a:r>
          </a:p>
        </p:txBody>
      </p:sp>
      <p:sp>
        <p:nvSpPr>
          <p:cNvPr id="14339" name="Rectangle 3"/>
          <p:cNvSpPr>
            <a:spLocks noGrp="1" noChangeArrowheads="1"/>
          </p:cNvSpPr>
          <p:nvPr>
            <p:ph type="body" idx="1"/>
          </p:nvPr>
        </p:nvSpPr>
        <p:spPr/>
        <p:txBody>
          <a:bodyPr/>
          <a:lstStyle/>
          <a:p>
            <a:pPr eaLnBrk="1" hangingPunct="1"/>
            <a:r>
              <a:rPr lang="en-US" smtClean="0"/>
              <a:t>Basic Internet </a:t>
            </a:r>
          </a:p>
          <a:p>
            <a:pPr eaLnBrk="1" hangingPunct="1">
              <a:buFontTx/>
              <a:buNone/>
            </a:pPr>
            <a:r>
              <a:rPr lang="en-US" smtClean="0"/>
              <a:t>    business models</a:t>
            </a:r>
          </a:p>
          <a:p>
            <a:pPr eaLnBrk="1" hangingPunct="1"/>
            <a:endParaRPr lang="en-US" smtClean="0">
              <a:solidFill>
                <a:srgbClr val="FF0000"/>
              </a:solidFill>
            </a:endParaRPr>
          </a:p>
        </p:txBody>
      </p:sp>
      <p:pic>
        <p:nvPicPr>
          <p:cNvPr id="14340" name="Picture 4" descr="haa83019_0404b"/>
          <p:cNvPicPr>
            <a:picLocks noChangeAspect="1" noChangeArrowheads="1"/>
          </p:cNvPicPr>
          <p:nvPr/>
        </p:nvPicPr>
        <p:blipFill>
          <a:blip r:embed="rId3" cstate="print"/>
          <a:srcRect/>
          <a:stretch>
            <a:fillRect/>
          </a:stretch>
        </p:blipFill>
        <p:spPr bwMode="auto">
          <a:xfrm>
            <a:off x="4343400" y="1066800"/>
            <a:ext cx="4191000" cy="2819400"/>
          </a:xfrm>
          <a:prstGeom prst="rect">
            <a:avLst/>
          </a:prstGeom>
          <a:noFill/>
          <a:ln w="9525">
            <a:noFill/>
            <a:miter lim="800000"/>
            <a:headEnd/>
            <a:tailEnd/>
          </a:ln>
        </p:spPr>
      </p:pic>
      <p:pic>
        <p:nvPicPr>
          <p:cNvPr id="14341" name="Picture 5" descr="haa83019_0404"/>
          <p:cNvPicPr>
            <a:picLocks noChangeAspect="1" noChangeArrowheads="1"/>
          </p:cNvPicPr>
          <p:nvPr/>
        </p:nvPicPr>
        <p:blipFill>
          <a:blip r:embed="rId4" cstate="print"/>
          <a:srcRect/>
          <a:stretch>
            <a:fillRect/>
          </a:stretch>
        </p:blipFill>
        <p:spPr bwMode="auto">
          <a:xfrm>
            <a:off x="457200" y="3962400"/>
            <a:ext cx="7467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CHALLENGES OF THE E-BUSINESS MODELS</a:t>
            </a:r>
            <a:endParaRPr lang="en-US" sz="2400" smtClean="0"/>
          </a:p>
        </p:txBody>
      </p:sp>
      <p:sp>
        <p:nvSpPr>
          <p:cNvPr id="15363" name="Rectangle 3"/>
          <p:cNvSpPr>
            <a:spLocks noGrp="1" noChangeArrowheads="1"/>
          </p:cNvSpPr>
          <p:nvPr>
            <p:ph type="body" idx="1"/>
          </p:nvPr>
        </p:nvSpPr>
        <p:spPr/>
        <p:txBody>
          <a:bodyPr/>
          <a:lstStyle/>
          <a:p>
            <a:pPr marL="609600" indent="-609600" eaLnBrk="1" hangingPunct="1">
              <a:lnSpc>
                <a:spcPct val="90000"/>
              </a:lnSpc>
            </a:pPr>
            <a:r>
              <a:rPr lang="en-US" sz="2200" dirty="0" smtClean="0"/>
              <a:t>Three primary challenges include:</a:t>
            </a:r>
          </a:p>
          <a:p>
            <a:pPr marL="990600" lvl="1" indent="-533400" eaLnBrk="1" hangingPunct="1">
              <a:lnSpc>
                <a:spcPct val="90000"/>
              </a:lnSpc>
              <a:buFont typeface="Arial" pitchFamily="34" charset="0"/>
              <a:buAutoNum type="arabicPeriod"/>
            </a:pPr>
            <a:r>
              <a:rPr lang="en-US" sz="2200" dirty="0" smtClean="0"/>
              <a:t>Security concerns</a:t>
            </a:r>
          </a:p>
          <a:p>
            <a:pPr marL="1371600" lvl="2" indent="-457200" eaLnBrk="1" hangingPunct="1">
              <a:lnSpc>
                <a:spcPct val="90000"/>
              </a:lnSpc>
              <a:buFont typeface="Arial" pitchFamily="34" charset="0"/>
              <a:buChar char="–"/>
            </a:pPr>
            <a:r>
              <a:rPr lang="en-US" sz="2200" dirty="0" smtClean="0"/>
              <a:t>60% of Internet users consider the Internet unsafe</a:t>
            </a:r>
          </a:p>
          <a:p>
            <a:pPr marL="990600" lvl="1" indent="-533400" eaLnBrk="1" hangingPunct="1">
              <a:lnSpc>
                <a:spcPct val="90000"/>
              </a:lnSpc>
              <a:buFont typeface="Arial" pitchFamily="34" charset="0"/>
              <a:buAutoNum type="arabicPeriod"/>
            </a:pPr>
            <a:r>
              <a:rPr lang="en-US" sz="2200" dirty="0" smtClean="0"/>
              <a:t>Taxation </a:t>
            </a:r>
          </a:p>
          <a:p>
            <a:pPr marL="1371600" lvl="2" indent="-457200" eaLnBrk="1" hangingPunct="1">
              <a:lnSpc>
                <a:spcPct val="90000"/>
              </a:lnSpc>
              <a:buFont typeface="Arial" pitchFamily="34" charset="0"/>
              <a:buChar char="–"/>
            </a:pPr>
            <a:r>
              <a:rPr lang="en-US" sz="2200" dirty="0" smtClean="0"/>
              <a:t>Internet remains free of traditional forms of taxation</a:t>
            </a:r>
          </a:p>
          <a:p>
            <a:pPr marL="990600" lvl="1" indent="-533400" eaLnBrk="1" hangingPunct="1">
              <a:lnSpc>
                <a:spcPct val="90000"/>
              </a:lnSpc>
              <a:buFont typeface="Arial" pitchFamily="34" charset="0"/>
              <a:buAutoNum type="arabicPeriod"/>
            </a:pPr>
            <a:r>
              <a:rPr lang="en-US" sz="2200" dirty="0" smtClean="0"/>
              <a:t>Consumer protection</a:t>
            </a:r>
          </a:p>
          <a:p>
            <a:pPr marL="1371600" lvl="2" indent="-457200" eaLnBrk="1" hangingPunct="1">
              <a:lnSpc>
                <a:spcPct val="90000"/>
              </a:lnSpc>
              <a:buFont typeface="Arial" pitchFamily="34" charset="0"/>
              <a:buChar char="–"/>
            </a:pPr>
            <a:r>
              <a:rPr lang="en-US" sz="2200" dirty="0" smtClean="0"/>
              <a:t>Unsolicited goods and communications</a:t>
            </a:r>
          </a:p>
          <a:p>
            <a:pPr marL="1371600" lvl="2" indent="-457200" eaLnBrk="1" hangingPunct="1">
              <a:lnSpc>
                <a:spcPct val="90000"/>
              </a:lnSpc>
              <a:buFont typeface="Arial" pitchFamily="34" charset="0"/>
              <a:buChar char="–"/>
            </a:pPr>
            <a:r>
              <a:rPr lang="en-US" sz="2200" dirty="0" smtClean="0"/>
              <a:t>Illegal or harmful goods, services, and content</a:t>
            </a:r>
          </a:p>
          <a:p>
            <a:pPr marL="1371600" lvl="2" indent="-457200" eaLnBrk="1" hangingPunct="1">
              <a:lnSpc>
                <a:spcPct val="90000"/>
              </a:lnSpc>
              <a:buFont typeface="Arial" pitchFamily="34" charset="0"/>
              <a:buChar char="–"/>
            </a:pPr>
            <a:r>
              <a:rPr lang="en-US" sz="2200" dirty="0" smtClean="0"/>
              <a:t>Insufficient information about goods or their suppliers</a:t>
            </a:r>
          </a:p>
          <a:p>
            <a:pPr marL="1371600" lvl="2" indent="-457200" eaLnBrk="1" hangingPunct="1">
              <a:lnSpc>
                <a:spcPct val="90000"/>
              </a:lnSpc>
              <a:buFont typeface="Arial" pitchFamily="34" charset="0"/>
              <a:buChar char="–"/>
            </a:pPr>
            <a:r>
              <a:rPr lang="en-US" sz="2200" dirty="0" smtClean="0"/>
              <a:t>Invasion of privacy</a:t>
            </a:r>
          </a:p>
          <a:p>
            <a:pPr marL="1371600" lvl="2" indent="-457200" eaLnBrk="1" hangingPunct="1">
              <a:lnSpc>
                <a:spcPct val="90000"/>
              </a:lnSpc>
              <a:buFont typeface="Arial" pitchFamily="34" charset="0"/>
              <a:buChar char="–"/>
            </a:pPr>
            <a:r>
              <a:rPr lang="en-US" sz="2200" dirty="0" err="1" smtClean="0"/>
              <a:t>Cyberfraud</a:t>
            </a:r>
            <a:endParaRPr lang="en-US" sz="22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1030"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194564" name="Rectangle 4"/>
          <p:cNvSpPr>
            <a:spLocks noGrp="1" noChangeArrowheads="1"/>
          </p:cNvSpPr>
          <p:nvPr>
            <p:ph type="title"/>
          </p:nvPr>
        </p:nvSpPr>
        <p:spPr>
          <a:xfrm>
            <a:off x="685800" y="533400"/>
            <a:ext cx="7772400" cy="838200"/>
          </a:xfrm>
        </p:spPr>
        <p:txBody>
          <a:bodyPr anchor="b"/>
          <a:lstStyle/>
          <a:p>
            <a:pPr>
              <a:defRPr/>
            </a:pPr>
            <a:r>
              <a:rPr lang="en-US" dirty="0" smtClean="0"/>
              <a:t>Security:</a:t>
            </a:r>
            <a:br>
              <a:rPr lang="en-US" dirty="0" smtClean="0"/>
            </a:br>
            <a:r>
              <a:rPr lang="en-US" sz="3200" dirty="0" smtClean="0"/>
              <a:t>How do we protect all of this information?</a:t>
            </a:r>
          </a:p>
        </p:txBody>
      </p:sp>
      <p:graphicFrame>
        <p:nvGraphicFramePr>
          <p:cNvPr id="1026" name="Object 5">
            <a:hlinkClick r:id="" action="ppaction://ole?verb=0"/>
          </p:cNvPr>
          <p:cNvGraphicFramePr>
            <a:graphicFrameLocks/>
          </p:cNvGraphicFramePr>
          <p:nvPr/>
        </p:nvGraphicFramePr>
        <p:xfrm>
          <a:off x="5264150" y="2155825"/>
          <a:ext cx="2608263" cy="1431925"/>
        </p:xfrm>
        <a:graphic>
          <a:graphicData uri="http://schemas.openxmlformats.org/presentationml/2006/ole">
            <mc:AlternateContent xmlns:mc="http://schemas.openxmlformats.org/markup-compatibility/2006">
              <mc:Choice xmlns:v="urn:schemas-microsoft-com:vml" Requires="v">
                <p:oleObj spid="_x0000_s85060" name="Clip" r:id="rId4" imgW="2606400" imgH="1430280" progId="MS_ClipArt_Gallery.2">
                  <p:embed/>
                </p:oleObj>
              </mc:Choice>
              <mc:Fallback>
                <p:oleObj name="Clip" r:id="rId4" imgW="2606400" imgH="1430280" progId="MS_ClipArt_Gallery.2">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150" y="2155825"/>
                        <a:ext cx="2608263"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6">
            <a:hlinkClick r:id="" action="ppaction://ole?verb=0"/>
          </p:cNvPr>
          <p:cNvGraphicFramePr>
            <a:graphicFrameLocks/>
          </p:cNvGraphicFramePr>
          <p:nvPr/>
        </p:nvGraphicFramePr>
        <p:xfrm>
          <a:off x="152400" y="1979613"/>
          <a:ext cx="2943225" cy="4178300"/>
        </p:xfrm>
        <a:graphic>
          <a:graphicData uri="http://schemas.openxmlformats.org/presentationml/2006/ole">
            <mc:AlternateContent xmlns:mc="http://schemas.openxmlformats.org/markup-compatibility/2006">
              <mc:Choice xmlns:v="urn:schemas-microsoft-com:vml" Requires="v">
                <p:oleObj spid="_x0000_s85061" name="Clip" r:id="rId6" imgW="2941560" imgH="4176360" progId="MS_ClipArt_Gallery.2">
                  <p:embed/>
                </p:oleObj>
              </mc:Choice>
              <mc:Fallback>
                <p:oleObj name="Clip" r:id="rId6" imgW="2941560" imgH="4176360" progId="MS_ClipArt_Gallery.2">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979613"/>
                        <a:ext cx="294322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7">
            <a:hlinkClick r:id="" action="ppaction://ole?verb=0"/>
          </p:cNvPr>
          <p:cNvGraphicFramePr>
            <a:graphicFrameLocks/>
          </p:cNvGraphicFramePr>
          <p:nvPr/>
        </p:nvGraphicFramePr>
        <p:xfrm>
          <a:off x="5867400" y="4914900"/>
          <a:ext cx="1827213" cy="1827213"/>
        </p:xfrm>
        <a:graphic>
          <a:graphicData uri="http://schemas.openxmlformats.org/presentationml/2006/ole">
            <mc:AlternateContent xmlns:mc="http://schemas.openxmlformats.org/markup-compatibility/2006">
              <mc:Choice xmlns:v="urn:schemas-microsoft-com:vml" Requires="v">
                <p:oleObj spid="_x0000_s85062" name="Clip" r:id="rId8" imgW="1825560" imgH="1825560" progId="MS_ClipArt_Gallery.2">
                  <p:embed/>
                </p:oleObj>
              </mc:Choice>
              <mc:Fallback>
                <p:oleObj name="Clip" r:id="rId8" imgW="1825560" imgH="1825560" progId="MS_ClipArt_Gallery.2">
                  <p:embed/>
                  <p:pic>
                    <p:nvPicPr>
                      <p:cNvPr id="0" name="Object 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914900"/>
                        <a:ext cx="1827213"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409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196612" name="Rectangle 4"/>
          <p:cNvSpPr>
            <a:spLocks noGrp="1" noChangeArrowheads="1"/>
          </p:cNvSpPr>
          <p:nvPr>
            <p:ph type="body" idx="1"/>
          </p:nvPr>
        </p:nvSpPr>
        <p:spPr>
          <a:xfrm>
            <a:off x="457200" y="1752600"/>
            <a:ext cx="7772400" cy="4114800"/>
          </a:xfrm>
        </p:spPr>
        <p:txBody>
          <a:bodyPr/>
          <a:lstStyle/>
          <a:p>
            <a:pPr>
              <a:lnSpc>
                <a:spcPct val="90000"/>
              </a:lnSpc>
              <a:buFont typeface="Monotype Sorts" pitchFamily="2" charset="2"/>
              <a:buNone/>
              <a:defRPr/>
            </a:pPr>
            <a:r>
              <a:rPr lang="en-US" sz="2800" dirty="0" smtClean="0"/>
              <a:t>If I get 7.5% interest on $5,349.44, how much do I get in a month?</a:t>
            </a:r>
          </a:p>
          <a:p>
            <a:pPr>
              <a:lnSpc>
                <a:spcPct val="90000"/>
              </a:lnSpc>
              <a:buFont typeface="Monotype Sorts" pitchFamily="2" charset="2"/>
              <a:buNone/>
              <a:defRPr/>
            </a:pPr>
            <a:endParaRPr lang="en-US" sz="2800" dirty="0" smtClean="0"/>
          </a:p>
          <a:p>
            <a:pPr>
              <a:lnSpc>
                <a:spcPct val="90000"/>
              </a:lnSpc>
              <a:buFont typeface="Monotype Sorts" pitchFamily="2" charset="2"/>
              <a:buNone/>
              <a:defRPr/>
            </a:pPr>
            <a:r>
              <a:rPr lang="en-US" sz="2800" dirty="0" smtClean="0"/>
              <a:t>(.075/12) = .00625 * 5,349.44 = $33.434</a:t>
            </a:r>
          </a:p>
          <a:p>
            <a:pPr>
              <a:lnSpc>
                <a:spcPct val="90000"/>
              </a:lnSpc>
              <a:buFont typeface="Monotype Sorts" pitchFamily="2" charset="2"/>
              <a:buNone/>
              <a:defRPr/>
            </a:pPr>
            <a:endParaRPr lang="en-US" sz="2800" dirty="0" smtClean="0"/>
          </a:p>
          <a:p>
            <a:pPr>
              <a:lnSpc>
                <a:spcPct val="90000"/>
              </a:lnSpc>
              <a:buFont typeface="Monotype Sorts" pitchFamily="2" charset="2"/>
              <a:buNone/>
              <a:defRPr/>
            </a:pPr>
            <a:r>
              <a:rPr lang="en-US" sz="2800" dirty="0" smtClean="0"/>
              <a:t>What happens to the .004?</a:t>
            </a:r>
          </a:p>
          <a:p>
            <a:pPr>
              <a:lnSpc>
                <a:spcPct val="90000"/>
              </a:lnSpc>
              <a:buFont typeface="Monotype Sorts" pitchFamily="2" charset="2"/>
              <a:buNone/>
              <a:defRPr/>
            </a:pPr>
            <a:r>
              <a:rPr lang="en-US" sz="2800" dirty="0" smtClean="0"/>
              <a:t>.004+.004+.004=.012</a:t>
            </a:r>
          </a:p>
          <a:p>
            <a:pPr>
              <a:lnSpc>
                <a:spcPct val="90000"/>
              </a:lnSpc>
              <a:buFont typeface="Monotype Sorts" pitchFamily="2" charset="2"/>
              <a:buNone/>
              <a:defRPr/>
            </a:pPr>
            <a:r>
              <a:rPr lang="en-US" sz="2800" dirty="0" smtClean="0"/>
              <a:t>.004 * 1,000,000 customers * 12 months = $48,000!!!!!  Nice income supplement.</a:t>
            </a:r>
          </a:p>
        </p:txBody>
      </p:sp>
      <p:sp>
        <p:nvSpPr>
          <p:cNvPr id="196613" name="Rectangle 5"/>
          <p:cNvSpPr>
            <a:spLocks noGrp="1" noChangeArrowheads="1"/>
          </p:cNvSpPr>
          <p:nvPr>
            <p:ph type="title"/>
          </p:nvPr>
        </p:nvSpPr>
        <p:spPr/>
        <p:txBody>
          <a:bodyPr anchor="b"/>
          <a:lstStyle/>
          <a:p>
            <a:pPr>
              <a:defRPr/>
            </a:pPr>
            <a:r>
              <a:rPr lang="en-US" smtClean="0"/>
              <a:t>Standard Example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6612">
                                            <p:txEl>
                                              <p:pRg st="0" end="0"/>
                                            </p:txEl>
                                          </p:spTgt>
                                        </p:tgtEl>
                                        <p:attrNameLst>
                                          <p:attrName>style.visibility</p:attrName>
                                        </p:attrNameLst>
                                      </p:cBhvr>
                                      <p:to>
                                        <p:strVal val="visible"/>
                                      </p:to>
                                    </p:set>
                                    <p:anim calcmode="lin" valueType="num">
                                      <p:cBhvr additive="base">
                                        <p:cTn id="7" dur="500" fill="hold"/>
                                        <p:tgtEl>
                                          <p:spTgt spid="1966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66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6612">
                                            <p:txEl>
                                              <p:pRg st="2" end="2"/>
                                            </p:txEl>
                                          </p:spTgt>
                                        </p:tgtEl>
                                        <p:attrNameLst>
                                          <p:attrName>style.visibility</p:attrName>
                                        </p:attrNameLst>
                                      </p:cBhvr>
                                      <p:to>
                                        <p:strVal val="visible"/>
                                      </p:to>
                                    </p:set>
                                    <p:anim calcmode="lin" valueType="num">
                                      <p:cBhvr additive="base">
                                        <p:cTn id="13" dur="500" fill="hold"/>
                                        <p:tgtEl>
                                          <p:spTgt spid="19661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66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6612">
                                            <p:txEl>
                                              <p:pRg st="4" end="4"/>
                                            </p:txEl>
                                          </p:spTgt>
                                        </p:tgtEl>
                                        <p:attrNameLst>
                                          <p:attrName>style.visibility</p:attrName>
                                        </p:attrNameLst>
                                      </p:cBhvr>
                                      <p:to>
                                        <p:strVal val="visible"/>
                                      </p:to>
                                    </p:set>
                                    <p:anim calcmode="lin" valueType="num">
                                      <p:cBhvr additive="base">
                                        <p:cTn id="19" dur="500" fill="hold"/>
                                        <p:tgtEl>
                                          <p:spTgt spid="19661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66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6612">
                                            <p:txEl>
                                              <p:pRg st="5" end="5"/>
                                            </p:txEl>
                                          </p:spTgt>
                                        </p:tgtEl>
                                        <p:attrNameLst>
                                          <p:attrName>style.visibility</p:attrName>
                                        </p:attrNameLst>
                                      </p:cBhvr>
                                      <p:to>
                                        <p:strVal val="visible"/>
                                      </p:to>
                                    </p:set>
                                    <p:anim calcmode="lin" valueType="num">
                                      <p:cBhvr additive="base">
                                        <p:cTn id="25" dur="500" fill="hold"/>
                                        <p:tgtEl>
                                          <p:spTgt spid="19661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66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6612">
                                            <p:txEl>
                                              <p:pRg st="6" end="6"/>
                                            </p:txEl>
                                          </p:spTgt>
                                        </p:tgtEl>
                                        <p:attrNameLst>
                                          <p:attrName>style.visibility</p:attrName>
                                        </p:attrNameLst>
                                      </p:cBhvr>
                                      <p:to>
                                        <p:strVal val="visible"/>
                                      </p:to>
                                    </p:set>
                                    <p:anim calcmode="lin" valueType="num">
                                      <p:cBhvr additive="base">
                                        <p:cTn id="31" dur="500" fill="hold"/>
                                        <p:tgtEl>
                                          <p:spTgt spid="19661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661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512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198660" name="Rectangle 4"/>
          <p:cNvSpPr>
            <a:spLocks noGrp="1" noChangeArrowheads="1"/>
          </p:cNvSpPr>
          <p:nvPr>
            <p:ph type="title"/>
          </p:nvPr>
        </p:nvSpPr>
        <p:spPr/>
        <p:txBody>
          <a:bodyPr anchor="b"/>
          <a:lstStyle/>
          <a:p>
            <a:pPr>
              <a:defRPr/>
            </a:pPr>
            <a:r>
              <a:rPr lang="en-US" dirty="0" smtClean="0"/>
              <a:t>Computer Crime</a:t>
            </a:r>
          </a:p>
        </p:txBody>
      </p:sp>
      <p:sp>
        <p:nvSpPr>
          <p:cNvPr id="198661" name="Rectangle 5"/>
          <p:cNvSpPr>
            <a:spLocks noGrp="1" noChangeArrowheads="1"/>
          </p:cNvSpPr>
          <p:nvPr>
            <p:ph type="body" idx="1"/>
          </p:nvPr>
        </p:nvSpPr>
        <p:spPr/>
        <p:txBody>
          <a:bodyPr/>
          <a:lstStyle/>
          <a:p>
            <a:pPr>
              <a:buFont typeface="Wingdings" pitchFamily="2" charset="2"/>
              <a:buChar char="§"/>
              <a:defRPr/>
            </a:pPr>
            <a:r>
              <a:rPr lang="en-US" dirty="0" smtClean="0"/>
              <a:t>Computer crime losses estimated between $15-$300 Billion annually.</a:t>
            </a:r>
          </a:p>
          <a:p>
            <a:pPr>
              <a:buFont typeface="Wingdings" pitchFamily="2" charset="2"/>
              <a:buChar char="§"/>
              <a:defRPr/>
            </a:pPr>
            <a:r>
              <a:rPr lang="en-US" dirty="0" smtClean="0"/>
              <a:t>“The playground bullies are learning how to type” -- Forbes Magazine.</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61">
                                            <p:txEl>
                                              <p:pRg st="0" end="0"/>
                                            </p:txEl>
                                          </p:spTgt>
                                        </p:tgtEl>
                                        <p:attrNameLst>
                                          <p:attrName>style.visibility</p:attrName>
                                        </p:attrNameLst>
                                      </p:cBhvr>
                                      <p:to>
                                        <p:strVal val="visible"/>
                                      </p:to>
                                    </p:set>
                                    <p:anim calcmode="lin" valueType="num">
                                      <p:cBhvr additive="base">
                                        <p:cTn id="7" dur="500" fill="hold"/>
                                        <p:tgtEl>
                                          <p:spTgt spid="19866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86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8661">
                                            <p:txEl>
                                              <p:pRg st="1" end="1"/>
                                            </p:txEl>
                                          </p:spTgt>
                                        </p:tgtEl>
                                        <p:attrNameLst>
                                          <p:attrName>style.visibility</p:attrName>
                                        </p:attrNameLst>
                                      </p:cBhvr>
                                      <p:to>
                                        <p:strVal val="visible"/>
                                      </p:to>
                                    </p:set>
                                    <p:anim calcmode="lin" valueType="num">
                                      <p:cBhvr additive="base">
                                        <p:cTn id="13" dur="500" fill="hold"/>
                                        <p:tgtEl>
                                          <p:spTgt spid="19866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866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614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200708" name="Rectangle 4"/>
          <p:cNvSpPr>
            <a:spLocks noGrp="1" noChangeArrowheads="1"/>
          </p:cNvSpPr>
          <p:nvPr>
            <p:ph type="title"/>
          </p:nvPr>
        </p:nvSpPr>
        <p:spPr/>
        <p:txBody>
          <a:bodyPr anchor="b"/>
          <a:lstStyle/>
          <a:p>
            <a:pPr>
              <a:defRPr/>
            </a:pPr>
            <a:r>
              <a:rPr lang="en-US" smtClean="0"/>
              <a:t>BUT, crime is not the only security area!</a:t>
            </a:r>
          </a:p>
        </p:txBody>
      </p:sp>
      <p:sp>
        <p:nvSpPr>
          <p:cNvPr id="200709" name="Rectangle 5"/>
          <p:cNvSpPr>
            <a:spLocks noGrp="1" noChangeArrowheads="1"/>
          </p:cNvSpPr>
          <p:nvPr>
            <p:ph type="body" idx="1"/>
          </p:nvPr>
        </p:nvSpPr>
        <p:spPr/>
        <p:txBody>
          <a:bodyPr/>
          <a:lstStyle/>
          <a:p>
            <a:pPr>
              <a:buFont typeface="Wingdings" pitchFamily="2" charset="2"/>
              <a:buChar char="§"/>
              <a:defRPr/>
            </a:pPr>
            <a:r>
              <a:rPr lang="en-US" dirty="0" smtClean="0"/>
              <a:t>Three main concerns:</a:t>
            </a:r>
          </a:p>
          <a:p>
            <a:pPr lvl="1">
              <a:buSzPct val="75000"/>
              <a:buFont typeface="Wingdings" pitchFamily="2" charset="2"/>
              <a:buChar char="§"/>
              <a:defRPr/>
            </a:pPr>
            <a:r>
              <a:rPr lang="en-US" dirty="0" smtClean="0"/>
              <a:t>evil (crime)</a:t>
            </a:r>
          </a:p>
          <a:p>
            <a:pPr lvl="1">
              <a:buSzPct val="75000"/>
              <a:buFont typeface="Wingdings" pitchFamily="2" charset="2"/>
              <a:buChar char="§"/>
              <a:defRPr/>
            </a:pPr>
            <a:r>
              <a:rPr lang="en-US" dirty="0" smtClean="0"/>
              <a:t>system limitations</a:t>
            </a:r>
          </a:p>
          <a:p>
            <a:pPr lvl="1">
              <a:buSzPct val="75000"/>
              <a:buFont typeface="Wingdings" pitchFamily="2" charset="2"/>
              <a:buChar char="§"/>
              <a:defRPr/>
            </a:pPr>
            <a:r>
              <a:rPr lang="en-US" dirty="0" smtClean="0"/>
              <a:t>Carelessness / Stupidity</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 calcmode="lin" valueType="num">
                                      <p:cBhvr additive="base">
                                        <p:cTn id="7" dur="500" fill="hold"/>
                                        <p:tgtEl>
                                          <p:spTgt spid="20070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070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00709">
                                            <p:txEl>
                                              <p:pRg st="1" end="1"/>
                                            </p:txEl>
                                          </p:spTgt>
                                        </p:tgtEl>
                                        <p:attrNameLst>
                                          <p:attrName>style.visibility</p:attrName>
                                        </p:attrNameLst>
                                      </p:cBhvr>
                                      <p:to>
                                        <p:strVal val="visible"/>
                                      </p:to>
                                    </p:set>
                                    <p:anim calcmode="lin" valueType="num">
                                      <p:cBhvr additive="base">
                                        <p:cTn id="11" dur="500" fill="hold"/>
                                        <p:tgtEl>
                                          <p:spTgt spid="20070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0070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00709">
                                            <p:txEl>
                                              <p:pRg st="2" end="2"/>
                                            </p:txEl>
                                          </p:spTgt>
                                        </p:tgtEl>
                                        <p:attrNameLst>
                                          <p:attrName>style.visibility</p:attrName>
                                        </p:attrNameLst>
                                      </p:cBhvr>
                                      <p:to>
                                        <p:strVal val="visible"/>
                                      </p:to>
                                    </p:set>
                                    <p:anim calcmode="lin" valueType="num">
                                      <p:cBhvr additive="base">
                                        <p:cTn id="15" dur="500" fill="hold"/>
                                        <p:tgtEl>
                                          <p:spTgt spid="20070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0070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00709">
                                            <p:txEl>
                                              <p:pRg st="3" end="3"/>
                                            </p:txEl>
                                          </p:spTgt>
                                        </p:tgtEl>
                                        <p:attrNameLst>
                                          <p:attrName>style.visibility</p:attrName>
                                        </p:attrNameLst>
                                      </p:cBhvr>
                                      <p:to>
                                        <p:strVal val="visible"/>
                                      </p:to>
                                    </p:set>
                                    <p:anim calcmode="lin" valueType="num">
                                      <p:cBhvr additive="base">
                                        <p:cTn id="19" dur="500" fill="hold"/>
                                        <p:tgtEl>
                                          <p:spTgt spid="20070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070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81000" y="2286000"/>
            <a:ext cx="4343400" cy="822325"/>
          </a:xfrm>
          <a:prstGeom prst="rect">
            <a:avLst/>
          </a:prstGeom>
          <a:noFill/>
          <a:ln w="9525">
            <a:noFill/>
            <a:miter lim="800000"/>
            <a:headEnd/>
            <a:tailEnd/>
          </a:ln>
        </p:spPr>
        <p:txBody>
          <a:bodyPr wrap="none">
            <a:spAutoFit/>
          </a:bodyPr>
          <a:lstStyle/>
          <a:p>
            <a:pPr eaLnBrk="1" hangingPunct="1"/>
            <a:r>
              <a:rPr lang="en-US"/>
              <a:t>They want to talk to someone else</a:t>
            </a:r>
          </a:p>
          <a:p>
            <a:pPr eaLnBrk="1" hangingPunct="1"/>
            <a:r>
              <a:rPr lang="en-US"/>
              <a:t>etc., etc.!!!:</a:t>
            </a:r>
          </a:p>
        </p:txBody>
      </p:sp>
      <p:pic>
        <p:nvPicPr>
          <p:cNvPr id="10243" name="Picture 3" descr="bs00257_"/>
          <p:cNvPicPr>
            <a:picLocks noChangeAspect="1" noChangeArrowheads="1"/>
          </p:cNvPicPr>
          <p:nvPr/>
        </p:nvPicPr>
        <p:blipFill>
          <a:blip r:embed="rId3" cstate="print"/>
          <a:srcRect/>
          <a:stretch>
            <a:fillRect/>
          </a:stretch>
        </p:blipFill>
        <p:spPr bwMode="auto">
          <a:xfrm>
            <a:off x="1524000" y="3733800"/>
            <a:ext cx="1222375" cy="1062038"/>
          </a:xfrm>
          <a:prstGeom prst="rect">
            <a:avLst/>
          </a:prstGeom>
          <a:noFill/>
          <a:ln w="9525">
            <a:noFill/>
            <a:miter lim="800000"/>
            <a:headEnd/>
            <a:tailEnd/>
          </a:ln>
        </p:spPr>
      </p:pic>
      <p:pic>
        <p:nvPicPr>
          <p:cNvPr id="10244" name="Picture 4" descr="bs00456_"/>
          <p:cNvPicPr>
            <a:picLocks noChangeAspect="1" noChangeArrowheads="1"/>
          </p:cNvPicPr>
          <p:nvPr/>
        </p:nvPicPr>
        <p:blipFill>
          <a:blip r:embed="rId4" cstate="print"/>
          <a:srcRect/>
          <a:stretch>
            <a:fillRect/>
          </a:stretch>
        </p:blipFill>
        <p:spPr bwMode="auto">
          <a:xfrm>
            <a:off x="5867400" y="3962400"/>
            <a:ext cx="1601788" cy="1116013"/>
          </a:xfrm>
          <a:prstGeom prst="rect">
            <a:avLst/>
          </a:prstGeom>
          <a:noFill/>
          <a:ln w="9525">
            <a:noFill/>
            <a:miter lim="800000"/>
            <a:headEnd/>
            <a:tailEnd/>
          </a:ln>
        </p:spPr>
      </p:pic>
      <p:sp>
        <p:nvSpPr>
          <p:cNvPr id="10245" name="Line 5"/>
          <p:cNvSpPr>
            <a:spLocks noChangeShapeType="1"/>
          </p:cNvSpPr>
          <p:nvPr/>
        </p:nvSpPr>
        <p:spPr bwMode="auto">
          <a:xfrm>
            <a:off x="2971800" y="4419600"/>
            <a:ext cx="2743200" cy="0"/>
          </a:xfrm>
          <a:prstGeom prst="line">
            <a:avLst/>
          </a:prstGeom>
          <a:noFill/>
          <a:ln w="53975">
            <a:solidFill>
              <a:srgbClr val="FFCC00"/>
            </a:solidFill>
            <a:prstDash val="dash"/>
            <a:round/>
            <a:headEnd/>
            <a:tailEnd/>
          </a:ln>
        </p:spPr>
        <p:txBody>
          <a:bodyPr/>
          <a:lstStyle/>
          <a:p>
            <a:endParaRPr lang="en-US"/>
          </a:p>
        </p:txBody>
      </p:sp>
      <p:sp>
        <p:nvSpPr>
          <p:cNvPr id="10246" name="Line 6"/>
          <p:cNvSpPr>
            <a:spLocks noChangeShapeType="1"/>
          </p:cNvSpPr>
          <p:nvPr/>
        </p:nvSpPr>
        <p:spPr bwMode="auto">
          <a:xfrm flipH="1" flipV="1">
            <a:off x="1143000" y="2286000"/>
            <a:ext cx="914400" cy="1447800"/>
          </a:xfrm>
          <a:prstGeom prst="line">
            <a:avLst/>
          </a:prstGeom>
          <a:noFill/>
          <a:ln w="53975">
            <a:solidFill>
              <a:srgbClr val="FFCC00"/>
            </a:solidFill>
            <a:prstDash val="dash"/>
            <a:round/>
            <a:headEnd/>
            <a:tailEnd/>
          </a:ln>
        </p:spPr>
        <p:txBody>
          <a:bodyPr/>
          <a:lstStyle/>
          <a:p>
            <a:endParaRPr lang="en-US"/>
          </a:p>
        </p:txBody>
      </p:sp>
      <p:pic>
        <p:nvPicPr>
          <p:cNvPr id="10247" name="Picture 7" descr="hh02124_"/>
          <p:cNvPicPr>
            <a:picLocks noChangeAspect="1" noChangeArrowheads="1"/>
          </p:cNvPicPr>
          <p:nvPr/>
        </p:nvPicPr>
        <p:blipFill>
          <a:blip r:embed="rId5" cstate="print"/>
          <a:srcRect/>
          <a:stretch>
            <a:fillRect/>
          </a:stretch>
        </p:blipFill>
        <p:spPr bwMode="auto">
          <a:xfrm>
            <a:off x="5791200" y="2209800"/>
            <a:ext cx="1808163" cy="1009650"/>
          </a:xfrm>
          <a:prstGeom prst="rect">
            <a:avLst/>
          </a:prstGeom>
          <a:noFill/>
          <a:ln w="9525">
            <a:noFill/>
            <a:miter lim="800000"/>
            <a:headEnd/>
            <a:tailEnd/>
          </a:ln>
        </p:spPr>
      </p:pic>
      <p:pic>
        <p:nvPicPr>
          <p:cNvPr id="10248" name="Picture 8" descr="bd09299_"/>
          <p:cNvPicPr>
            <a:picLocks noChangeAspect="1" noChangeArrowheads="1"/>
          </p:cNvPicPr>
          <p:nvPr/>
        </p:nvPicPr>
        <p:blipFill>
          <a:blip r:embed="rId6" cstate="print"/>
          <a:srcRect/>
          <a:stretch>
            <a:fillRect/>
          </a:stretch>
        </p:blipFill>
        <p:spPr bwMode="auto">
          <a:xfrm>
            <a:off x="2971800" y="1524000"/>
            <a:ext cx="942975" cy="792163"/>
          </a:xfrm>
          <a:prstGeom prst="rect">
            <a:avLst/>
          </a:prstGeom>
          <a:noFill/>
          <a:ln w="9525">
            <a:noFill/>
            <a:miter lim="800000"/>
            <a:headEnd/>
            <a:tailEnd/>
          </a:ln>
        </p:spPr>
      </p:pic>
      <p:pic>
        <p:nvPicPr>
          <p:cNvPr id="10249" name="Picture 9" descr="bs00161_"/>
          <p:cNvPicPr>
            <a:picLocks noChangeAspect="1" noChangeArrowheads="1"/>
          </p:cNvPicPr>
          <p:nvPr/>
        </p:nvPicPr>
        <p:blipFill>
          <a:blip r:embed="rId7" cstate="print"/>
          <a:srcRect/>
          <a:stretch>
            <a:fillRect/>
          </a:stretch>
        </p:blipFill>
        <p:spPr bwMode="auto">
          <a:xfrm>
            <a:off x="4038600" y="5410200"/>
            <a:ext cx="1049338" cy="1219200"/>
          </a:xfrm>
          <a:prstGeom prst="rect">
            <a:avLst/>
          </a:prstGeom>
          <a:noFill/>
          <a:ln w="9525">
            <a:noFill/>
            <a:miter lim="800000"/>
            <a:headEnd/>
            <a:tailEnd/>
          </a:ln>
        </p:spPr>
      </p:pic>
      <p:pic>
        <p:nvPicPr>
          <p:cNvPr id="10250" name="Picture 10" descr="bs00257_"/>
          <p:cNvPicPr>
            <a:picLocks noChangeAspect="1" noChangeArrowheads="1"/>
          </p:cNvPicPr>
          <p:nvPr/>
        </p:nvPicPr>
        <p:blipFill>
          <a:blip r:embed="rId3" cstate="print"/>
          <a:srcRect/>
          <a:stretch>
            <a:fillRect/>
          </a:stretch>
        </p:blipFill>
        <p:spPr bwMode="auto">
          <a:xfrm>
            <a:off x="6019800" y="990600"/>
            <a:ext cx="971550" cy="844550"/>
          </a:xfrm>
          <a:prstGeom prst="rect">
            <a:avLst/>
          </a:prstGeom>
          <a:noFill/>
          <a:ln w="9525">
            <a:noFill/>
            <a:miter lim="800000"/>
            <a:headEnd/>
            <a:tailEnd/>
          </a:ln>
        </p:spPr>
      </p:pic>
      <p:pic>
        <p:nvPicPr>
          <p:cNvPr id="10251" name="Picture 11" descr="bs00456_"/>
          <p:cNvPicPr>
            <a:picLocks noChangeAspect="1" noChangeArrowheads="1"/>
          </p:cNvPicPr>
          <p:nvPr/>
        </p:nvPicPr>
        <p:blipFill>
          <a:blip r:embed="rId4" cstate="print"/>
          <a:srcRect/>
          <a:stretch>
            <a:fillRect/>
          </a:stretch>
        </p:blipFill>
        <p:spPr bwMode="auto">
          <a:xfrm>
            <a:off x="533400" y="5562600"/>
            <a:ext cx="992188" cy="692150"/>
          </a:xfrm>
          <a:prstGeom prst="rect">
            <a:avLst/>
          </a:prstGeom>
          <a:noFill/>
          <a:ln w="9525">
            <a:noFill/>
            <a:miter lim="800000"/>
            <a:headEnd/>
            <a:tailEnd/>
          </a:ln>
        </p:spPr>
      </p:pic>
      <p:pic>
        <p:nvPicPr>
          <p:cNvPr id="10252" name="Picture 12" descr="hh02124_"/>
          <p:cNvPicPr>
            <a:picLocks noChangeAspect="1" noChangeArrowheads="1"/>
          </p:cNvPicPr>
          <p:nvPr/>
        </p:nvPicPr>
        <p:blipFill>
          <a:blip r:embed="rId5" cstate="print"/>
          <a:srcRect/>
          <a:stretch>
            <a:fillRect/>
          </a:stretch>
        </p:blipFill>
        <p:spPr bwMode="auto">
          <a:xfrm>
            <a:off x="304800" y="1524000"/>
            <a:ext cx="1168400" cy="652463"/>
          </a:xfrm>
          <a:prstGeom prst="rect">
            <a:avLst/>
          </a:prstGeom>
          <a:noFill/>
          <a:ln w="9525">
            <a:noFill/>
            <a:miter lim="800000"/>
            <a:headEnd/>
            <a:tailEnd/>
          </a:ln>
        </p:spPr>
      </p:pic>
      <p:sp>
        <p:nvSpPr>
          <p:cNvPr id="10253" name="Line 13"/>
          <p:cNvSpPr>
            <a:spLocks noChangeShapeType="1"/>
          </p:cNvSpPr>
          <p:nvPr/>
        </p:nvSpPr>
        <p:spPr bwMode="auto">
          <a:xfrm flipV="1">
            <a:off x="2514600" y="1752600"/>
            <a:ext cx="3581400" cy="2057400"/>
          </a:xfrm>
          <a:prstGeom prst="line">
            <a:avLst/>
          </a:prstGeom>
          <a:noFill/>
          <a:ln w="53975">
            <a:solidFill>
              <a:srgbClr val="FFCC00"/>
            </a:solidFill>
            <a:prstDash val="dash"/>
            <a:round/>
            <a:headEnd/>
            <a:tailEnd/>
          </a:ln>
        </p:spPr>
        <p:txBody>
          <a:bodyPr/>
          <a:lstStyle/>
          <a:p>
            <a:endParaRPr lang="en-US"/>
          </a:p>
        </p:txBody>
      </p:sp>
      <p:sp>
        <p:nvSpPr>
          <p:cNvPr id="10254" name="Line 14"/>
          <p:cNvSpPr>
            <a:spLocks noChangeShapeType="1"/>
          </p:cNvSpPr>
          <p:nvPr/>
        </p:nvSpPr>
        <p:spPr bwMode="auto">
          <a:xfrm>
            <a:off x="914400" y="2286000"/>
            <a:ext cx="228600" cy="3200400"/>
          </a:xfrm>
          <a:prstGeom prst="line">
            <a:avLst/>
          </a:prstGeom>
          <a:noFill/>
          <a:ln w="53975">
            <a:solidFill>
              <a:srgbClr val="FFCC00"/>
            </a:solidFill>
            <a:prstDash val="dash"/>
            <a:round/>
            <a:headEnd/>
            <a:tailEnd/>
          </a:ln>
        </p:spPr>
        <p:txBody>
          <a:bodyPr/>
          <a:lstStyle/>
          <a:p>
            <a:endParaRPr lang="en-US"/>
          </a:p>
        </p:txBody>
      </p:sp>
      <p:sp>
        <p:nvSpPr>
          <p:cNvPr id="10255" name="Line 15"/>
          <p:cNvSpPr>
            <a:spLocks noChangeShapeType="1"/>
          </p:cNvSpPr>
          <p:nvPr/>
        </p:nvSpPr>
        <p:spPr bwMode="auto">
          <a:xfrm flipV="1">
            <a:off x="4648200" y="1828800"/>
            <a:ext cx="1524000" cy="3505200"/>
          </a:xfrm>
          <a:prstGeom prst="line">
            <a:avLst/>
          </a:prstGeom>
          <a:noFill/>
          <a:ln w="53975">
            <a:solidFill>
              <a:srgbClr val="FFCC00"/>
            </a:solidFill>
            <a:prstDash val="dash"/>
            <a:round/>
            <a:headEnd/>
            <a:tailEnd/>
          </a:ln>
        </p:spPr>
        <p:txBody>
          <a:bodyPr/>
          <a:lstStyle/>
          <a:p>
            <a:endParaRPr lang="en-US"/>
          </a:p>
        </p:txBody>
      </p:sp>
      <p:sp>
        <p:nvSpPr>
          <p:cNvPr id="10256" name="Line 16"/>
          <p:cNvSpPr>
            <a:spLocks noChangeShapeType="1"/>
          </p:cNvSpPr>
          <p:nvPr/>
        </p:nvSpPr>
        <p:spPr bwMode="auto">
          <a:xfrm flipH="1" flipV="1">
            <a:off x="3657600" y="2362200"/>
            <a:ext cx="838200" cy="2971800"/>
          </a:xfrm>
          <a:prstGeom prst="line">
            <a:avLst/>
          </a:prstGeom>
          <a:noFill/>
          <a:ln w="53975">
            <a:solidFill>
              <a:srgbClr val="FFCC00"/>
            </a:solidFill>
            <a:prstDash val="dash"/>
            <a:round/>
            <a:headEnd/>
            <a:tailEnd/>
          </a:ln>
        </p:spPr>
        <p:txBody>
          <a:bodyPr/>
          <a:lstStyle/>
          <a:p>
            <a:endParaRPr lang="en-US"/>
          </a:p>
        </p:txBody>
      </p:sp>
      <p:sp>
        <p:nvSpPr>
          <p:cNvPr id="10257" name="Line 17"/>
          <p:cNvSpPr>
            <a:spLocks noChangeShapeType="1"/>
          </p:cNvSpPr>
          <p:nvPr/>
        </p:nvSpPr>
        <p:spPr bwMode="auto">
          <a:xfrm flipV="1">
            <a:off x="5334000" y="5257800"/>
            <a:ext cx="1219200" cy="762000"/>
          </a:xfrm>
          <a:prstGeom prst="line">
            <a:avLst/>
          </a:prstGeom>
          <a:noFill/>
          <a:ln w="53975">
            <a:solidFill>
              <a:srgbClr val="FFCC00"/>
            </a:solidFill>
            <a:prstDash val="dash"/>
            <a:round/>
            <a:headEnd/>
            <a:tailEnd/>
          </a:ln>
        </p:spPr>
        <p:txBody>
          <a:bodyPr/>
          <a:lstStyle/>
          <a:p>
            <a:endParaRPr lang="en-US"/>
          </a:p>
        </p:txBody>
      </p:sp>
      <p:sp>
        <p:nvSpPr>
          <p:cNvPr id="10258" name="Line 18"/>
          <p:cNvSpPr>
            <a:spLocks noChangeShapeType="1"/>
          </p:cNvSpPr>
          <p:nvPr/>
        </p:nvSpPr>
        <p:spPr bwMode="auto">
          <a:xfrm flipV="1">
            <a:off x="1676400" y="6019800"/>
            <a:ext cx="2209800" cy="0"/>
          </a:xfrm>
          <a:prstGeom prst="line">
            <a:avLst/>
          </a:prstGeom>
          <a:noFill/>
          <a:ln w="53975">
            <a:solidFill>
              <a:srgbClr val="FFCC00"/>
            </a:solidFill>
            <a:prstDash val="dash"/>
            <a:round/>
            <a:headEnd/>
            <a:tailEnd/>
          </a:ln>
        </p:spPr>
        <p:txBody>
          <a:bodyPr/>
          <a:lstStyle/>
          <a:p>
            <a:endParaRPr lang="en-US"/>
          </a:p>
        </p:txBody>
      </p:sp>
      <p:sp>
        <p:nvSpPr>
          <p:cNvPr id="10259" name="Line 19"/>
          <p:cNvSpPr>
            <a:spLocks noChangeShapeType="1"/>
          </p:cNvSpPr>
          <p:nvPr/>
        </p:nvSpPr>
        <p:spPr bwMode="auto">
          <a:xfrm flipV="1">
            <a:off x="2133600" y="2286000"/>
            <a:ext cx="1066800" cy="1371600"/>
          </a:xfrm>
          <a:prstGeom prst="line">
            <a:avLst/>
          </a:prstGeom>
          <a:noFill/>
          <a:ln w="53975">
            <a:solidFill>
              <a:srgbClr val="FFCC00"/>
            </a:solidFill>
            <a:prstDash val="dash"/>
            <a:round/>
            <a:headEnd/>
            <a:tailEnd/>
          </a:ln>
        </p:spPr>
        <p:txBody>
          <a:bodyPr/>
          <a:lstStyle/>
          <a:p>
            <a:endParaRPr lang="en-US"/>
          </a:p>
        </p:txBody>
      </p:sp>
      <p:sp>
        <p:nvSpPr>
          <p:cNvPr id="10260" name="Line 20"/>
          <p:cNvSpPr>
            <a:spLocks noChangeShapeType="1"/>
          </p:cNvSpPr>
          <p:nvPr/>
        </p:nvSpPr>
        <p:spPr bwMode="auto">
          <a:xfrm flipV="1">
            <a:off x="1371600" y="1905000"/>
            <a:ext cx="1524000" cy="0"/>
          </a:xfrm>
          <a:prstGeom prst="line">
            <a:avLst/>
          </a:prstGeom>
          <a:noFill/>
          <a:ln w="53975">
            <a:solidFill>
              <a:srgbClr val="FFCC00"/>
            </a:solidFill>
            <a:prstDash val="dash"/>
            <a:round/>
            <a:headEnd/>
            <a:tailEnd/>
          </a:ln>
        </p:spPr>
        <p:txBody>
          <a:bodyPr/>
          <a:lstStyle/>
          <a:p>
            <a:endParaRPr lang="en-US"/>
          </a:p>
        </p:txBody>
      </p:sp>
      <p:sp>
        <p:nvSpPr>
          <p:cNvPr id="10261" name="Line 21"/>
          <p:cNvSpPr>
            <a:spLocks noChangeShapeType="1"/>
          </p:cNvSpPr>
          <p:nvPr/>
        </p:nvSpPr>
        <p:spPr bwMode="auto">
          <a:xfrm flipV="1">
            <a:off x="4038600" y="1447800"/>
            <a:ext cx="1905000" cy="304800"/>
          </a:xfrm>
          <a:prstGeom prst="line">
            <a:avLst/>
          </a:prstGeom>
          <a:noFill/>
          <a:ln w="53975">
            <a:solidFill>
              <a:srgbClr val="FFCC00"/>
            </a:solidFill>
            <a:prstDash val="dash"/>
            <a:round/>
            <a:headEnd/>
            <a:tailEnd/>
          </a:ln>
        </p:spPr>
        <p:txBody>
          <a:bodyPr/>
          <a:lstStyle/>
          <a:p>
            <a:endParaRPr lang="en-US"/>
          </a:p>
        </p:txBody>
      </p:sp>
      <p:sp>
        <p:nvSpPr>
          <p:cNvPr id="10262" name="Line 22"/>
          <p:cNvSpPr>
            <a:spLocks noChangeShapeType="1"/>
          </p:cNvSpPr>
          <p:nvPr/>
        </p:nvSpPr>
        <p:spPr bwMode="auto">
          <a:xfrm flipV="1">
            <a:off x="1447800" y="4724400"/>
            <a:ext cx="381000" cy="609600"/>
          </a:xfrm>
          <a:prstGeom prst="line">
            <a:avLst/>
          </a:prstGeom>
          <a:noFill/>
          <a:ln w="53975">
            <a:solidFill>
              <a:srgbClr val="FFCC00"/>
            </a:solidFill>
            <a:prstDash val="dash"/>
            <a:round/>
            <a:headEnd/>
            <a:tailEnd/>
          </a:ln>
        </p:spPr>
        <p:txBody>
          <a:bodyPr/>
          <a:lstStyle/>
          <a:p>
            <a:endParaRPr lang="en-US"/>
          </a:p>
        </p:txBody>
      </p:sp>
      <p:sp>
        <p:nvSpPr>
          <p:cNvPr id="10263" name="Line 23"/>
          <p:cNvSpPr>
            <a:spLocks noChangeShapeType="1"/>
          </p:cNvSpPr>
          <p:nvPr/>
        </p:nvSpPr>
        <p:spPr bwMode="auto">
          <a:xfrm flipV="1">
            <a:off x="2895600" y="2819400"/>
            <a:ext cx="2895600" cy="1143000"/>
          </a:xfrm>
          <a:prstGeom prst="line">
            <a:avLst/>
          </a:prstGeom>
          <a:noFill/>
          <a:ln w="53975">
            <a:solidFill>
              <a:srgbClr val="FFCC00"/>
            </a:solidFill>
            <a:prstDash val="dash"/>
            <a:round/>
            <a:headEnd/>
            <a:tailEnd/>
          </a:ln>
        </p:spPr>
        <p:txBody>
          <a:bodyPr/>
          <a:lstStyle/>
          <a:p>
            <a:endParaRPr lang="en-US"/>
          </a:p>
        </p:txBody>
      </p:sp>
      <p:sp>
        <p:nvSpPr>
          <p:cNvPr id="10264" name="Line 24"/>
          <p:cNvSpPr>
            <a:spLocks noChangeShapeType="1"/>
          </p:cNvSpPr>
          <p:nvPr/>
        </p:nvSpPr>
        <p:spPr bwMode="auto">
          <a:xfrm flipV="1">
            <a:off x="838200" y="2133600"/>
            <a:ext cx="2286000" cy="3276600"/>
          </a:xfrm>
          <a:prstGeom prst="line">
            <a:avLst/>
          </a:prstGeom>
          <a:noFill/>
          <a:ln w="53975">
            <a:solidFill>
              <a:srgbClr val="FFCC00"/>
            </a:solidFill>
            <a:prstDash val="dash"/>
            <a:round/>
            <a:headEnd/>
            <a:tailEnd/>
          </a:ln>
        </p:spPr>
        <p:txBody>
          <a:bodyPr/>
          <a:lstStyle/>
          <a:p>
            <a:endParaRPr lang="en-US"/>
          </a:p>
        </p:txBody>
      </p:sp>
      <p:sp>
        <p:nvSpPr>
          <p:cNvPr id="10265" name="Line 25"/>
          <p:cNvSpPr>
            <a:spLocks noChangeShapeType="1"/>
          </p:cNvSpPr>
          <p:nvPr/>
        </p:nvSpPr>
        <p:spPr bwMode="auto">
          <a:xfrm flipV="1">
            <a:off x="6553200" y="1828800"/>
            <a:ext cx="152400" cy="1981200"/>
          </a:xfrm>
          <a:prstGeom prst="line">
            <a:avLst/>
          </a:prstGeom>
          <a:noFill/>
          <a:ln w="53975">
            <a:solidFill>
              <a:srgbClr val="FFCC00"/>
            </a:solidFill>
            <a:prstDash val="dash"/>
            <a:round/>
            <a:headEnd/>
            <a:tailEnd/>
          </a:ln>
        </p:spPr>
        <p:txBody>
          <a:bodyPr/>
          <a:lstStyle/>
          <a:p>
            <a:endParaRPr lang="en-US"/>
          </a:p>
        </p:txBody>
      </p:sp>
      <p:sp>
        <p:nvSpPr>
          <p:cNvPr id="10266" name="Line 26"/>
          <p:cNvSpPr>
            <a:spLocks noChangeShapeType="1"/>
          </p:cNvSpPr>
          <p:nvPr/>
        </p:nvSpPr>
        <p:spPr bwMode="auto">
          <a:xfrm flipH="1" flipV="1">
            <a:off x="6781800" y="1752600"/>
            <a:ext cx="76200" cy="304800"/>
          </a:xfrm>
          <a:prstGeom prst="line">
            <a:avLst/>
          </a:prstGeom>
          <a:noFill/>
          <a:ln w="53975">
            <a:solidFill>
              <a:srgbClr val="FFCC00"/>
            </a:solidFill>
            <a:prstDash val="dash"/>
            <a:round/>
            <a:headEnd/>
            <a:tailEnd/>
          </a:ln>
        </p:spPr>
        <p:txBody>
          <a:bodyPr/>
          <a:lstStyle/>
          <a:p>
            <a:endParaRPr lang="en-US"/>
          </a:p>
        </p:txBody>
      </p:sp>
      <p:sp>
        <p:nvSpPr>
          <p:cNvPr id="10267" name="Line 27"/>
          <p:cNvSpPr>
            <a:spLocks noChangeShapeType="1"/>
          </p:cNvSpPr>
          <p:nvPr/>
        </p:nvSpPr>
        <p:spPr bwMode="auto">
          <a:xfrm>
            <a:off x="1447800" y="2209800"/>
            <a:ext cx="3048000" cy="3048000"/>
          </a:xfrm>
          <a:prstGeom prst="line">
            <a:avLst/>
          </a:prstGeom>
          <a:noFill/>
          <a:ln w="53975">
            <a:solidFill>
              <a:srgbClr val="FFCC00"/>
            </a:solidFill>
            <a:prstDash val="dash"/>
            <a:round/>
            <a:headEnd/>
            <a:tailEnd/>
          </a:ln>
        </p:spPr>
        <p:txBody>
          <a:bodyPr/>
          <a:lstStyle/>
          <a:p>
            <a:endParaRPr lang="en-US"/>
          </a:p>
        </p:txBody>
      </p:sp>
      <p:sp>
        <p:nvSpPr>
          <p:cNvPr id="10268" name="Line 28"/>
          <p:cNvSpPr>
            <a:spLocks noChangeShapeType="1"/>
          </p:cNvSpPr>
          <p:nvPr/>
        </p:nvSpPr>
        <p:spPr bwMode="auto">
          <a:xfrm flipV="1">
            <a:off x="4724400" y="3276600"/>
            <a:ext cx="2133600" cy="1981200"/>
          </a:xfrm>
          <a:prstGeom prst="line">
            <a:avLst/>
          </a:prstGeom>
          <a:noFill/>
          <a:ln w="53975">
            <a:solidFill>
              <a:srgbClr val="FFCC00"/>
            </a:solidFill>
            <a:prstDash val="dash"/>
            <a:round/>
            <a:headEnd/>
            <a:tailEnd/>
          </a:ln>
        </p:spPr>
        <p:txBody>
          <a:bodyPr/>
          <a:lstStyle/>
          <a:p>
            <a:endParaRPr lang="en-US"/>
          </a:p>
        </p:txBody>
      </p:sp>
      <p:sp>
        <p:nvSpPr>
          <p:cNvPr id="10269" name="Line 29"/>
          <p:cNvSpPr>
            <a:spLocks noChangeShapeType="1"/>
          </p:cNvSpPr>
          <p:nvPr/>
        </p:nvSpPr>
        <p:spPr bwMode="auto">
          <a:xfrm flipV="1">
            <a:off x="1676400" y="2971800"/>
            <a:ext cx="4267200" cy="2667000"/>
          </a:xfrm>
          <a:prstGeom prst="line">
            <a:avLst/>
          </a:prstGeom>
          <a:noFill/>
          <a:ln w="53975">
            <a:solidFill>
              <a:srgbClr val="FFCC00"/>
            </a:solidFill>
            <a:prstDash val="dash"/>
            <a:round/>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p:txBody>
          <a:bodyPr/>
          <a:lstStyle/>
          <a:p>
            <a:r>
              <a:rPr lang="en-US" dirty="0" smtClean="0">
                <a:latin typeface="Trebuchet MS" pitchFamily="34" charset="0"/>
              </a:rPr>
              <a:t>Text example - TJX </a:t>
            </a:r>
          </a:p>
        </p:txBody>
      </p:sp>
      <p:sp>
        <p:nvSpPr>
          <p:cNvPr id="26627" name="Rectangle 3"/>
          <p:cNvSpPr>
            <a:spLocks noGrp="1"/>
          </p:cNvSpPr>
          <p:nvPr>
            <p:ph type="body" idx="1"/>
          </p:nvPr>
        </p:nvSpPr>
        <p:spPr>
          <a:xfrm>
            <a:off x="533400" y="1524000"/>
            <a:ext cx="8229600" cy="3159840"/>
          </a:xfrm>
        </p:spPr>
        <p:txBody>
          <a:bodyPr/>
          <a:lstStyle/>
          <a:p>
            <a:pPr>
              <a:spcBef>
                <a:spcPct val="50000"/>
              </a:spcBef>
            </a:pPr>
            <a:r>
              <a:rPr lang="en-US" dirty="0" smtClean="0">
                <a:latin typeface="Trebuchet MS" pitchFamily="34" charset="0"/>
              </a:rPr>
              <a:t>Business establishments are increasingly under risk of information security threats</a:t>
            </a:r>
          </a:p>
          <a:p>
            <a:pPr lvl="1">
              <a:spcBef>
                <a:spcPct val="50000"/>
              </a:spcBef>
            </a:pPr>
            <a:r>
              <a:rPr lang="en-US" sz="2400" dirty="0" smtClean="0">
                <a:latin typeface="Trebuchet MS" pitchFamily="34" charset="0"/>
              </a:rPr>
              <a:t>Network in TJX retail store was infiltrated via an insecure Wi-Fi base station</a:t>
            </a:r>
          </a:p>
          <a:p>
            <a:pPr lvl="1">
              <a:spcBef>
                <a:spcPct val="50000"/>
              </a:spcBef>
            </a:pPr>
            <a:r>
              <a:rPr lang="en-US" sz="2400" dirty="0" smtClean="0">
                <a:latin typeface="Trebuchet MS" pitchFamily="34" charset="0"/>
              </a:rPr>
              <a:t>45.7 million credit and debit card numbers were stolen</a:t>
            </a:r>
          </a:p>
          <a:p>
            <a:pPr lvl="1">
              <a:spcBef>
                <a:spcPct val="50000"/>
              </a:spcBef>
            </a:pPr>
            <a:r>
              <a:rPr lang="en-US" sz="2400" dirty="0" smtClean="0">
                <a:latin typeface="Trebuchet MS" pitchFamily="34" charset="0"/>
              </a:rPr>
              <a:t>Driver’s licenses and other private information pilfered from 450,000 customers</a:t>
            </a:r>
          </a:p>
          <a:p>
            <a:pPr lvl="1">
              <a:spcBef>
                <a:spcPct val="50000"/>
              </a:spcBef>
            </a:pPr>
            <a:r>
              <a:rPr lang="en-US" sz="2400" dirty="0" smtClean="0">
                <a:latin typeface="Trebuchet MS" pitchFamily="34" charset="0"/>
              </a:rPr>
              <a:t>TJX suffered under settlement costs and court-imposed punitive action to the tune of $150 million</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en-US" smtClean="0">
                <a:latin typeface="Trebuchet MS" pitchFamily="34" charset="0"/>
              </a:rPr>
              <a:t>The TJX Breach</a:t>
            </a:r>
          </a:p>
        </p:txBody>
      </p:sp>
      <p:sp>
        <p:nvSpPr>
          <p:cNvPr id="27651" name="Rectangle 3"/>
          <p:cNvSpPr>
            <a:spLocks noGrp="1"/>
          </p:cNvSpPr>
          <p:nvPr>
            <p:ph type="body" idx="1"/>
          </p:nvPr>
        </p:nvSpPr>
        <p:spPr>
          <a:xfrm>
            <a:off x="457200" y="1295400"/>
            <a:ext cx="8229600" cy="3028521"/>
          </a:xfrm>
        </p:spPr>
        <p:txBody>
          <a:bodyPr/>
          <a:lstStyle/>
          <a:p>
            <a:pPr>
              <a:lnSpc>
                <a:spcPct val="120000"/>
              </a:lnSpc>
              <a:spcBef>
                <a:spcPct val="50000"/>
              </a:spcBef>
            </a:pPr>
            <a:r>
              <a:rPr lang="en-US" dirty="0" smtClean="0">
                <a:latin typeface="Trebuchet MS" pitchFamily="34" charset="0"/>
              </a:rPr>
              <a:t>Factors that amplified severity of TJX security breach are:</a:t>
            </a:r>
          </a:p>
          <a:p>
            <a:pPr lvl="1">
              <a:lnSpc>
                <a:spcPct val="120000"/>
              </a:lnSpc>
              <a:spcBef>
                <a:spcPct val="50000"/>
              </a:spcBef>
            </a:pPr>
            <a:r>
              <a:rPr lang="en-US" sz="2400" dirty="0" smtClean="0">
                <a:latin typeface="Trebuchet MS" pitchFamily="34" charset="0"/>
              </a:rPr>
              <a:t>Personnel betrayal: An alleged FBI informant used insider information to mastermind the attacks</a:t>
            </a:r>
          </a:p>
          <a:p>
            <a:pPr lvl="1">
              <a:lnSpc>
                <a:spcPct val="120000"/>
              </a:lnSpc>
              <a:spcBef>
                <a:spcPct val="50000"/>
              </a:spcBef>
            </a:pPr>
            <a:r>
              <a:rPr lang="en-US" sz="2400" dirty="0" smtClean="0">
                <a:latin typeface="Trebuchet MS" pitchFamily="34" charset="0"/>
              </a:rPr>
              <a:t>Technology lapse: TJX used WEP, a insecure wireless security technology</a:t>
            </a:r>
          </a:p>
          <a:p>
            <a:pPr lvl="1">
              <a:lnSpc>
                <a:spcPct val="120000"/>
              </a:lnSpc>
              <a:spcBef>
                <a:spcPct val="50000"/>
              </a:spcBef>
            </a:pPr>
            <a:r>
              <a:rPr lang="en-US" sz="2400" dirty="0" smtClean="0">
                <a:latin typeface="Trebuchet MS" pitchFamily="34" charset="0"/>
              </a:rPr>
              <a:t>Procedural gaffe: TJX had received an extension on the rollout of mechanisms that might have discovered and plugged the hole before the hackers got in</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r>
              <a:rPr lang="en-US" dirty="0" smtClean="0">
                <a:latin typeface="Trebuchet MS" pitchFamily="34" charset="0"/>
              </a:rPr>
              <a:t>Lessons Learned </a:t>
            </a:r>
          </a:p>
        </p:txBody>
      </p:sp>
      <p:sp>
        <p:nvSpPr>
          <p:cNvPr id="28675" name="Rectangle 3"/>
          <p:cNvSpPr>
            <a:spLocks noGrp="1"/>
          </p:cNvSpPr>
          <p:nvPr>
            <p:ph type="body" idx="1"/>
          </p:nvPr>
        </p:nvSpPr>
        <p:spPr>
          <a:xfrm>
            <a:off x="457200" y="2044701"/>
            <a:ext cx="8229600" cy="2671500"/>
          </a:xfrm>
        </p:spPr>
        <p:txBody>
          <a:bodyPr/>
          <a:lstStyle/>
          <a:p>
            <a:pPr>
              <a:lnSpc>
                <a:spcPct val="130000"/>
              </a:lnSpc>
            </a:pPr>
            <a:r>
              <a:rPr lang="en-US" sz="2400" dirty="0" smtClean="0">
                <a:latin typeface="Trebuchet MS" pitchFamily="34" charset="0"/>
              </a:rPr>
              <a:t>Information security must be a top organizational priority</a:t>
            </a:r>
          </a:p>
          <a:p>
            <a:pPr>
              <a:lnSpc>
                <a:spcPct val="130000"/>
              </a:lnSpc>
            </a:pPr>
            <a:r>
              <a:rPr lang="en-US" sz="2400" dirty="0" smtClean="0">
                <a:latin typeface="Trebuchet MS" pitchFamily="34" charset="0"/>
              </a:rPr>
              <a:t>Information security isn’t just a technology problem; a host of personnel and procedural factors can create and amplify a firm’s vulnerability </a:t>
            </a:r>
          </a:p>
          <a:p>
            <a:pPr>
              <a:lnSpc>
                <a:spcPct val="130000"/>
              </a:lnSpc>
            </a:pPr>
            <a:r>
              <a:rPr lang="en-US" sz="2400" dirty="0" smtClean="0">
                <a:latin typeface="Trebuchet MS" pitchFamily="34" charset="0"/>
              </a:rPr>
              <a:t>A constant vigilance regarding security needs to be part of individual skill sets and a key component of organizations’ culture</a:t>
            </a:r>
          </a:p>
        </p:txBody>
      </p:sp>
      <p:pic>
        <p:nvPicPr>
          <p:cNvPr id="28677" name="Picture 5" descr="95409048"/>
          <p:cNvPicPr>
            <a:picLocks noChangeAspect="1" noChangeArrowheads="1"/>
          </p:cNvPicPr>
          <p:nvPr/>
        </p:nvPicPr>
        <p:blipFill>
          <a:blip r:embed="rId2" cstate="print"/>
          <a:srcRect/>
          <a:stretch>
            <a:fillRect/>
          </a:stretch>
        </p:blipFill>
        <p:spPr bwMode="auto">
          <a:xfrm>
            <a:off x="7094538" y="101602"/>
            <a:ext cx="1892300" cy="1894417"/>
          </a:xfrm>
          <a:prstGeom prst="rect">
            <a:avLst/>
          </a:prstGeom>
          <a:noFill/>
        </p:spPr>
      </p:pic>
      <p:sp>
        <p:nvSpPr>
          <p:cNvPr id="28678" name="Text Box 6"/>
          <p:cNvSpPr txBox="1">
            <a:spLocks noChangeArrowheads="1"/>
          </p:cNvSpPr>
          <p:nvPr/>
        </p:nvSpPr>
        <p:spPr bwMode="auto">
          <a:xfrm>
            <a:off x="7470775" y="2129367"/>
            <a:ext cx="1060450" cy="400110"/>
          </a:xfrm>
          <a:prstGeom prst="rect">
            <a:avLst/>
          </a:prstGeom>
          <a:noFill/>
          <a:ln w="9525">
            <a:noFill/>
            <a:miter lim="800000"/>
            <a:headEnd/>
            <a:tailEnd/>
          </a:ln>
          <a:effectLst/>
        </p:spPr>
        <p:txBody>
          <a:bodyPr>
            <a:spAutoFit/>
          </a:bodyPr>
          <a:lstStyle/>
          <a:p>
            <a:pPr algn="ctr">
              <a:spcBef>
                <a:spcPct val="50000"/>
              </a:spcBef>
            </a:pPr>
            <a:r>
              <a:rPr lang="en-US" sz="1000">
                <a:solidFill>
                  <a:schemeClr val="bg1"/>
                </a:solidFill>
              </a:rPr>
              <a:t>Item number: 95409048</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a:defRPr/>
            </a:pPr>
            <a:r>
              <a:rPr lang="en-US" dirty="0" smtClean="0"/>
              <a:t>The First Line of Defense - People</a:t>
            </a:r>
          </a:p>
        </p:txBody>
      </p:sp>
      <p:sp>
        <p:nvSpPr>
          <p:cNvPr id="233475" name="Rectangle 3"/>
          <p:cNvSpPr>
            <a:spLocks noGrp="1" noChangeArrowheads="1"/>
          </p:cNvSpPr>
          <p:nvPr>
            <p:ph type="body" idx="1"/>
          </p:nvPr>
        </p:nvSpPr>
        <p:spPr/>
        <p:txBody>
          <a:bodyPr/>
          <a:lstStyle/>
          <a:p>
            <a:pPr>
              <a:defRPr/>
            </a:pPr>
            <a:r>
              <a:rPr lang="en-US" sz="2800" dirty="0" smtClean="0"/>
              <a:t>Organizations must enable employees, customers, and partners to access information electronically</a:t>
            </a:r>
          </a:p>
          <a:p>
            <a:pPr>
              <a:defRPr/>
            </a:pPr>
            <a:endParaRPr lang="en-US" sz="2800" dirty="0" smtClean="0"/>
          </a:p>
          <a:p>
            <a:pPr>
              <a:defRPr/>
            </a:pPr>
            <a:r>
              <a:rPr lang="en-US" sz="2800" dirty="0" smtClean="0"/>
              <a:t>The biggest issue surrounding information security is not a technical issue, but a people issue</a:t>
            </a:r>
          </a:p>
          <a:p>
            <a:pPr>
              <a:defRPr/>
            </a:pPr>
            <a:endParaRPr lang="en-US" sz="2800" dirty="0" smtClean="0"/>
          </a:p>
          <a:p>
            <a:pPr>
              <a:defRPr/>
            </a:pPr>
            <a:r>
              <a:rPr lang="en-US" sz="2800" dirty="0" smtClean="0"/>
              <a:t>33% of security incidents originate within the organization</a:t>
            </a:r>
          </a:p>
          <a:p>
            <a:pPr lvl="1">
              <a:defRPr/>
            </a:pPr>
            <a:r>
              <a:rPr lang="en-US" sz="2400" b="1" i="1" dirty="0" smtClean="0"/>
              <a:t>Insiders</a:t>
            </a:r>
            <a:r>
              <a:rPr lang="en-US" sz="2400" dirty="0" smtClean="0"/>
              <a:t> – legitimate users who purposely or accidentally misuse their access to the environment and cause some kind of business-affecting incident</a:t>
            </a:r>
          </a:p>
          <a:p>
            <a:pPr>
              <a:defRPr/>
            </a:pPr>
            <a:endParaRPr lang="en-US" sz="2800" dirty="0" smtClean="0"/>
          </a:p>
          <a:p>
            <a:pPr>
              <a:defRPr/>
            </a:pPr>
            <a:endParaRPr lang="en-US" sz="2800"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a:defRPr/>
            </a:pPr>
            <a:r>
              <a:rPr lang="en-US" smtClean="0"/>
              <a:t>The First Line of Defense - People</a:t>
            </a:r>
          </a:p>
        </p:txBody>
      </p:sp>
      <p:sp>
        <p:nvSpPr>
          <p:cNvPr id="235523" name="Rectangle 3"/>
          <p:cNvSpPr>
            <a:spLocks noGrp="1" noChangeArrowheads="1"/>
          </p:cNvSpPr>
          <p:nvPr>
            <p:ph type="body" idx="1"/>
          </p:nvPr>
        </p:nvSpPr>
        <p:spPr/>
        <p:txBody>
          <a:bodyPr/>
          <a:lstStyle/>
          <a:p>
            <a:pPr>
              <a:defRPr/>
            </a:pPr>
            <a:r>
              <a:rPr lang="en-US" smtClean="0"/>
              <a:t>The first line of defense an organization should follow to help combat insider issues is to develop information security policies and an information security plan</a:t>
            </a:r>
          </a:p>
          <a:p>
            <a:pPr lvl="1">
              <a:defRPr/>
            </a:pPr>
            <a:r>
              <a:rPr lang="en-US" b="1" i="1" smtClean="0"/>
              <a:t>Information security policies</a:t>
            </a:r>
            <a:r>
              <a:rPr lang="en-US" smtClean="0"/>
              <a:t> – identify the rules required to maintain information security</a:t>
            </a:r>
          </a:p>
          <a:p>
            <a:pPr lvl="1">
              <a:defRPr/>
            </a:pPr>
            <a:r>
              <a:rPr lang="en-US" b="1" i="1" smtClean="0"/>
              <a:t>Information security plan</a:t>
            </a:r>
            <a:r>
              <a:rPr lang="en-US" smtClean="0"/>
              <a:t> – details how an organization will implement the information security policies</a:t>
            </a:r>
          </a:p>
          <a:p>
            <a:pPr>
              <a:defRPr/>
            </a:pPr>
            <a:endParaRPr lang="en-US" smtClean="0"/>
          </a:p>
          <a:p>
            <a:pPr>
              <a:defRPr/>
            </a:pPr>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a:defRPr/>
            </a:pPr>
            <a:r>
              <a:rPr lang="en-US" smtClean="0"/>
              <a:t>The First Line of Defense - People</a:t>
            </a:r>
          </a:p>
        </p:txBody>
      </p:sp>
      <p:sp>
        <p:nvSpPr>
          <p:cNvPr id="239619" name="Rectangle 3"/>
          <p:cNvSpPr>
            <a:spLocks noGrp="1" noChangeArrowheads="1"/>
          </p:cNvSpPr>
          <p:nvPr>
            <p:ph type="body" idx="1"/>
          </p:nvPr>
        </p:nvSpPr>
        <p:spPr/>
        <p:txBody>
          <a:bodyPr/>
          <a:lstStyle/>
          <a:p>
            <a:pPr marL="609600" indent="-609600">
              <a:defRPr/>
            </a:pPr>
            <a:r>
              <a:rPr lang="en-US" dirty="0" smtClean="0"/>
              <a:t>Hackers frequently use “social engineering” to obtain password</a:t>
            </a:r>
          </a:p>
          <a:p>
            <a:pPr marL="990600" lvl="1" indent="-533400">
              <a:defRPr/>
            </a:pPr>
            <a:r>
              <a:rPr lang="en-US" b="1" i="1" dirty="0" smtClean="0"/>
              <a:t>Social engineering </a:t>
            </a:r>
            <a:r>
              <a:rPr lang="en-US" dirty="0" smtClean="0"/>
              <a:t>– using one’s social skills to trick people into revealing access credentials or other information valuable to the attacker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a:defRPr/>
            </a:pPr>
            <a:r>
              <a:rPr lang="en-US" smtClean="0"/>
              <a:t>The Second Line of Defense - Technology</a:t>
            </a:r>
          </a:p>
        </p:txBody>
      </p:sp>
      <p:sp>
        <p:nvSpPr>
          <p:cNvPr id="241667" name="Rectangle 3"/>
          <p:cNvSpPr>
            <a:spLocks noGrp="1" noChangeArrowheads="1"/>
          </p:cNvSpPr>
          <p:nvPr>
            <p:ph type="body" idx="1"/>
          </p:nvPr>
        </p:nvSpPr>
        <p:spPr/>
        <p:txBody>
          <a:bodyPr/>
          <a:lstStyle/>
          <a:p>
            <a:pPr marL="609600" indent="-609600"/>
            <a:r>
              <a:rPr lang="en-US" dirty="0" smtClean="0"/>
              <a:t>Three primary information security areas:</a:t>
            </a:r>
          </a:p>
          <a:p>
            <a:pPr marL="990600" lvl="1" indent="-533400">
              <a:buFontTx/>
              <a:buAutoNum type="arabicPeriod"/>
            </a:pPr>
            <a:r>
              <a:rPr lang="en-US" dirty="0" smtClean="0"/>
              <a:t>Authentication and authorization</a:t>
            </a:r>
          </a:p>
          <a:p>
            <a:pPr marL="990600" lvl="1" indent="-533400">
              <a:buFontTx/>
              <a:buAutoNum type="arabicPeriod"/>
            </a:pPr>
            <a:r>
              <a:rPr lang="en-US" dirty="0" smtClean="0"/>
              <a:t>Prevention and resistance</a:t>
            </a:r>
          </a:p>
          <a:p>
            <a:pPr marL="990600" lvl="1" indent="-533400">
              <a:buFontTx/>
              <a:buAutoNum type="arabicPeriod"/>
            </a:pPr>
            <a:r>
              <a:rPr lang="en-US" dirty="0" smtClean="0"/>
              <a:t>Detection and response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a:defRPr/>
            </a:pPr>
            <a:r>
              <a:rPr lang="en-US" smtClean="0"/>
              <a:t>AUTHENTICATION AND AUTHORIZATION</a:t>
            </a:r>
          </a:p>
        </p:txBody>
      </p:sp>
      <p:sp>
        <p:nvSpPr>
          <p:cNvPr id="243715" name="Rectangle 3"/>
          <p:cNvSpPr>
            <a:spLocks noGrp="1" noChangeArrowheads="1"/>
          </p:cNvSpPr>
          <p:nvPr>
            <p:ph type="body" idx="1"/>
          </p:nvPr>
        </p:nvSpPr>
        <p:spPr/>
        <p:txBody>
          <a:bodyPr/>
          <a:lstStyle/>
          <a:p>
            <a:pPr marL="609600" indent="-609600">
              <a:lnSpc>
                <a:spcPct val="90000"/>
              </a:lnSpc>
            </a:pPr>
            <a:r>
              <a:rPr lang="en-US" b="1" i="1" dirty="0" smtClean="0"/>
              <a:t>Authentication</a:t>
            </a:r>
            <a:r>
              <a:rPr lang="en-US" dirty="0" smtClean="0"/>
              <a:t> – a method for confirming users’ identities</a:t>
            </a:r>
          </a:p>
          <a:p>
            <a:pPr marL="609600" indent="-609600">
              <a:lnSpc>
                <a:spcPct val="90000"/>
              </a:lnSpc>
            </a:pPr>
            <a:endParaRPr lang="en-US" dirty="0" smtClean="0"/>
          </a:p>
          <a:p>
            <a:pPr marL="609600" indent="-609600">
              <a:lnSpc>
                <a:spcPct val="90000"/>
              </a:lnSpc>
            </a:pPr>
            <a:r>
              <a:rPr lang="en-US" dirty="0" smtClean="0"/>
              <a:t>The most secure type of authentication involves a combination of the following:</a:t>
            </a:r>
          </a:p>
          <a:p>
            <a:pPr marL="990600" lvl="1" indent="-533400">
              <a:lnSpc>
                <a:spcPct val="90000"/>
              </a:lnSpc>
              <a:buFontTx/>
              <a:buAutoNum type="arabicPeriod"/>
            </a:pPr>
            <a:r>
              <a:rPr lang="en-US" dirty="0" smtClean="0"/>
              <a:t>Something the user knows such as a user ID and password</a:t>
            </a:r>
          </a:p>
          <a:p>
            <a:pPr marL="990600" lvl="1" indent="-533400">
              <a:lnSpc>
                <a:spcPct val="90000"/>
              </a:lnSpc>
              <a:buFontTx/>
              <a:buAutoNum type="arabicPeriod"/>
            </a:pPr>
            <a:r>
              <a:rPr lang="en-US" dirty="0" smtClean="0"/>
              <a:t>Something the user has such as a smart card or token</a:t>
            </a:r>
          </a:p>
          <a:p>
            <a:pPr marL="990600" lvl="1" indent="-533400">
              <a:lnSpc>
                <a:spcPct val="90000"/>
              </a:lnSpc>
              <a:buFontTx/>
              <a:buAutoNum type="arabicPeriod"/>
            </a:pPr>
            <a:r>
              <a:rPr lang="en-US" dirty="0" smtClean="0"/>
              <a:t>Something that is part of the user such as a fingerprint or voice signature</a:t>
            </a:r>
          </a:p>
          <a:p>
            <a:pPr marL="990600" lvl="1" indent="-533400">
              <a:lnSpc>
                <a:spcPct val="90000"/>
              </a:lnSpc>
              <a:buFontTx/>
              <a:buAutoNum type="arabicPeriod"/>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marL="609600" indent="-609600">
              <a:defRPr/>
            </a:pPr>
            <a:r>
              <a:rPr lang="en-US" smtClean="0"/>
              <a:t>Something the User Knows such as a User ID and Password</a:t>
            </a:r>
          </a:p>
        </p:txBody>
      </p:sp>
      <p:sp>
        <p:nvSpPr>
          <p:cNvPr id="245763" name="Rectangle 3"/>
          <p:cNvSpPr>
            <a:spLocks noGrp="1" noChangeArrowheads="1"/>
          </p:cNvSpPr>
          <p:nvPr>
            <p:ph type="body" idx="1"/>
          </p:nvPr>
        </p:nvSpPr>
        <p:spPr/>
        <p:txBody>
          <a:bodyPr/>
          <a:lstStyle/>
          <a:p>
            <a:pPr marL="609600" indent="-609600">
              <a:defRPr/>
            </a:pPr>
            <a:r>
              <a:rPr lang="en-US" smtClean="0"/>
              <a:t>This is the most common way to identify individual users and typically contains a user ID and a password</a:t>
            </a:r>
          </a:p>
          <a:p>
            <a:pPr marL="609600" indent="-609600">
              <a:defRPr/>
            </a:pPr>
            <a:endParaRPr lang="en-US" smtClean="0"/>
          </a:p>
          <a:p>
            <a:pPr marL="609600" indent="-609600">
              <a:defRPr/>
            </a:pPr>
            <a:r>
              <a:rPr lang="en-US" smtClean="0"/>
              <a:t>This is also the most </a:t>
            </a:r>
            <a:r>
              <a:rPr lang="en-US" i="1" smtClean="0"/>
              <a:t>ineffective</a:t>
            </a:r>
            <a:r>
              <a:rPr lang="en-US" smtClean="0"/>
              <a:t> form of authentication </a:t>
            </a:r>
          </a:p>
          <a:p>
            <a:pPr marL="609600" indent="-609600">
              <a:defRPr/>
            </a:pPr>
            <a:endParaRPr lang="en-US" smtClean="0"/>
          </a:p>
          <a:p>
            <a:pPr marL="609600" indent="-609600">
              <a:defRPr/>
            </a:pPr>
            <a:r>
              <a:rPr lang="en-US" smtClean="0"/>
              <a:t>Over 50 percent of help-desk calls are password related</a:t>
            </a:r>
          </a:p>
          <a:p>
            <a:pPr marL="609600" indent="-609600">
              <a:defRPr/>
            </a:pPr>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marL="609600" indent="-609600">
              <a:defRPr/>
            </a:pPr>
            <a:r>
              <a:rPr lang="en-US" smtClean="0"/>
              <a:t>Something the User Has such as a Smart Card or Token</a:t>
            </a:r>
          </a:p>
        </p:txBody>
      </p:sp>
      <p:sp>
        <p:nvSpPr>
          <p:cNvPr id="249859" name="Rectangle 3"/>
          <p:cNvSpPr>
            <a:spLocks noGrp="1" noChangeArrowheads="1"/>
          </p:cNvSpPr>
          <p:nvPr>
            <p:ph type="body" idx="1"/>
          </p:nvPr>
        </p:nvSpPr>
        <p:spPr/>
        <p:txBody>
          <a:bodyPr/>
          <a:lstStyle/>
          <a:p>
            <a:pPr marL="609600" indent="-609600">
              <a:defRPr/>
            </a:pPr>
            <a:r>
              <a:rPr lang="en-US" smtClean="0"/>
              <a:t>Smart cards and tokens are more effective than a user ID and a password</a:t>
            </a:r>
          </a:p>
          <a:p>
            <a:pPr marL="990600" lvl="1" indent="-533400">
              <a:defRPr/>
            </a:pPr>
            <a:r>
              <a:rPr lang="en-US" b="1" i="1" smtClean="0"/>
              <a:t>Tokens</a:t>
            </a:r>
            <a:r>
              <a:rPr lang="en-US" smtClean="0"/>
              <a:t> – small electronic devices that change user passwords automatically</a:t>
            </a:r>
          </a:p>
          <a:p>
            <a:pPr marL="990600" lvl="1" indent="-533400">
              <a:defRPr/>
            </a:pPr>
            <a:r>
              <a:rPr lang="en-US" b="1" i="1" smtClean="0"/>
              <a:t>Smart card</a:t>
            </a:r>
            <a:r>
              <a:rPr lang="en-US" smtClean="0"/>
              <a:t> – a device that is around the same size as a credit card, containing embedded technologies that can store information and small amounts of software to perform some limited processing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6" name="Picture 2" descr="bs00257_"/>
          <p:cNvPicPr>
            <a:picLocks noChangeAspect="1" noChangeArrowheads="1"/>
          </p:cNvPicPr>
          <p:nvPr/>
        </p:nvPicPr>
        <p:blipFill>
          <a:blip r:embed="rId3" cstate="print"/>
          <a:srcRect/>
          <a:stretch>
            <a:fillRect/>
          </a:stretch>
        </p:blipFill>
        <p:spPr bwMode="auto">
          <a:xfrm>
            <a:off x="1524000" y="3733800"/>
            <a:ext cx="1222375" cy="1062038"/>
          </a:xfrm>
          <a:prstGeom prst="rect">
            <a:avLst/>
          </a:prstGeom>
          <a:noFill/>
          <a:ln w="9525">
            <a:noFill/>
            <a:miter lim="800000"/>
            <a:headEnd/>
            <a:tailEnd/>
          </a:ln>
        </p:spPr>
      </p:pic>
      <p:pic>
        <p:nvPicPr>
          <p:cNvPr id="11267" name="Picture 3" descr="bs00456_"/>
          <p:cNvPicPr>
            <a:picLocks noChangeAspect="1" noChangeArrowheads="1"/>
          </p:cNvPicPr>
          <p:nvPr/>
        </p:nvPicPr>
        <p:blipFill>
          <a:blip r:embed="rId4" cstate="print"/>
          <a:srcRect/>
          <a:stretch>
            <a:fillRect/>
          </a:stretch>
        </p:blipFill>
        <p:spPr bwMode="auto">
          <a:xfrm>
            <a:off x="5867400" y="3962400"/>
            <a:ext cx="1601788" cy="1116013"/>
          </a:xfrm>
          <a:prstGeom prst="rect">
            <a:avLst/>
          </a:prstGeom>
          <a:noFill/>
          <a:ln w="9525">
            <a:noFill/>
            <a:miter lim="800000"/>
            <a:headEnd/>
            <a:tailEnd/>
          </a:ln>
        </p:spPr>
      </p:pic>
      <p:pic>
        <p:nvPicPr>
          <p:cNvPr id="11268" name="Picture 4" descr="hh02124_"/>
          <p:cNvPicPr>
            <a:picLocks noChangeAspect="1" noChangeArrowheads="1"/>
          </p:cNvPicPr>
          <p:nvPr/>
        </p:nvPicPr>
        <p:blipFill>
          <a:blip r:embed="rId5" cstate="print"/>
          <a:srcRect/>
          <a:stretch>
            <a:fillRect/>
          </a:stretch>
        </p:blipFill>
        <p:spPr bwMode="auto">
          <a:xfrm>
            <a:off x="5791200" y="2209800"/>
            <a:ext cx="1808163" cy="1009650"/>
          </a:xfrm>
          <a:prstGeom prst="rect">
            <a:avLst/>
          </a:prstGeom>
          <a:noFill/>
          <a:ln w="9525">
            <a:noFill/>
            <a:miter lim="800000"/>
            <a:headEnd/>
            <a:tailEnd/>
          </a:ln>
        </p:spPr>
      </p:pic>
      <p:pic>
        <p:nvPicPr>
          <p:cNvPr id="11269" name="Picture 5" descr="bd09299_"/>
          <p:cNvPicPr>
            <a:picLocks noChangeAspect="1" noChangeArrowheads="1"/>
          </p:cNvPicPr>
          <p:nvPr/>
        </p:nvPicPr>
        <p:blipFill>
          <a:blip r:embed="rId6" cstate="print"/>
          <a:srcRect/>
          <a:stretch>
            <a:fillRect/>
          </a:stretch>
        </p:blipFill>
        <p:spPr bwMode="auto">
          <a:xfrm>
            <a:off x="2971800" y="1524000"/>
            <a:ext cx="942975" cy="792163"/>
          </a:xfrm>
          <a:prstGeom prst="rect">
            <a:avLst/>
          </a:prstGeom>
          <a:noFill/>
          <a:ln w="9525">
            <a:noFill/>
            <a:miter lim="800000"/>
            <a:headEnd/>
            <a:tailEnd/>
          </a:ln>
        </p:spPr>
      </p:pic>
      <p:pic>
        <p:nvPicPr>
          <p:cNvPr id="11270" name="Picture 6" descr="bs00161_"/>
          <p:cNvPicPr>
            <a:picLocks noChangeAspect="1" noChangeArrowheads="1"/>
          </p:cNvPicPr>
          <p:nvPr/>
        </p:nvPicPr>
        <p:blipFill>
          <a:blip r:embed="rId7" cstate="print"/>
          <a:srcRect/>
          <a:stretch>
            <a:fillRect/>
          </a:stretch>
        </p:blipFill>
        <p:spPr bwMode="auto">
          <a:xfrm>
            <a:off x="4038600" y="5410200"/>
            <a:ext cx="1049338" cy="1219200"/>
          </a:xfrm>
          <a:prstGeom prst="rect">
            <a:avLst/>
          </a:prstGeom>
          <a:noFill/>
          <a:ln w="9525">
            <a:noFill/>
            <a:miter lim="800000"/>
            <a:headEnd/>
            <a:tailEnd/>
          </a:ln>
        </p:spPr>
      </p:pic>
      <p:pic>
        <p:nvPicPr>
          <p:cNvPr id="11271" name="Picture 7" descr="bs00257_"/>
          <p:cNvPicPr>
            <a:picLocks noChangeAspect="1" noChangeArrowheads="1"/>
          </p:cNvPicPr>
          <p:nvPr/>
        </p:nvPicPr>
        <p:blipFill>
          <a:blip r:embed="rId3" cstate="print"/>
          <a:srcRect/>
          <a:stretch>
            <a:fillRect/>
          </a:stretch>
        </p:blipFill>
        <p:spPr bwMode="auto">
          <a:xfrm>
            <a:off x="6019800" y="1066800"/>
            <a:ext cx="971550" cy="844550"/>
          </a:xfrm>
          <a:prstGeom prst="rect">
            <a:avLst/>
          </a:prstGeom>
          <a:noFill/>
          <a:ln w="9525">
            <a:noFill/>
            <a:miter lim="800000"/>
            <a:headEnd/>
            <a:tailEnd/>
          </a:ln>
        </p:spPr>
      </p:pic>
      <p:pic>
        <p:nvPicPr>
          <p:cNvPr id="11272" name="Picture 8" descr="bs00456_"/>
          <p:cNvPicPr>
            <a:picLocks noChangeAspect="1" noChangeArrowheads="1"/>
          </p:cNvPicPr>
          <p:nvPr/>
        </p:nvPicPr>
        <p:blipFill>
          <a:blip r:embed="rId4" cstate="print"/>
          <a:srcRect/>
          <a:stretch>
            <a:fillRect/>
          </a:stretch>
        </p:blipFill>
        <p:spPr bwMode="auto">
          <a:xfrm>
            <a:off x="533400" y="5562600"/>
            <a:ext cx="992188" cy="692150"/>
          </a:xfrm>
          <a:prstGeom prst="rect">
            <a:avLst/>
          </a:prstGeom>
          <a:noFill/>
          <a:ln w="9525">
            <a:noFill/>
            <a:miter lim="800000"/>
            <a:headEnd/>
            <a:tailEnd/>
          </a:ln>
        </p:spPr>
      </p:pic>
      <p:pic>
        <p:nvPicPr>
          <p:cNvPr id="11273" name="Picture 9" descr="hh02124_"/>
          <p:cNvPicPr>
            <a:picLocks noChangeAspect="1" noChangeArrowheads="1"/>
          </p:cNvPicPr>
          <p:nvPr/>
        </p:nvPicPr>
        <p:blipFill>
          <a:blip r:embed="rId5" cstate="print"/>
          <a:srcRect/>
          <a:stretch>
            <a:fillRect/>
          </a:stretch>
        </p:blipFill>
        <p:spPr bwMode="auto">
          <a:xfrm>
            <a:off x="304800" y="1524000"/>
            <a:ext cx="1168400" cy="652463"/>
          </a:xfrm>
          <a:prstGeom prst="rect">
            <a:avLst/>
          </a:prstGeom>
          <a:noFill/>
          <a:ln w="9525">
            <a:noFill/>
            <a:miter lim="800000"/>
            <a:headEnd/>
            <a:tailEnd/>
          </a:ln>
        </p:spPr>
      </p:pic>
      <p:sp>
        <p:nvSpPr>
          <p:cNvPr id="11274" name="Rectangle 10"/>
          <p:cNvSpPr>
            <a:spLocks noChangeArrowheads="1"/>
          </p:cNvSpPr>
          <p:nvPr/>
        </p:nvSpPr>
        <p:spPr bwMode="auto">
          <a:xfrm>
            <a:off x="3124200" y="2971800"/>
            <a:ext cx="2057400" cy="1295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t>CO Switch</a:t>
            </a:r>
          </a:p>
        </p:txBody>
      </p:sp>
      <p:sp>
        <p:nvSpPr>
          <p:cNvPr id="11275" name="Line 11"/>
          <p:cNvSpPr>
            <a:spLocks noChangeShapeType="1"/>
          </p:cNvSpPr>
          <p:nvPr/>
        </p:nvSpPr>
        <p:spPr bwMode="auto">
          <a:xfrm flipV="1">
            <a:off x="4953000" y="1524000"/>
            <a:ext cx="1295400" cy="1219200"/>
          </a:xfrm>
          <a:prstGeom prst="line">
            <a:avLst/>
          </a:prstGeom>
          <a:noFill/>
          <a:ln w="53975">
            <a:solidFill>
              <a:srgbClr val="FFCC00"/>
            </a:solidFill>
            <a:prstDash val="dash"/>
            <a:round/>
            <a:headEnd/>
            <a:tailEnd/>
          </a:ln>
        </p:spPr>
        <p:txBody>
          <a:bodyPr/>
          <a:lstStyle/>
          <a:p>
            <a:endParaRPr lang="en-US"/>
          </a:p>
        </p:txBody>
      </p:sp>
      <p:sp>
        <p:nvSpPr>
          <p:cNvPr id="11276" name="Line 12"/>
          <p:cNvSpPr>
            <a:spLocks noChangeShapeType="1"/>
          </p:cNvSpPr>
          <p:nvPr/>
        </p:nvSpPr>
        <p:spPr bwMode="auto">
          <a:xfrm flipV="1">
            <a:off x="5334000" y="2819400"/>
            <a:ext cx="457200" cy="228600"/>
          </a:xfrm>
          <a:prstGeom prst="line">
            <a:avLst/>
          </a:prstGeom>
          <a:noFill/>
          <a:ln w="53975">
            <a:solidFill>
              <a:srgbClr val="FFCC00"/>
            </a:solidFill>
            <a:prstDash val="dash"/>
            <a:round/>
            <a:headEnd/>
            <a:tailEnd/>
          </a:ln>
        </p:spPr>
        <p:txBody>
          <a:bodyPr/>
          <a:lstStyle/>
          <a:p>
            <a:endParaRPr lang="en-US"/>
          </a:p>
        </p:txBody>
      </p:sp>
      <p:sp>
        <p:nvSpPr>
          <p:cNvPr id="11277" name="Line 13"/>
          <p:cNvSpPr>
            <a:spLocks noChangeShapeType="1"/>
          </p:cNvSpPr>
          <p:nvPr/>
        </p:nvSpPr>
        <p:spPr bwMode="auto">
          <a:xfrm flipV="1">
            <a:off x="1676400" y="4343400"/>
            <a:ext cx="2438400" cy="1295400"/>
          </a:xfrm>
          <a:prstGeom prst="line">
            <a:avLst/>
          </a:prstGeom>
          <a:noFill/>
          <a:ln w="53975">
            <a:solidFill>
              <a:srgbClr val="FFCC00"/>
            </a:solidFill>
            <a:prstDash val="dash"/>
            <a:round/>
            <a:headEnd/>
            <a:tailEnd/>
          </a:ln>
        </p:spPr>
        <p:txBody>
          <a:bodyPr/>
          <a:lstStyle/>
          <a:p>
            <a:endParaRPr lang="en-US"/>
          </a:p>
        </p:txBody>
      </p:sp>
      <p:sp>
        <p:nvSpPr>
          <p:cNvPr id="11278" name="Line 14"/>
          <p:cNvSpPr>
            <a:spLocks noChangeShapeType="1"/>
          </p:cNvSpPr>
          <p:nvPr/>
        </p:nvSpPr>
        <p:spPr bwMode="auto">
          <a:xfrm flipV="1">
            <a:off x="2743200" y="3962400"/>
            <a:ext cx="304800" cy="76200"/>
          </a:xfrm>
          <a:prstGeom prst="line">
            <a:avLst/>
          </a:prstGeom>
          <a:noFill/>
          <a:ln w="53975">
            <a:solidFill>
              <a:srgbClr val="FFCC00"/>
            </a:solidFill>
            <a:prstDash val="dash"/>
            <a:round/>
            <a:headEnd/>
            <a:tailEnd/>
          </a:ln>
        </p:spPr>
        <p:txBody>
          <a:bodyPr/>
          <a:lstStyle/>
          <a:p>
            <a:endParaRPr lang="en-US"/>
          </a:p>
        </p:txBody>
      </p:sp>
      <p:sp>
        <p:nvSpPr>
          <p:cNvPr id="11279" name="Line 15"/>
          <p:cNvSpPr>
            <a:spLocks noChangeShapeType="1"/>
          </p:cNvSpPr>
          <p:nvPr/>
        </p:nvSpPr>
        <p:spPr bwMode="auto">
          <a:xfrm>
            <a:off x="4495800" y="4495800"/>
            <a:ext cx="152400" cy="685800"/>
          </a:xfrm>
          <a:prstGeom prst="line">
            <a:avLst/>
          </a:prstGeom>
          <a:noFill/>
          <a:ln w="53975">
            <a:solidFill>
              <a:srgbClr val="FFCC00"/>
            </a:solidFill>
            <a:prstDash val="dash"/>
            <a:round/>
            <a:headEnd/>
            <a:tailEnd/>
          </a:ln>
        </p:spPr>
        <p:txBody>
          <a:bodyPr/>
          <a:lstStyle/>
          <a:p>
            <a:endParaRPr lang="en-US"/>
          </a:p>
        </p:txBody>
      </p:sp>
      <p:sp>
        <p:nvSpPr>
          <p:cNvPr id="11280" name="Line 16"/>
          <p:cNvSpPr>
            <a:spLocks noChangeShapeType="1"/>
          </p:cNvSpPr>
          <p:nvPr/>
        </p:nvSpPr>
        <p:spPr bwMode="auto">
          <a:xfrm>
            <a:off x="5181600" y="4114800"/>
            <a:ext cx="762000" cy="152400"/>
          </a:xfrm>
          <a:prstGeom prst="line">
            <a:avLst/>
          </a:prstGeom>
          <a:noFill/>
          <a:ln w="53975">
            <a:solidFill>
              <a:srgbClr val="FFCC00"/>
            </a:solidFill>
            <a:prstDash val="dash"/>
            <a:round/>
            <a:headEnd/>
            <a:tailEnd/>
          </a:ln>
        </p:spPr>
        <p:txBody>
          <a:bodyPr/>
          <a:lstStyle/>
          <a:p>
            <a:endParaRPr lang="en-US"/>
          </a:p>
        </p:txBody>
      </p:sp>
      <p:sp>
        <p:nvSpPr>
          <p:cNvPr id="11281" name="Line 17"/>
          <p:cNvSpPr>
            <a:spLocks noChangeShapeType="1"/>
          </p:cNvSpPr>
          <p:nvPr/>
        </p:nvSpPr>
        <p:spPr bwMode="auto">
          <a:xfrm>
            <a:off x="1447800" y="2286000"/>
            <a:ext cx="1676400" cy="685800"/>
          </a:xfrm>
          <a:prstGeom prst="line">
            <a:avLst/>
          </a:prstGeom>
          <a:noFill/>
          <a:ln w="53975">
            <a:solidFill>
              <a:srgbClr val="FFCC00"/>
            </a:solidFill>
            <a:prstDash val="dash"/>
            <a:round/>
            <a:headEnd/>
            <a:tailEnd/>
          </a:ln>
        </p:spPr>
        <p:txBody>
          <a:bodyPr/>
          <a:lstStyle/>
          <a:p>
            <a:endParaRPr lang="en-US"/>
          </a:p>
        </p:txBody>
      </p:sp>
      <p:sp>
        <p:nvSpPr>
          <p:cNvPr id="11282" name="Line 18"/>
          <p:cNvSpPr>
            <a:spLocks noChangeShapeType="1"/>
          </p:cNvSpPr>
          <p:nvPr/>
        </p:nvSpPr>
        <p:spPr bwMode="auto">
          <a:xfrm flipH="1" flipV="1">
            <a:off x="3581400" y="2362200"/>
            <a:ext cx="152400" cy="533400"/>
          </a:xfrm>
          <a:prstGeom prst="line">
            <a:avLst/>
          </a:prstGeom>
          <a:noFill/>
          <a:ln w="53975">
            <a:solidFill>
              <a:srgbClr val="FFCC00"/>
            </a:solidFill>
            <a:prstDash val="dash"/>
            <a:round/>
            <a:headEnd/>
            <a:tailEnd/>
          </a:ln>
        </p:spPr>
        <p:txBody>
          <a:bodyPr/>
          <a:lstStyle/>
          <a:p>
            <a:endParaRPr lang="en-US"/>
          </a:p>
        </p:txBody>
      </p:sp>
      <p:sp>
        <p:nvSpPr>
          <p:cNvPr id="11283" name="Text Box 19"/>
          <p:cNvSpPr txBox="1">
            <a:spLocks noChangeArrowheads="1"/>
          </p:cNvSpPr>
          <p:nvPr/>
        </p:nvSpPr>
        <p:spPr bwMode="auto">
          <a:xfrm>
            <a:off x="533400" y="0"/>
            <a:ext cx="8139113" cy="1552575"/>
          </a:xfrm>
          <a:prstGeom prst="rect">
            <a:avLst/>
          </a:prstGeom>
          <a:noFill/>
          <a:ln w="12700">
            <a:noFill/>
            <a:miter lim="800000"/>
            <a:headEnd/>
            <a:tailEnd/>
          </a:ln>
        </p:spPr>
        <p:txBody>
          <a:bodyPr>
            <a:spAutoFit/>
          </a:bodyPr>
          <a:lstStyle/>
          <a:p>
            <a:pPr algn="ctr"/>
            <a:r>
              <a:rPr lang="en-US" dirty="0">
                <a:solidFill>
                  <a:schemeClr val="tx2"/>
                </a:solidFill>
                <a:cs typeface="Times New Roman" pitchFamily="18" charset="0"/>
              </a:rPr>
              <a:t>Along comes the switch.</a:t>
            </a:r>
          </a:p>
          <a:p>
            <a:pPr algn="ctr"/>
            <a:r>
              <a:rPr lang="en-US" dirty="0">
                <a:solidFill>
                  <a:schemeClr val="tx2"/>
                </a:solidFill>
                <a:cs typeface="Times New Roman" pitchFamily="18" charset="0"/>
              </a:rPr>
              <a:t>In Public Switched Telephone Network (PSTN, or sometimes “POTS”), this is basically the EXCHANGE (last 4 digits)</a:t>
            </a:r>
          </a:p>
          <a:p>
            <a:pPr algn="ctr"/>
            <a:endParaRPr lang="en-US" dirty="0">
              <a:solidFill>
                <a:schemeClr val="tx2"/>
              </a:solidFill>
            </a:endParaRPr>
          </a:p>
        </p:txBody>
      </p:sp>
      <p:sp>
        <p:nvSpPr>
          <p:cNvPr id="11284" name="Text Box 20"/>
          <p:cNvSpPr txBox="1">
            <a:spLocks noChangeArrowheads="1"/>
          </p:cNvSpPr>
          <p:nvPr/>
        </p:nvSpPr>
        <p:spPr bwMode="auto">
          <a:xfrm>
            <a:off x="6232525" y="5984875"/>
            <a:ext cx="2309813" cy="457200"/>
          </a:xfrm>
          <a:prstGeom prst="rect">
            <a:avLst/>
          </a:prstGeom>
          <a:noFill/>
          <a:ln w="9525">
            <a:noFill/>
            <a:miter lim="800000"/>
            <a:headEnd/>
            <a:tailEnd/>
          </a:ln>
        </p:spPr>
        <p:txBody>
          <a:bodyPr wrap="none">
            <a:spAutoFit/>
          </a:bodyPr>
          <a:lstStyle/>
          <a:p>
            <a:pPr eaLnBrk="1" hangingPunct="1"/>
            <a:r>
              <a:rPr lang="en-US" dirty="0"/>
              <a:t>(</a:t>
            </a:r>
            <a:r>
              <a:rPr lang="en-US" dirty="0" err="1"/>
              <a:t>aaa</a:t>
            </a:r>
            <a:r>
              <a:rPr lang="en-US" dirty="0"/>
              <a:t>) </a:t>
            </a:r>
            <a:r>
              <a:rPr lang="en-US" dirty="0" err="1"/>
              <a:t>ppp</a:t>
            </a:r>
            <a:r>
              <a:rPr lang="en-US" dirty="0"/>
              <a:t>-</a:t>
            </a:r>
            <a:r>
              <a:rPr lang="en-US" dirty="0">
                <a:solidFill>
                  <a:srgbClr val="FF0000"/>
                </a:solidFill>
              </a:rPr>
              <a:t>XXXX</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marL="609600" indent="-609600">
              <a:defRPr/>
            </a:pPr>
            <a:r>
              <a:rPr lang="en-US" sz="3200" smtClean="0"/>
              <a:t>Something That Is Part of the User such as a Fingerprint or Voice Signature</a:t>
            </a:r>
          </a:p>
        </p:txBody>
      </p:sp>
      <p:sp>
        <p:nvSpPr>
          <p:cNvPr id="251907" name="Rectangle 3"/>
          <p:cNvSpPr>
            <a:spLocks noGrp="1" noChangeArrowheads="1"/>
          </p:cNvSpPr>
          <p:nvPr>
            <p:ph type="body" idx="1"/>
          </p:nvPr>
        </p:nvSpPr>
        <p:spPr/>
        <p:txBody>
          <a:bodyPr/>
          <a:lstStyle/>
          <a:p>
            <a:pPr marL="609600" indent="-609600">
              <a:defRPr/>
            </a:pPr>
            <a:r>
              <a:rPr lang="en-US" dirty="0" smtClean="0"/>
              <a:t>This is by far the best and most effective way to manage authentication</a:t>
            </a:r>
          </a:p>
          <a:p>
            <a:pPr marL="990600" lvl="1" indent="-533400">
              <a:defRPr/>
            </a:pPr>
            <a:r>
              <a:rPr lang="en-US" b="1" i="1" dirty="0" smtClean="0"/>
              <a:t>Biometrics</a:t>
            </a:r>
            <a:r>
              <a:rPr lang="en-US" dirty="0" smtClean="0"/>
              <a:t> – the identification of a user based on a physical characteristic, such as a fingerprint, iris, face, voice, or handwriting</a:t>
            </a:r>
          </a:p>
          <a:p>
            <a:pPr marL="990600" lvl="1" indent="-533400">
              <a:defRPr/>
            </a:pPr>
            <a:endParaRPr lang="en-US" dirty="0" smtClean="0"/>
          </a:p>
          <a:p>
            <a:pPr marL="609600" indent="-609600">
              <a:defRPr/>
            </a:pPr>
            <a:r>
              <a:rPr lang="en-US" dirty="0" smtClean="0"/>
              <a:t>Unfortunately, this method can be costly and intrusive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pPr>
              <a:defRPr/>
            </a:pPr>
            <a:r>
              <a:rPr lang="en-US" smtClean="0"/>
              <a:t>PREVENTION AND RESISTANCE</a:t>
            </a:r>
          </a:p>
        </p:txBody>
      </p:sp>
      <p:sp>
        <p:nvSpPr>
          <p:cNvPr id="253955" name="Rectangle 3"/>
          <p:cNvSpPr>
            <a:spLocks noGrp="1" noChangeArrowheads="1"/>
          </p:cNvSpPr>
          <p:nvPr>
            <p:ph type="body" idx="1"/>
          </p:nvPr>
        </p:nvSpPr>
        <p:spPr/>
        <p:txBody>
          <a:bodyPr/>
          <a:lstStyle/>
          <a:p>
            <a:pPr marL="609600" indent="-609600"/>
            <a:r>
              <a:rPr lang="en-US" sz="2400" dirty="0" smtClean="0"/>
              <a:t>Downtime can cost an organization anywhere from $100 to $1 million per hour.  Perform automatic updates and keep your patches current!</a:t>
            </a:r>
          </a:p>
          <a:p>
            <a:pPr marL="609600" indent="-609600"/>
            <a:endParaRPr lang="en-US" sz="2400" dirty="0" smtClean="0"/>
          </a:p>
          <a:p>
            <a:pPr marL="609600" indent="-609600"/>
            <a:r>
              <a:rPr lang="en-US" dirty="0" smtClean="0"/>
              <a:t>Technologies available to help prevent and build resistance to attacks include:</a:t>
            </a:r>
          </a:p>
          <a:p>
            <a:pPr marL="990600" lvl="1" indent="-533400">
              <a:buFontTx/>
              <a:buAutoNum type="arabicPeriod"/>
            </a:pPr>
            <a:r>
              <a:rPr lang="en-US" dirty="0" smtClean="0"/>
              <a:t>Content filtering</a:t>
            </a:r>
          </a:p>
          <a:p>
            <a:pPr marL="990600" lvl="1" indent="-533400">
              <a:buFontTx/>
              <a:buAutoNum type="arabicPeriod"/>
            </a:pPr>
            <a:r>
              <a:rPr lang="en-US" dirty="0" smtClean="0"/>
              <a:t>Encryption</a:t>
            </a:r>
          </a:p>
          <a:p>
            <a:pPr marL="990600" lvl="1" indent="-533400">
              <a:buFontTx/>
              <a:buAutoNum type="arabicPeriod"/>
            </a:pPr>
            <a:r>
              <a:rPr lang="en-US" dirty="0" smtClean="0"/>
              <a:t>Firewalls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a:defRPr/>
            </a:pPr>
            <a:r>
              <a:rPr lang="en-US" smtClean="0"/>
              <a:t>Content Filtering</a:t>
            </a:r>
          </a:p>
        </p:txBody>
      </p:sp>
      <p:sp>
        <p:nvSpPr>
          <p:cNvPr id="256003" name="Rectangle 3"/>
          <p:cNvSpPr>
            <a:spLocks noGrp="1" noChangeArrowheads="1"/>
          </p:cNvSpPr>
          <p:nvPr>
            <p:ph type="body" idx="1"/>
          </p:nvPr>
        </p:nvSpPr>
        <p:spPr/>
        <p:txBody>
          <a:bodyPr/>
          <a:lstStyle/>
          <a:p>
            <a:pPr marL="609600" indent="-609600">
              <a:defRPr/>
            </a:pPr>
            <a:r>
              <a:rPr lang="en-US" smtClean="0"/>
              <a:t>Organizations can use content filtering technologies to filter e-mail and prevent e-mails containing sensitive information from transmitting and stop spam and viruses from spreading.</a:t>
            </a:r>
          </a:p>
          <a:p>
            <a:pPr marL="990600" lvl="1" indent="-533400">
              <a:defRPr/>
            </a:pPr>
            <a:r>
              <a:rPr lang="en-US" b="1" i="1" smtClean="0"/>
              <a:t>Content filtering</a:t>
            </a:r>
            <a:r>
              <a:rPr lang="en-US" smtClean="0"/>
              <a:t> – occurs when organizations use software that filters content to prevent the transmission of unauthorized information</a:t>
            </a:r>
          </a:p>
          <a:p>
            <a:pPr marL="990600" lvl="1" indent="-533400">
              <a:defRPr/>
            </a:pPr>
            <a:r>
              <a:rPr lang="en-US" b="1" i="1" smtClean="0"/>
              <a:t>Spam</a:t>
            </a:r>
            <a:r>
              <a:rPr lang="en-US" smtClean="0"/>
              <a:t> – a form of unsolicited e-mail</a:t>
            </a:r>
          </a:p>
          <a:p>
            <a:pPr marL="990600" lvl="1" indent="-533400">
              <a:defRPr/>
            </a:pPr>
            <a:endParaRPr lang="en-US" smtClean="0"/>
          </a:p>
          <a:p>
            <a:pPr marL="609600" indent="-609600">
              <a:defRPr/>
            </a:pPr>
            <a:endParaRPr lang="en-US" smtClean="0"/>
          </a:p>
          <a:p>
            <a:pPr marL="609600" indent="-609600">
              <a:defRPr/>
            </a:pPr>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a:defRPr/>
            </a:pPr>
            <a:r>
              <a:rPr lang="en-US" smtClean="0"/>
              <a:t>ENCRYPTION</a:t>
            </a:r>
          </a:p>
        </p:txBody>
      </p:sp>
      <p:sp>
        <p:nvSpPr>
          <p:cNvPr id="258051" name="Rectangle 3"/>
          <p:cNvSpPr>
            <a:spLocks noGrp="1" noChangeArrowheads="1"/>
          </p:cNvSpPr>
          <p:nvPr>
            <p:ph type="body" idx="1"/>
          </p:nvPr>
        </p:nvSpPr>
        <p:spPr/>
        <p:txBody>
          <a:bodyPr/>
          <a:lstStyle/>
          <a:p>
            <a:pPr marL="609600" indent="-609600">
              <a:defRPr/>
            </a:pPr>
            <a:r>
              <a:rPr lang="en-US" smtClean="0"/>
              <a:t>If there is an information security breach and the information was encrypted, the person stealing the information would be unable to read it</a:t>
            </a:r>
          </a:p>
          <a:p>
            <a:pPr marL="990600" lvl="1" indent="-533400">
              <a:defRPr/>
            </a:pPr>
            <a:r>
              <a:rPr lang="en-US" b="1" i="1" smtClean="0"/>
              <a:t>Encryption</a:t>
            </a:r>
            <a:r>
              <a:rPr lang="en-US" smtClean="0"/>
              <a:t> – scrambles information into an alternative form that requires a key or password to decrypt the information</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8600" y="3340100"/>
            <a:ext cx="8553450" cy="2105025"/>
            <a:chOff x="144" y="1852"/>
            <a:chExt cx="5388" cy="1326"/>
          </a:xfrm>
        </p:grpSpPr>
        <p:grpSp>
          <p:nvGrpSpPr>
            <p:cNvPr id="3" name="Group 3"/>
            <p:cNvGrpSpPr>
              <a:grpSpLocks/>
            </p:cNvGrpSpPr>
            <p:nvPr/>
          </p:nvGrpSpPr>
          <p:grpSpPr bwMode="auto">
            <a:xfrm>
              <a:off x="144" y="1852"/>
              <a:ext cx="5388" cy="1326"/>
              <a:chOff x="144" y="1852"/>
              <a:chExt cx="5388" cy="1326"/>
            </a:xfrm>
          </p:grpSpPr>
          <p:sp>
            <p:nvSpPr>
              <p:cNvPr id="2059" name="Line 4"/>
              <p:cNvSpPr>
                <a:spLocks noChangeShapeType="1"/>
              </p:cNvSpPr>
              <p:nvPr/>
            </p:nvSpPr>
            <p:spPr bwMode="auto">
              <a:xfrm>
                <a:off x="1032" y="2160"/>
                <a:ext cx="3540" cy="0"/>
              </a:xfrm>
              <a:prstGeom prst="line">
                <a:avLst/>
              </a:prstGeom>
              <a:noFill/>
              <a:ln w="38100">
                <a:solidFill>
                  <a:schemeClr val="tx1"/>
                </a:solidFill>
                <a:round/>
                <a:headEnd/>
                <a:tailEnd/>
              </a:ln>
            </p:spPr>
            <p:txBody>
              <a:bodyPr wrap="none" anchor="ctr"/>
              <a:lstStyle/>
              <a:p>
                <a:endParaRPr lang="en-US">
                  <a:solidFill>
                    <a:srgbClr val="FFFFFF"/>
                  </a:solidFill>
                </a:endParaRPr>
              </a:p>
            </p:txBody>
          </p:sp>
          <p:sp>
            <p:nvSpPr>
              <p:cNvPr id="2060" name="AutoShape 5"/>
              <p:cNvSpPr>
                <a:spLocks noChangeArrowheads="1"/>
              </p:cNvSpPr>
              <p:nvPr/>
            </p:nvSpPr>
            <p:spPr bwMode="auto">
              <a:xfrm>
                <a:off x="2280" y="1896"/>
                <a:ext cx="1152" cy="540"/>
              </a:xfrm>
              <a:prstGeom prst="roundRect">
                <a:avLst>
                  <a:gd name="adj" fmla="val 16667"/>
                </a:avLst>
              </a:prstGeom>
              <a:solidFill>
                <a:schemeClr val="accent1"/>
              </a:solidFill>
              <a:ln w="12700">
                <a:solidFill>
                  <a:schemeClr val="tx1"/>
                </a:solidFill>
                <a:round/>
                <a:headEnd/>
                <a:tailEnd/>
              </a:ln>
            </p:spPr>
            <p:txBody>
              <a:bodyPr wrap="none" anchor="ctr"/>
              <a:lstStyle/>
              <a:p>
                <a:endParaRPr lang="en-US">
                  <a:solidFill>
                    <a:srgbClr val="FFFFFF"/>
                  </a:solidFill>
                </a:endParaRPr>
              </a:p>
            </p:txBody>
          </p:sp>
          <p:grpSp>
            <p:nvGrpSpPr>
              <p:cNvPr id="4" name="Group 6"/>
              <p:cNvGrpSpPr>
                <a:grpSpLocks/>
              </p:cNvGrpSpPr>
              <p:nvPr/>
            </p:nvGrpSpPr>
            <p:grpSpPr bwMode="auto">
              <a:xfrm>
                <a:off x="144" y="1980"/>
                <a:ext cx="984" cy="372"/>
                <a:chOff x="144" y="1980"/>
                <a:chExt cx="984" cy="372"/>
              </a:xfrm>
            </p:grpSpPr>
            <p:sp>
              <p:nvSpPr>
                <p:cNvPr id="2098" name="AutoShape 7"/>
                <p:cNvSpPr>
                  <a:spLocks noChangeArrowheads="1"/>
                </p:cNvSpPr>
                <p:nvPr/>
              </p:nvSpPr>
              <p:spPr bwMode="auto">
                <a:xfrm>
                  <a:off x="144" y="1980"/>
                  <a:ext cx="984" cy="372"/>
                </a:xfrm>
                <a:prstGeom prst="roundRect">
                  <a:avLst>
                    <a:gd name="adj" fmla="val 16667"/>
                  </a:avLst>
                </a:prstGeom>
                <a:solidFill>
                  <a:schemeClr val="accent1"/>
                </a:solidFill>
                <a:ln w="12700">
                  <a:solidFill>
                    <a:schemeClr val="tx1"/>
                  </a:solidFill>
                  <a:round/>
                  <a:headEnd/>
                  <a:tailEnd/>
                </a:ln>
              </p:spPr>
              <p:txBody>
                <a:bodyPr wrap="none" anchor="ctr"/>
                <a:lstStyle/>
                <a:p>
                  <a:endParaRPr lang="en-US">
                    <a:solidFill>
                      <a:srgbClr val="FFFFFF"/>
                    </a:solidFill>
                  </a:endParaRPr>
                </a:p>
              </p:txBody>
            </p:sp>
            <p:sp>
              <p:nvSpPr>
                <p:cNvPr id="2099" name="Text Box 8"/>
                <p:cNvSpPr txBox="1">
                  <a:spLocks noChangeArrowheads="1"/>
                </p:cNvSpPr>
                <p:nvPr/>
              </p:nvSpPr>
              <p:spPr bwMode="auto">
                <a:xfrm>
                  <a:off x="240" y="2042"/>
                  <a:ext cx="816" cy="250"/>
                </a:xfrm>
                <a:prstGeom prst="rect">
                  <a:avLst/>
                </a:prstGeom>
                <a:noFill/>
                <a:ln w="12700">
                  <a:noFill/>
                  <a:miter lim="800000"/>
                  <a:headEnd/>
                  <a:tailEnd/>
                </a:ln>
              </p:spPr>
              <p:txBody>
                <a:bodyPr>
                  <a:spAutoFit/>
                </a:bodyPr>
                <a:lstStyle/>
                <a:p>
                  <a:pPr>
                    <a:spcBef>
                      <a:spcPct val="50000"/>
                    </a:spcBef>
                  </a:pPr>
                  <a:r>
                    <a:rPr lang="en-US" sz="2000" b="1">
                      <a:solidFill>
                        <a:srgbClr val="FFFFFF"/>
                      </a:solidFill>
                      <a:latin typeface="Arial" pitchFamily="34" charset="0"/>
                    </a:rPr>
                    <a:t>SENDER</a:t>
                  </a:r>
                  <a:endParaRPr lang="en-US" sz="2000">
                    <a:solidFill>
                      <a:srgbClr val="FFFFFF"/>
                    </a:solidFill>
                    <a:latin typeface="Arial" pitchFamily="34" charset="0"/>
                  </a:endParaRPr>
                </a:p>
              </p:txBody>
            </p:sp>
          </p:grpSp>
          <p:sp>
            <p:nvSpPr>
              <p:cNvPr id="2062" name="Text Box 9"/>
              <p:cNvSpPr txBox="1">
                <a:spLocks noChangeArrowheads="1"/>
              </p:cNvSpPr>
              <p:nvPr/>
            </p:nvSpPr>
            <p:spPr bwMode="auto">
              <a:xfrm>
                <a:off x="2160" y="1968"/>
                <a:ext cx="1440" cy="442"/>
              </a:xfrm>
              <a:prstGeom prst="rect">
                <a:avLst/>
              </a:prstGeom>
              <a:noFill/>
              <a:ln w="12700">
                <a:noFill/>
                <a:miter lim="800000"/>
                <a:headEnd/>
                <a:tailEnd/>
              </a:ln>
            </p:spPr>
            <p:txBody>
              <a:bodyPr>
                <a:spAutoFit/>
              </a:bodyPr>
              <a:lstStyle/>
              <a:p>
                <a:pPr algn="ctr">
                  <a:spcBef>
                    <a:spcPct val="50000"/>
                  </a:spcBef>
                </a:pPr>
                <a:r>
                  <a:rPr lang="en-US" sz="2000" b="1">
                    <a:solidFill>
                      <a:srgbClr val="FFFFFF"/>
                    </a:solidFill>
                    <a:latin typeface="Arial" pitchFamily="34" charset="0"/>
                  </a:rPr>
                  <a:t> SCRAMBLED MESSAGE</a:t>
                </a:r>
                <a:endParaRPr lang="en-US" sz="2000" b="1">
                  <a:solidFill>
                    <a:srgbClr val="3365FB"/>
                  </a:solidFill>
                  <a:latin typeface="Arial" pitchFamily="34" charset="0"/>
                </a:endParaRPr>
              </a:p>
            </p:txBody>
          </p:sp>
          <p:grpSp>
            <p:nvGrpSpPr>
              <p:cNvPr id="5" name="Group 10"/>
              <p:cNvGrpSpPr>
                <a:grpSpLocks/>
              </p:cNvGrpSpPr>
              <p:nvPr/>
            </p:nvGrpSpPr>
            <p:grpSpPr bwMode="auto">
              <a:xfrm>
                <a:off x="4548" y="1956"/>
                <a:ext cx="984" cy="372"/>
                <a:chOff x="4380" y="1956"/>
                <a:chExt cx="984" cy="372"/>
              </a:xfrm>
            </p:grpSpPr>
            <p:sp>
              <p:nvSpPr>
                <p:cNvPr id="2096" name="AutoShape 11"/>
                <p:cNvSpPr>
                  <a:spLocks noChangeArrowheads="1"/>
                </p:cNvSpPr>
                <p:nvPr/>
              </p:nvSpPr>
              <p:spPr bwMode="auto">
                <a:xfrm>
                  <a:off x="4380" y="1956"/>
                  <a:ext cx="984" cy="372"/>
                </a:xfrm>
                <a:prstGeom prst="roundRect">
                  <a:avLst>
                    <a:gd name="adj" fmla="val 16667"/>
                  </a:avLst>
                </a:prstGeom>
                <a:solidFill>
                  <a:schemeClr val="accent1"/>
                </a:solidFill>
                <a:ln w="12700">
                  <a:solidFill>
                    <a:schemeClr val="tx1"/>
                  </a:solidFill>
                  <a:round/>
                  <a:headEnd/>
                  <a:tailEnd/>
                </a:ln>
              </p:spPr>
              <p:txBody>
                <a:bodyPr wrap="none" anchor="ctr"/>
                <a:lstStyle/>
                <a:p>
                  <a:endParaRPr lang="en-US">
                    <a:solidFill>
                      <a:srgbClr val="FFFFFF"/>
                    </a:solidFill>
                  </a:endParaRPr>
                </a:p>
              </p:txBody>
            </p:sp>
            <p:sp>
              <p:nvSpPr>
                <p:cNvPr id="2097" name="Text Box 12"/>
                <p:cNvSpPr txBox="1">
                  <a:spLocks noChangeArrowheads="1"/>
                </p:cNvSpPr>
                <p:nvPr/>
              </p:nvSpPr>
              <p:spPr bwMode="auto">
                <a:xfrm>
                  <a:off x="4392" y="2028"/>
                  <a:ext cx="972" cy="250"/>
                </a:xfrm>
                <a:prstGeom prst="rect">
                  <a:avLst/>
                </a:prstGeom>
                <a:noFill/>
                <a:ln w="12700">
                  <a:noFill/>
                  <a:miter lim="800000"/>
                  <a:headEnd/>
                  <a:tailEnd/>
                </a:ln>
              </p:spPr>
              <p:txBody>
                <a:bodyPr>
                  <a:spAutoFit/>
                </a:bodyPr>
                <a:lstStyle/>
                <a:p>
                  <a:pPr>
                    <a:spcBef>
                      <a:spcPct val="50000"/>
                    </a:spcBef>
                  </a:pPr>
                  <a:r>
                    <a:rPr lang="en-US" sz="2000" b="1">
                      <a:solidFill>
                        <a:srgbClr val="FFFFFF"/>
                      </a:solidFill>
                      <a:latin typeface="Arial" pitchFamily="34" charset="0"/>
                    </a:rPr>
                    <a:t>RECIPIENT</a:t>
                  </a:r>
                  <a:endParaRPr lang="en-US" sz="2000">
                    <a:solidFill>
                      <a:srgbClr val="3365FB"/>
                    </a:solidFill>
                    <a:latin typeface="Arial" pitchFamily="34" charset="0"/>
                  </a:endParaRPr>
                </a:p>
              </p:txBody>
            </p:sp>
          </p:grpSp>
          <p:grpSp>
            <p:nvGrpSpPr>
              <p:cNvPr id="6" name="Group 13"/>
              <p:cNvGrpSpPr>
                <a:grpSpLocks/>
              </p:cNvGrpSpPr>
              <p:nvPr/>
            </p:nvGrpSpPr>
            <p:grpSpPr bwMode="auto">
              <a:xfrm>
                <a:off x="1032" y="1852"/>
                <a:ext cx="1404" cy="1326"/>
                <a:chOff x="936" y="1852"/>
                <a:chExt cx="1404" cy="1326"/>
              </a:xfrm>
            </p:grpSpPr>
            <p:sp>
              <p:nvSpPr>
                <p:cNvPr id="2081" name="Text Box 14"/>
                <p:cNvSpPr txBox="1">
                  <a:spLocks noChangeArrowheads="1"/>
                </p:cNvSpPr>
                <p:nvPr/>
              </p:nvSpPr>
              <p:spPr bwMode="auto">
                <a:xfrm>
                  <a:off x="936" y="2736"/>
                  <a:ext cx="1404" cy="442"/>
                </a:xfrm>
                <a:prstGeom prst="rect">
                  <a:avLst/>
                </a:prstGeom>
                <a:noFill/>
                <a:ln w="12700">
                  <a:noFill/>
                  <a:miter lim="800000"/>
                  <a:headEnd/>
                  <a:tailEnd/>
                </a:ln>
              </p:spPr>
              <p:txBody>
                <a:bodyPr>
                  <a:spAutoFit/>
                </a:bodyPr>
                <a:lstStyle/>
                <a:p>
                  <a:pPr algn="ctr">
                    <a:spcBef>
                      <a:spcPct val="50000"/>
                    </a:spcBef>
                  </a:pPr>
                  <a:r>
                    <a:rPr lang="en-US" sz="2000" b="1">
                      <a:solidFill>
                        <a:srgbClr val="FFFFFF"/>
                      </a:solidFill>
                      <a:latin typeface="Arial" pitchFamily="34" charset="0"/>
                    </a:rPr>
                    <a:t>      Encrypt	 with public key</a:t>
                  </a:r>
                  <a:endParaRPr lang="en-US" sz="2000">
                    <a:solidFill>
                      <a:srgbClr val="3365FB"/>
                    </a:solidFill>
                    <a:latin typeface="Arial" pitchFamily="34" charset="0"/>
                  </a:endParaRPr>
                </a:p>
              </p:txBody>
            </p:sp>
            <p:grpSp>
              <p:nvGrpSpPr>
                <p:cNvPr id="7" name="Group 15"/>
                <p:cNvGrpSpPr>
                  <a:grpSpLocks/>
                </p:cNvGrpSpPr>
                <p:nvPr/>
              </p:nvGrpSpPr>
              <p:grpSpPr bwMode="auto">
                <a:xfrm rot="-4349041">
                  <a:off x="1164" y="2006"/>
                  <a:ext cx="777" cy="469"/>
                  <a:chOff x="3368" y="2465"/>
                  <a:chExt cx="954" cy="576"/>
                </a:xfrm>
              </p:grpSpPr>
              <p:sp>
                <p:nvSpPr>
                  <p:cNvPr id="2083" name="Freeform 16"/>
                  <p:cNvSpPr>
                    <a:spLocks/>
                  </p:cNvSpPr>
                  <p:nvPr/>
                </p:nvSpPr>
                <p:spPr bwMode="auto">
                  <a:xfrm>
                    <a:off x="4140" y="2509"/>
                    <a:ext cx="166" cy="298"/>
                  </a:xfrm>
                  <a:custGeom>
                    <a:avLst/>
                    <a:gdLst>
                      <a:gd name="T0" fmla="*/ 0 w 665"/>
                      <a:gd name="T1" fmla="*/ 168 h 1189"/>
                      <a:gd name="T2" fmla="*/ 288 w 665"/>
                      <a:gd name="T3" fmla="*/ 444 h 1189"/>
                      <a:gd name="T4" fmla="*/ 322 w 665"/>
                      <a:gd name="T5" fmla="*/ 787 h 1189"/>
                      <a:gd name="T6" fmla="*/ 217 w 665"/>
                      <a:gd name="T7" fmla="*/ 1106 h 1189"/>
                      <a:gd name="T8" fmla="*/ 578 w 665"/>
                      <a:gd name="T9" fmla="*/ 1189 h 1189"/>
                      <a:gd name="T10" fmla="*/ 665 w 665"/>
                      <a:gd name="T11" fmla="*/ 749 h 1189"/>
                      <a:gd name="T12" fmla="*/ 588 w 665"/>
                      <a:gd name="T13" fmla="*/ 396 h 1189"/>
                      <a:gd name="T14" fmla="*/ 256 w 665"/>
                      <a:gd name="T15" fmla="*/ 0 h 1189"/>
                      <a:gd name="T16" fmla="*/ 0 w 665"/>
                      <a:gd name="T17" fmla="*/ 168 h 1189"/>
                      <a:gd name="T18" fmla="*/ 0 w 665"/>
                      <a:gd name="T19" fmla="*/ 168 h 1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5"/>
                      <a:gd name="T31" fmla="*/ 0 h 1189"/>
                      <a:gd name="T32" fmla="*/ 665 w 665"/>
                      <a:gd name="T33" fmla="*/ 1189 h 1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5" h="1189">
                        <a:moveTo>
                          <a:pt x="0" y="168"/>
                        </a:moveTo>
                        <a:lnTo>
                          <a:pt x="288" y="444"/>
                        </a:lnTo>
                        <a:lnTo>
                          <a:pt x="322" y="787"/>
                        </a:lnTo>
                        <a:lnTo>
                          <a:pt x="217" y="1106"/>
                        </a:lnTo>
                        <a:lnTo>
                          <a:pt x="578" y="1189"/>
                        </a:lnTo>
                        <a:lnTo>
                          <a:pt x="665" y="749"/>
                        </a:lnTo>
                        <a:lnTo>
                          <a:pt x="588" y="396"/>
                        </a:lnTo>
                        <a:lnTo>
                          <a:pt x="256" y="0"/>
                        </a:lnTo>
                        <a:lnTo>
                          <a:pt x="0" y="168"/>
                        </a:lnTo>
                        <a:close/>
                      </a:path>
                    </a:pathLst>
                  </a:custGeom>
                  <a:solidFill>
                    <a:srgbClr val="F5CF10"/>
                  </a:solidFill>
                  <a:ln w="9525">
                    <a:noFill/>
                    <a:round/>
                    <a:headEnd/>
                    <a:tailEnd/>
                  </a:ln>
                </p:spPr>
                <p:txBody>
                  <a:bodyPr/>
                  <a:lstStyle/>
                  <a:p>
                    <a:endParaRPr lang="en-US">
                      <a:solidFill>
                        <a:srgbClr val="FFFFFF"/>
                      </a:solidFill>
                    </a:endParaRPr>
                  </a:p>
                </p:txBody>
              </p:sp>
              <p:sp>
                <p:nvSpPr>
                  <p:cNvPr id="2084" name="Freeform 17"/>
                  <p:cNvSpPr>
                    <a:spLocks/>
                  </p:cNvSpPr>
                  <p:nvPr/>
                </p:nvSpPr>
                <p:spPr bwMode="auto">
                  <a:xfrm>
                    <a:off x="3379" y="2482"/>
                    <a:ext cx="912" cy="537"/>
                  </a:xfrm>
                  <a:custGeom>
                    <a:avLst/>
                    <a:gdLst>
                      <a:gd name="T0" fmla="*/ 0 w 3646"/>
                      <a:gd name="T1" fmla="*/ 1734 h 2149"/>
                      <a:gd name="T2" fmla="*/ 149 w 3646"/>
                      <a:gd name="T3" fmla="*/ 1419 h 2149"/>
                      <a:gd name="T4" fmla="*/ 1794 w 3646"/>
                      <a:gd name="T5" fmla="*/ 870 h 2149"/>
                      <a:gd name="T6" fmla="*/ 1770 w 3646"/>
                      <a:gd name="T7" fmla="*/ 662 h 2149"/>
                      <a:gd name="T8" fmla="*/ 2113 w 3646"/>
                      <a:gd name="T9" fmla="*/ 546 h 2149"/>
                      <a:gd name="T10" fmla="*/ 2359 w 3646"/>
                      <a:gd name="T11" fmla="*/ 197 h 2149"/>
                      <a:gd name="T12" fmla="*/ 2667 w 3646"/>
                      <a:gd name="T13" fmla="*/ 29 h 2149"/>
                      <a:gd name="T14" fmla="*/ 2986 w 3646"/>
                      <a:gd name="T15" fmla="*/ 0 h 2149"/>
                      <a:gd name="T16" fmla="*/ 3382 w 3646"/>
                      <a:gd name="T17" fmla="*/ 134 h 2149"/>
                      <a:gd name="T18" fmla="*/ 2715 w 3646"/>
                      <a:gd name="T19" fmla="*/ 657 h 2149"/>
                      <a:gd name="T20" fmla="*/ 2894 w 3646"/>
                      <a:gd name="T21" fmla="*/ 1053 h 2149"/>
                      <a:gd name="T22" fmla="*/ 3646 w 3646"/>
                      <a:gd name="T23" fmla="*/ 1183 h 2149"/>
                      <a:gd name="T24" fmla="*/ 3416 w 3646"/>
                      <a:gd name="T25" fmla="*/ 1496 h 2149"/>
                      <a:gd name="T26" fmla="*/ 3087 w 3646"/>
                      <a:gd name="T27" fmla="*/ 1704 h 2149"/>
                      <a:gd name="T28" fmla="*/ 2759 w 3646"/>
                      <a:gd name="T29" fmla="*/ 1704 h 2149"/>
                      <a:gd name="T30" fmla="*/ 2343 w 3646"/>
                      <a:gd name="T31" fmla="*/ 1545 h 2149"/>
                      <a:gd name="T32" fmla="*/ 2002 w 3646"/>
                      <a:gd name="T33" fmla="*/ 1675 h 2149"/>
                      <a:gd name="T34" fmla="*/ 1890 w 3646"/>
                      <a:gd name="T35" fmla="*/ 1406 h 2149"/>
                      <a:gd name="T36" fmla="*/ 1630 w 3646"/>
                      <a:gd name="T37" fmla="*/ 1787 h 2149"/>
                      <a:gd name="T38" fmla="*/ 1451 w 3646"/>
                      <a:gd name="T39" fmla="*/ 1619 h 2149"/>
                      <a:gd name="T40" fmla="*/ 1283 w 3646"/>
                      <a:gd name="T41" fmla="*/ 1912 h 2149"/>
                      <a:gd name="T42" fmla="*/ 1124 w 3646"/>
                      <a:gd name="T43" fmla="*/ 1704 h 2149"/>
                      <a:gd name="T44" fmla="*/ 936 w 3646"/>
                      <a:gd name="T45" fmla="*/ 2024 h 2149"/>
                      <a:gd name="T46" fmla="*/ 815 w 3646"/>
                      <a:gd name="T47" fmla="*/ 1806 h 2149"/>
                      <a:gd name="T48" fmla="*/ 612 w 3646"/>
                      <a:gd name="T49" fmla="*/ 2115 h 2149"/>
                      <a:gd name="T50" fmla="*/ 454 w 3646"/>
                      <a:gd name="T51" fmla="*/ 1951 h 2149"/>
                      <a:gd name="T52" fmla="*/ 309 w 3646"/>
                      <a:gd name="T53" fmla="*/ 2149 h 2149"/>
                      <a:gd name="T54" fmla="*/ 106 w 3646"/>
                      <a:gd name="T55" fmla="*/ 1970 h 2149"/>
                      <a:gd name="T56" fmla="*/ 0 w 3646"/>
                      <a:gd name="T57" fmla="*/ 1734 h 2149"/>
                      <a:gd name="T58" fmla="*/ 0 w 3646"/>
                      <a:gd name="T59" fmla="*/ 1734 h 2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46"/>
                      <a:gd name="T91" fmla="*/ 0 h 2149"/>
                      <a:gd name="T92" fmla="*/ 3646 w 3646"/>
                      <a:gd name="T93" fmla="*/ 2149 h 2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46" h="2149">
                        <a:moveTo>
                          <a:pt x="0" y="1734"/>
                        </a:moveTo>
                        <a:lnTo>
                          <a:pt x="149" y="1419"/>
                        </a:lnTo>
                        <a:lnTo>
                          <a:pt x="1794" y="870"/>
                        </a:lnTo>
                        <a:lnTo>
                          <a:pt x="1770" y="662"/>
                        </a:lnTo>
                        <a:lnTo>
                          <a:pt x="2113" y="546"/>
                        </a:lnTo>
                        <a:lnTo>
                          <a:pt x="2359" y="197"/>
                        </a:lnTo>
                        <a:lnTo>
                          <a:pt x="2667" y="29"/>
                        </a:lnTo>
                        <a:lnTo>
                          <a:pt x="2986" y="0"/>
                        </a:lnTo>
                        <a:lnTo>
                          <a:pt x="3382" y="134"/>
                        </a:lnTo>
                        <a:lnTo>
                          <a:pt x="2715" y="657"/>
                        </a:lnTo>
                        <a:lnTo>
                          <a:pt x="2894" y="1053"/>
                        </a:lnTo>
                        <a:lnTo>
                          <a:pt x="3646" y="1183"/>
                        </a:lnTo>
                        <a:lnTo>
                          <a:pt x="3416" y="1496"/>
                        </a:lnTo>
                        <a:lnTo>
                          <a:pt x="3087" y="1704"/>
                        </a:lnTo>
                        <a:lnTo>
                          <a:pt x="2759" y="1704"/>
                        </a:lnTo>
                        <a:lnTo>
                          <a:pt x="2343" y="1545"/>
                        </a:lnTo>
                        <a:lnTo>
                          <a:pt x="2002" y="1675"/>
                        </a:lnTo>
                        <a:lnTo>
                          <a:pt x="1890" y="1406"/>
                        </a:lnTo>
                        <a:lnTo>
                          <a:pt x="1630" y="1787"/>
                        </a:lnTo>
                        <a:lnTo>
                          <a:pt x="1451" y="1619"/>
                        </a:lnTo>
                        <a:lnTo>
                          <a:pt x="1283" y="1912"/>
                        </a:lnTo>
                        <a:lnTo>
                          <a:pt x="1124" y="1704"/>
                        </a:lnTo>
                        <a:lnTo>
                          <a:pt x="936" y="2024"/>
                        </a:lnTo>
                        <a:lnTo>
                          <a:pt x="815" y="1806"/>
                        </a:lnTo>
                        <a:lnTo>
                          <a:pt x="612" y="2115"/>
                        </a:lnTo>
                        <a:lnTo>
                          <a:pt x="454" y="1951"/>
                        </a:lnTo>
                        <a:lnTo>
                          <a:pt x="309" y="2149"/>
                        </a:lnTo>
                        <a:lnTo>
                          <a:pt x="106" y="1970"/>
                        </a:lnTo>
                        <a:lnTo>
                          <a:pt x="0" y="1734"/>
                        </a:lnTo>
                        <a:close/>
                      </a:path>
                    </a:pathLst>
                  </a:custGeom>
                  <a:solidFill>
                    <a:srgbClr val="F5CF10"/>
                  </a:solidFill>
                  <a:ln w="9525">
                    <a:noFill/>
                    <a:round/>
                    <a:headEnd/>
                    <a:tailEnd/>
                  </a:ln>
                </p:spPr>
                <p:txBody>
                  <a:bodyPr/>
                  <a:lstStyle/>
                  <a:p>
                    <a:endParaRPr lang="en-US">
                      <a:solidFill>
                        <a:srgbClr val="FFFFFF"/>
                      </a:solidFill>
                    </a:endParaRPr>
                  </a:p>
                </p:txBody>
              </p:sp>
              <p:sp>
                <p:nvSpPr>
                  <p:cNvPr id="2085" name="Freeform 18"/>
                  <p:cNvSpPr>
                    <a:spLocks/>
                  </p:cNvSpPr>
                  <p:nvPr/>
                </p:nvSpPr>
                <p:spPr bwMode="auto">
                  <a:xfrm>
                    <a:off x="3414" y="2742"/>
                    <a:ext cx="441" cy="171"/>
                  </a:xfrm>
                  <a:custGeom>
                    <a:avLst/>
                    <a:gdLst>
                      <a:gd name="T0" fmla="*/ 38 w 1765"/>
                      <a:gd name="T1" fmla="*/ 618 h 681"/>
                      <a:gd name="T2" fmla="*/ 0 w 1765"/>
                      <a:gd name="T3" fmla="*/ 681 h 681"/>
                      <a:gd name="T4" fmla="*/ 40 w 1765"/>
                      <a:gd name="T5" fmla="*/ 676 h 681"/>
                      <a:gd name="T6" fmla="*/ 1722 w 1765"/>
                      <a:gd name="T7" fmla="*/ 96 h 681"/>
                      <a:gd name="T8" fmla="*/ 1765 w 1765"/>
                      <a:gd name="T9" fmla="*/ 0 h 681"/>
                      <a:gd name="T10" fmla="*/ 38 w 1765"/>
                      <a:gd name="T11" fmla="*/ 618 h 681"/>
                      <a:gd name="T12" fmla="*/ 38 w 1765"/>
                      <a:gd name="T13" fmla="*/ 618 h 681"/>
                      <a:gd name="T14" fmla="*/ 0 60000 65536"/>
                      <a:gd name="T15" fmla="*/ 0 60000 65536"/>
                      <a:gd name="T16" fmla="*/ 0 60000 65536"/>
                      <a:gd name="T17" fmla="*/ 0 60000 65536"/>
                      <a:gd name="T18" fmla="*/ 0 60000 65536"/>
                      <a:gd name="T19" fmla="*/ 0 60000 65536"/>
                      <a:gd name="T20" fmla="*/ 0 60000 65536"/>
                      <a:gd name="T21" fmla="*/ 0 w 1765"/>
                      <a:gd name="T22" fmla="*/ 0 h 681"/>
                      <a:gd name="T23" fmla="*/ 1765 w 1765"/>
                      <a:gd name="T24" fmla="*/ 681 h 6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5" h="681">
                        <a:moveTo>
                          <a:pt x="38" y="618"/>
                        </a:moveTo>
                        <a:lnTo>
                          <a:pt x="0" y="681"/>
                        </a:lnTo>
                        <a:lnTo>
                          <a:pt x="40" y="676"/>
                        </a:lnTo>
                        <a:lnTo>
                          <a:pt x="1722" y="96"/>
                        </a:lnTo>
                        <a:lnTo>
                          <a:pt x="1765" y="0"/>
                        </a:lnTo>
                        <a:lnTo>
                          <a:pt x="38" y="618"/>
                        </a:lnTo>
                        <a:close/>
                      </a:path>
                    </a:pathLst>
                  </a:custGeom>
                  <a:solidFill>
                    <a:srgbClr val="FFFF99"/>
                  </a:solidFill>
                  <a:ln w="9525">
                    <a:noFill/>
                    <a:round/>
                    <a:headEnd/>
                    <a:tailEnd/>
                  </a:ln>
                </p:spPr>
                <p:txBody>
                  <a:bodyPr/>
                  <a:lstStyle/>
                  <a:p>
                    <a:endParaRPr lang="en-US">
                      <a:solidFill>
                        <a:srgbClr val="FFFFFF"/>
                      </a:solidFill>
                    </a:endParaRPr>
                  </a:p>
                </p:txBody>
              </p:sp>
              <p:sp>
                <p:nvSpPr>
                  <p:cNvPr id="2086" name="Freeform 19"/>
                  <p:cNvSpPr>
                    <a:spLocks/>
                  </p:cNvSpPr>
                  <p:nvPr/>
                </p:nvSpPr>
                <p:spPr bwMode="auto">
                  <a:xfrm>
                    <a:off x="3846" y="2642"/>
                    <a:ext cx="182" cy="213"/>
                  </a:xfrm>
                  <a:custGeom>
                    <a:avLst/>
                    <a:gdLst>
                      <a:gd name="T0" fmla="*/ 0 w 728"/>
                      <a:gd name="T1" fmla="*/ 140 h 851"/>
                      <a:gd name="T2" fmla="*/ 43 w 728"/>
                      <a:gd name="T3" fmla="*/ 285 h 851"/>
                      <a:gd name="T4" fmla="*/ 163 w 728"/>
                      <a:gd name="T5" fmla="*/ 266 h 851"/>
                      <a:gd name="T6" fmla="*/ 246 w 728"/>
                      <a:gd name="T7" fmla="*/ 585 h 851"/>
                      <a:gd name="T8" fmla="*/ 115 w 728"/>
                      <a:gd name="T9" fmla="*/ 633 h 851"/>
                      <a:gd name="T10" fmla="*/ 188 w 728"/>
                      <a:gd name="T11" fmla="*/ 851 h 851"/>
                      <a:gd name="T12" fmla="*/ 444 w 728"/>
                      <a:gd name="T13" fmla="*/ 748 h 851"/>
                      <a:gd name="T14" fmla="*/ 728 w 728"/>
                      <a:gd name="T15" fmla="*/ 488 h 851"/>
                      <a:gd name="T16" fmla="*/ 323 w 728"/>
                      <a:gd name="T17" fmla="*/ 503 h 851"/>
                      <a:gd name="T18" fmla="*/ 636 w 728"/>
                      <a:gd name="T19" fmla="*/ 232 h 851"/>
                      <a:gd name="T20" fmla="*/ 275 w 728"/>
                      <a:gd name="T21" fmla="*/ 208 h 851"/>
                      <a:gd name="T22" fmla="*/ 612 w 728"/>
                      <a:gd name="T23" fmla="*/ 0 h 851"/>
                      <a:gd name="T24" fmla="*/ 294 w 728"/>
                      <a:gd name="T25" fmla="*/ 24 h 851"/>
                      <a:gd name="T26" fmla="*/ 0 w 728"/>
                      <a:gd name="T27" fmla="*/ 140 h 851"/>
                      <a:gd name="T28" fmla="*/ 0 w 728"/>
                      <a:gd name="T29" fmla="*/ 140 h 8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8"/>
                      <a:gd name="T46" fmla="*/ 0 h 851"/>
                      <a:gd name="T47" fmla="*/ 728 w 728"/>
                      <a:gd name="T48" fmla="*/ 851 h 8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8" h="851">
                        <a:moveTo>
                          <a:pt x="0" y="140"/>
                        </a:moveTo>
                        <a:lnTo>
                          <a:pt x="43" y="285"/>
                        </a:lnTo>
                        <a:lnTo>
                          <a:pt x="163" y="266"/>
                        </a:lnTo>
                        <a:lnTo>
                          <a:pt x="246" y="585"/>
                        </a:lnTo>
                        <a:lnTo>
                          <a:pt x="115" y="633"/>
                        </a:lnTo>
                        <a:lnTo>
                          <a:pt x="188" y="851"/>
                        </a:lnTo>
                        <a:lnTo>
                          <a:pt x="444" y="748"/>
                        </a:lnTo>
                        <a:lnTo>
                          <a:pt x="728" y="488"/>
                        </a:lnTo>
                        <a:lnTo>
                          <a:pt x="323" y="503"/>
                        </a:lnTo>
                        <a:lnTo>
                          <a:pt x="636" y="232"/>
                        </a:lnTo>
                        <a:lnTo>
                          <a:pt x="275" y="208"/>
                        </a:lnTo>
                        <a:lnTo>
                          <a:pt x="612" y="0"/>
                        </a:lnTo>
                        <a:lnTo>
                          <a:pt x="294" y="24"/>
                        </a:lnTo>
                        <a:lnTo>
                          <a:pt x="0" y="140"/>
                        </a:lnTo>
                        <a:close/>
                      </a:path>
                    </a:pathLst>
                  </a:custGeom>
                  <a:solidFill>
                    <a:srgbClr val="FFFF99"/>
                  </a:solidFill>
                  <a:ln w="9525">
                    <a:noFill/>
                    <a:round/>
                    <a:headEnd/>
                    <a:tailEnd/>
                  </a:ln>
                </p:spPr>
                <p:txBody>
                  <a:bodyPr/>
                  <a:lstStyle/>
                  <a:p>
                    <a:endParaRPr lang="en-US">
                      <a:solidFill>
                        <a:srgbClr val="FFFFFF"/>
                      </a:solidFill>
                    </a:endParaRPr>
                  </a:p>
                </p:txBody>
              </p:sp>
              <p:sp>
                <p:nvSpPr>
                  <p:cNvPr id="2087" name="Freeform 20"/>
                  <p:cNvSpPr>
                    <a:spLocks/>
                  </p:cNvSpPr>
                  <p:nvPr/>
                </p:nvSpPr>
                <p:spPr bwMode="auto">
                  <a:xfrm>
                    <a:off x="3421" y="2804"/>
                    <a:ext cx="405" cy="175"/>
                  </a:xfrm>
                  <a:custGeom>
                    <a:avLst/>
                    <a:gdLst>
                      <a:gd name="T0" fmla="*/ 28 w 1620"/>
                      <a:gd name="T1" fmla="*/ 482 h 700"/>
                      <a:gd name="T2" fmla="*/ 0 w 1620"/>
                      <a:gd name="T3" fmla="*/ 540 h 700"/>
                      <a:gd name="T4" fmla="*/ 145 w 1620"/>
                      <a:gd name="T5" fmla="*/ 700 h 700"/>
                      <a:gd name="T6" fmla="*/ 280 w 1620"/>
                      <a:gd name="T7" fmla="*/ 497 h 700"/>
                      <a:gd name="T8" fmla="*/ 453 w 1620"/>
                      <a:gd name="T9" fmla="*/ 675 h 700"/>
                      <a:gd name="T10" fmla="*/ 626 w 1620"/>
                      <a:gd name="T11" fmla="*/ 381 h 700"/>
                      <a:gd name="T12" fmla="*/ 781 w 1620"/>
                      <a:gd name="T13" fmla="*/ 564 h 700"/>
                      <a:gd name="T14" fmla="*/ 979 w 1620"/>
                      <a:gd name="T15" fmla="*/ 274 h 700"/>
                      <a:gd name="T16" fmla="*/ 1104 w 1620"/>
                      <a:gd name="T17" fmla="*/ 463 h 700"/>
                      <a:gd name="T18" fmla="*/ 1287 w 1620"/>
                      <a:gd name="T19" fmla="*/ 174 h 700"/>
                      <a:gd name="T20" fmla="*/ 1446 w 1620"/>
                      <a:gd name="T21" fmla="*/ 347 h 700"/>
                      <a:gd name="T22" fmla="*/ 1620 w 1620"/>
                      <a:gd name="T23" fmla="*/ 48 h 700"/>
                      <a:gd name="T24" fmla="*/ 1577 w 1620"/>
                      <a:gd name="T25" fmla="*/ 0 h 700"/>
                      <a:gd name="T26" fmla="*/ 28 w 1620"/>
                      <a:gd name="T27" fmla="*/ 482 h 700"/>
                      <a:gd name="T28" fmla="*/ 28 w 1620"/>
                      <a:gd name="T29" fmla="*/ 482 h 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0"/>
                      <a:gd name="T46" fmla="*/ 0 h 700"/>
                      <a:gd name="T47" fmla="*/ 1620 w 1620"/>
                      <a:gd name="T48" fmla="*/ 700 h 7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0" h="700">
                        <a:moveTo>
                          <a:pt x="28" y="482"/>
                        </a:moveTo>
                        <a:lnTo>
                          <a:pt x="0" y="540"/>
                        </a:lnTo>
                        <a:lnTo>
                          <a:pt x="145" y="700"/>
                        </a:lnTo>
                        <a:lnTo>
                          <a:pt x="280" y="497"/>
                        </a:lnTo>
                        <a:lnTo>
                          <a:pt x="453" y="675"/>
                        </a:lnTo>
                        <a:lnTo>
                          <a:pt x="626" y="381"/>
                        </a:lnTo>
                        <a:lnTo>
                          <a:pt x="781" y="564"/>
                        </a:lnTo>
                        <a:lnTo>
                          <a:pt x="979" y="274"/>
                        </a:lnTo>
                        <a:lnTo>
                          <a:pt x="1104" y="463"/>
                        </a:lnTo>
                        <a:lnTo>
                          <a:pt x="1287" y="174"/>
                        </a:lnTo>
                        <a:lnTo>
                          <a:pt x="1446" y="347"/>
                        </a:lnTo>
                        <a:lnTo>
                          <a:pt x="1620" y="48"/>
                        </a:lnTo>
                        <a:lnTo>
                          <a:pt x="1577" y="0"/>
                        </a:lnTo>
                        <a:lnTo>
                          <a:pt x="28" y="482"/>
                        </a:lnTo>
                        <a:close/>
                      </a:path>
                    </a:pathLst>
                  </a:custGeom>
                  <a:solidFill>
                    <a:srgbClr val="FFFF99"/>
                  </a:solidFill>
                  <a:ln w="9525">
                    <a:noFill/>
                    <a:round/>
                    <a:headEnd/>
                    <a:tailEnd/>
                  </a:ln>
                </p:spPr>
                <p:txBody>
                  <a:bodyPr/>
                  <a:lstStyle/>
                  <a:p>
                    <a:endParaRPr lang="en-US">
                      <a:solidFill>
                        <a:srgbClr val="FFFFFF"/>
                      </a:solidFill>
                    </a:endParaRPr>
                  </a:p>
                </p:txBody>
              </p:sp>
              <p:sp>
                <p:nvSpPr>
                  <p:cNvPr id="2088" name="Freeform 21"/>
                  <p:cNvSpPr>
                    <a:spLocks/>
                  </p:cNvSpPr>
                  <p:nvPr/>
                </p:nvSpPr>
                <p:spPr bwMode="auto">
                  <a:xfrm>
                    <a:off x="3412" y="2707"/>
                    <a:ext cx="447" cy="162"/>
                  </a:xfrm>
                  <a:custGeom>
                    <a:avLst/>
                    <a:gdLst>
                      <a:gd name="T0" fmla="*/ 37 w 1788"/>
                      <a:gd name="T1" fmla="*/ 535 h 646"/>
                      <a:gd name="T2" fmla="*/ 0 w 1788"/>
                      <a:gd name="T3" fmla="*/ 646 h 646"/>
                      <a:gd name="T4" fmla="*/ 1788 w 1788"/>
                      <a:gd name="T5" fmla="*/ 45 h 646"/>
                      <a:gd name="T6" fmla="*/ 1690 w 1788"/>
                      <a:gd name="T7" fmla="*/ 0 h 646"/>
                      <a:gd name="T8" fmla="*/ 37 w 1788"/>
                      <a:gd name="T9" fmla="*/ 535 h 646"/>
                      <a:gd name="T10" fmla="*/ 37 w 1788"/>
                      <a:gd name="T11" fmla="*/ 535 h 646"/>
                      <a:gd name="T12" fmla="*/ 0 60000 65536"/>
                      <a:gd name="T13" fmla="*/ 0 60000 65536"/>
                      <a:gd name="T14" fmla="*/ 0 60000 65536"/>
                      <a:gd name="T15" fmla="*/ 0 60000 65536"/>
                      <a:gd name="T16" fmla="*/ 0 60000 65536"/>
                      <a:gd name="T17" fmla="*/ 0 60000 65536"/>
                      <a:gd name="T18" fmla="*/ 0 w 1788"/>
                      <a:gd name="T19" fmla="*/ 0 h 646"/>
                      <a:gd name="T20" fmla="*/ 1788 w 1788"/>
                      <a:gd name="T21" fmla="*/ 646 h 646"/>
                    </a:gdLst>
                    <a:ahLst/>
                    <a:cxnLst>
                      <a:cxn ang="T12">
                        <a:pos x="T0" y="T1"/>
                      </a:cxn>
                      <a:cxn ang="T13">
                        <a:pos x="T2" y="T3"/>
                      </a:cxn>
                      <a:cxn ang="T14">
                        <a:pos x="T4" y="T5"/>
                      </a:cxn>
                      <a:cxn ang="T15">
                        <a:pos x="T6" y="T7"/>
                      </a:cxn>
                      <a:cxn ang="T16">
                        <a:pos x="T8" y="T9"/>
                      </a:cxn>
                      <a:cxn ang="T17">
                        <a:pos x="T10" y="T11"/>
                      </a:cxn>
                    </a:cxnLst>
                    <a:rect l="T18" t="T19" r="T20" b="T21"/>
                    <a:pathLst>
                      <a:path w="1788" h="646">
                        <a:moveTo>
                          <a:pt x="37" y="535"/>
                        </a:moveTo>
                        <a:lnTo>
                          <a:pt x="0" y="646"/>
                        </a:lnTo>
                        <a:lnTo>
                          <a:pt x="1788" y="45"/>
                        </a:lnTo>
                        <a:lnTo>
                          <a:pt x="1690" y="0"/>
                        </a:lnTo>
                        <a:lnTo>
                          <a:pt x="37" y="535"/>
                        </a:lnTo>
                        <a:close/>
                      </a:path>
                    </a:pathLst>
                  </a:custGeom>
                  <a:solidFill>
                    <a:srgbClr val="FFFF99"/>
                  </a:solidFill>
                  <a:ln w="9525">
                    <a:noFill/>
                    <a:round/>
                    <a:headEnd/>
                    <a:tailEnd/>
                  </a:ln>
                </p:spPr>
                <p:txBody>
                  <a:bodyPr/>
                  <a:lstStyle/>
                  <a:p>
                    <a:endParaRPr lang="en-US">
                      <a:solidFill>
                        <a:srgbClr val="FFFFFF"/>
                      </a:solidFill>
                    </a:endParaRPr>
                  </a:p>
                </p:txBody>
              </p:sp>
              <p:sp>
                <p:nvSpPr>
                  <p:cNvPr id="2089" name="Freeform 22"/>
                  <p:cNvSpPr>
                    <a:spLocks/>
                  </p:cNvSpPr>
                  <p:nvPr/>
                </p:nvSpPr>
                <p:spPr bwMode="auto">
                  <a:xfrm>
                    <a:off x="4025" y="2484"/>
                    <a:ext cx="273" cy="420"/>
                  </a:xfrm>
                  <a:custGeom>
                    <a:avLst/>
                    <a:gdLst>
                      <a:gd name="T0" fmla="*/ 0 w 1093"/>
                      <a:gd name="T1" fmla="*/ 119 h 1679"/>
                      <a:gd name="T2" fmla="*/ 291 w 1093"/>
                      <a:gd name="T3" fmla="*/ 114 h 1679"/>
                      <a:gd name="T4" fmla="*/ 453 w 1093"/>
                      <a:gd name="T5" fmla="*/ 144 h 1679"/>
                      <a:gd name="T6" fmla="*/ 589 w 1093"/>
                      <a:gd name="T7" fmla="*/ 192 h 1679"/>
                      <a:gd name="T8" fmla="*/ 739 w 1093"/>
                      <a:gd name="T9" fmla="*/ 291 h 1679"/>
                      <a:gd name="T10" fmla="*/ 853 w 1093"/>
                      <a:gd name="T11" fmla="*/ 430 h 1679"/>
                      <a:gd name="T12" fmla="*/ 925 w 1093"/>
                      <a:gd name="T13" fmla="*/ 561 h 1679"/>
                      <a:gd name="T14" fmla="*/ 973 w 1093"/>
                      <a:gd name="T15" fmla="*/ 718 h 1679"/>
                      <a:gd name="T16" fmla="*/ 983 w 1093"/>
                      <a:gd name="T17" fmla="*/ 889 h 1679"/>
                      <a:gd name="T18" fmla="*/ 946 w 1093"/>
                      <a:gd name="T19" fmla="*/ 1050 h 1679"/>
                      <a:gd name="T20" fmla="*/ 895 w 1093"/>
                      <a:gd name="T21" fmla="*/ 1191 h 1679"/>
                      <a:gd name="T22" fmla="*/ 812 w 1093"/>
                      <a:gd name="T23" fmla="*/ 1305 h 1679"/>
                      <a:gd name="T24" fmla="*/ 697 w 1093"/>
                      <a:gd name="T25" fmla="*/ 1414 h 1679"/>
                      <a:gd name="T26" fmla="*/ 589 w 1093"/>
                      <a:gd name="T27" fmla="*/ 1502 h 1679"/>
                      <a:gd name="T28" fmla="*/ 453 w 1093"/>
                      <a:gd name="T29" fmla="*/ 1555 h 1679"/>
                      <a:gd name="T30" fmla="*/ 333 w 1093"/>
                      <a:gd name="T31" fmla="*/ 1586 h 1679"/>
                      <a:gd name="T32" fmla="*/ 276 w 1093"/>
                      <a:gd name="T33" fmla="*/ 1679 h 1679"/>
                      <a:gd name="T34" fmla="*/ 667 w 1093"/>
                      <a:gd name="T35" fmla="*/ 1607 h 1679"/>
                      <a:gd name="T36" fmla="*/ 957 w 1093"/>
                      <a:gd name="T37" fmla="*/ 1373 h 1679"/>
                      <a:gd name="T38" fmla="*/ 1093 w 1093"/>
                      <a:gd name="T39" fmla="*/ 946 h 1679"/>
                      <a:gd name="T40" fmla="*/ 1046 w 1093"/>
                      <a:gd name="T41" fmla="*/ 556 h 1679"/>
                      <a:gd name="T42" fmla="*/ 890 w 1093"/>
                      <a:gd name="T43" fmla="*/ 249 h 1679"/>
                      <a:gd name="T44" fmla="*/ 458 w 1093"/>
                      <a:gd name="T45" fmla="*/ 46 h 1679"/>
                      <a:gd name="T46" fmla="*/ 230 w 1093"/>
                      <a:gd name="T47" fmla="*/ 0 h 1679"/>
                      <a:gd name="T48" fmla="*/ 0 w 1093"/>
                      <a:gd name="T49" fmla="*/ 119 h 1679"/>
                      <a:gd name="T50" fmla="*/ 0 w 1093"/>
                      <a:gd name="T51" fmla="*/ 119 h 16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3"/>
                      <a:gd name="T79" fmla="*/ 0 h 1679"/>
                      <a:gd name="T80" fmla="*/ 1093 w 1093"/>
                      <a:gd name="T81" fmla="*/ 1679 h 16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3" h="1679">
                        <a:moveTo>
                          <a:pt x="0" y="119"/>
                        </a:moveTo>
                        <a:lnTo>
                          <a:pt x="291" y="114"/>
                        </a:lnTo>
                        <a:lnTo>
                          <a:pt x="453" y="144"/>
                        </a:lnTo>
                        <a:lnTo>
                          <a:pt x="589" y="192"/>
                        </a:lnTo>
                        <a:lnTo>
                          <a:pt x="739" y="291"/>
                        </a:lnTo>
                        <a:lnTo>
                          <a:pt x="853" y="430"/>
                        </a:lnTo>
                        <a:lnTo>
                          <a:pt x="925" y="561"/>
                        </a:lnTo>
                        <a:lnTo>
                          <a:pt x="973" y="718"/>
                        </a:lnTo>
                        <a:lnTo>
                          <a:pt x="983" y="889"/>
                        </a:lnTo>
                        <a:lnTo>
                          <a:pt x="946" y="1050"/>
                        </a:lnTo>
                        <a:lnTo>
                          <a:pt x="895" y="1191"/>
                        </a:lnTo>
                        <a:lnTo>
                          <a:pt x="812" y="1305"/>
                        </a:lnTo>
                        <a:lnTo>
                          <a:pt x="697" y="1414"/>
                        </a:lnTo>
                        <a:lnTo>
                          <a:pt x="589" y="1502"/>
                        </a:lnTo>
                        <a:lnTo>
                          <a:pt x="453" y="1555"/>
                        </a:lnTo>
                        <a:lnTo>
                          <a:pt x="333" y="1586"/>
                        </a:lnTo>
                        <a:lnTo>
                          <a:pt x="276" y="1679"/>
                        </a:lnTo>
                        <a:lnTo>
                          <a:pt x="667" y="1607"/>
                        </a:lnTo>
                        <a:lnTo>
                          <a:pt x="957" y="1373"/>
                        </a:lnTo>
                        <a:lnTo>
                          <a:pt x="1093" y="946"/>
                        </a:lnTo>
                        <a:lnTo>
                          <a:pt x="1046" y="556"/>
                        </a:lnTo>
                        <a:lnTo>
                          <a:pt x="890" y="249"/>
                        </a:lnTo>
                        <a:lnTo>
                          <a:pt x="458" y="46"/>
                        </a:lnTo>
                        <a:lnTo>
                          <a:pt x="230" y="0"/>
                        </a:lnTo>
                        <a:lnTo>
                          <a:pt x="0" y="119"/>
                        </a:lnTo>
                        <a:close/>
                      </a:path>
                    </a:pathLst>
                  </a:custGeom>
                  <a:solidFill>
                    <a:srgbClr val="FFFF99"/>
                  </a:solidFill>
                  <a:ln w="9525">
                    <a:noFill/>
                    <a:round/>
                    <a:headEnd/>
                    <a:tailEnd/>
                  </a:ln>
                </p:spPr>
                <p:txBody>
                  <a:bodyPr/>
                  <a:lstStyle/>
                  <a:p>
                    <a:endParaRPr lang="en-US">
                      <a:solidFill>
                        <a:srgbClr val="FFFFFF"/>
                      </a:solidFill>
                    </a:endParaRPr>
                  </a:p>
                </p:txBody>
              </p:sp>
              <p:sp>
                <p:nvSpPr>
                  <p:cNvPr id="2090" name="Freeform 23"/>
                  <p:cNvSpPr>
                    <a:spLocks/>
                  </p:cNvSpPr>
                  <p:nvPr/>
                </p:nvSpPr>
                <p:spPr bwMode="auto">
                  <a:xfrm>
                    <a:off x="3368" y="2580"/>
                    <a:ext cx="581" cy="461"/>
                  </a:xfrm>
                  <a:custGeom>
                    <a:avLst/>
                    <a:gdLst>
                      <a:gd name="T0" fmla="*/ 145 w 2324"/>
                      <a:gd name="T1" fmla="*/ 1286 h 1843"/>
                      <a:gd name="T2" fmla="*/ 228 w 2324"/>
                      <a:gd name="T3" fmla="*/ 1089 h 1843"/>
                      <a:gd name="T4" fmla="*/ 1919 w 2324"/>
                      <a:gd name="T5" fmla="*/ 529 h 1843"/>
                      <a:gd name="T6" fmla="*/ 1863 w 2324"/>
                      <a:gd name="T7" fmla="*/ 352 h 1843"/>
                      <a:gd name="T8" fmla="*/ 2231 w 2324"/>
                      <a:gd name="T9" fmla="*/ 227 h 1843"/>
                      <a:gd name="T10" fmla="*/ 2324 w 2324"/>
                      <a:gd name="T11" fmla="*/ 0 h 1843"/>
                      <a:gd name="T12" fmla="*/ 1723 w 2324"/>
                      <a:gd name="T13" fmla="*/ 205 h 1843"/>
                      <a:gd name="T14" fmla="*/ 1785 w 2324"/>
                      <a:gd name="T15" fmla="*/ 429 h 1843"/>
                      <a:gd name="T16" fmla="*/ 145 w 2324"/>
                      <a:gd name="T17" fmla="*/ 977 h 1843"/>
                      <a:gd name="T18" fmla="*/ 0 w 2324"/>
                      <a:gd name="T19" fmla="*/ 1306 h 1843"/>
                      <a:gd name="T20" fmla="*/ 117 w 2324"/>
                      <a:gd name="T21" fmla="*/ 1631 h 1843"/>
                      <a:gd name="T22" fmla="*/ 372 w 2324"/>
                      <a:gd name="T23" fmla="*/ 1843 h 1843"/>
                      <a:gd name="T24" fmla="*/ 383 w 2324"/>
                      <a:gd name="T25" fmla="*/ 1678 h 1843"/>
                      <a:gd name="T26" fmla="*/ 208 w 2324"/>
                      <a:gd name="T27" fmla="*/ 1519 h 1843"/>
                      <a:gd name="T28" fmla="*/ 145 w 2324"/>
                      <a:gd name="T29" fmla="*/ 1286 h 1843"/>
                      <a:gd name="T30" fmla="*/ 145 w 2324"/>
                      <a:gd name="T31" fmla="*/ 1286 h 18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4"/>
                      <a:gd name="T49" fmla="*/ 0 h 1843"/>
                      <a:gd name="T50" fmla="*/ 2324 w 2324"/>
                      <a:gd name="T51" fmla="*/ 1843 h 18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4" h="1843">
                        <a:moveTo>
                          <a:pt x="145" y="1286"/>
                        </a:moveTo>
                        <a:lnTo>
                          <a:pt x="228" y="1089"/>
                        </a:lnTo>
                        <a:lnTo>
                          <a:pt x="1919" y="529"/>
                        </a:lnTo>
                        <a:lnTo>
                          <a:pt x="1863" y="352"/>
                        </a:lnTo>
                        <a:lnTo>
                          <a:pt x="2231" y="227"/>
                        </a:lnTo>
                        <a:lnTo>
                          <a:pt x="2324" y="0"/>
                        </a:lnTo>
                        <a:lnTo>
                          <a:pt x="1723" y="205"/>
                        </a:lnTo>
                        <a:lnTo>
                          <a:pt x="1785" y="429"/>
                        </a:lnTo>
                        <a:lnTo>
                          <a:pt x="145" y="977"/>
                        </a:lnTo>
                        <a:lnTo>
                          <a:pt x="0" y="1306"/>
                        </a:lnTo>
                        <a:lnTo>
                          <a:pt x="117" y="1631"/>
                        </a:lnTo>
                        <a:lnTo>
                          <a:pt x="372" y="1843"/>
                        </a:lnTo>
                        <a:lnTo>
                          <a:pt x="383" y="1678"/>
                        </a:lnTo>
                        <a:lnTo>
                          <a:pt x="208" y="1519"/>
                        </a:lnTo>
                        <a:lnTo>
                          <a:pt x="145" y="1286"/>
                        </a:lnTo>
                        <a:close/>
                      </a:path>
                    </a:pathLst>
                  </a:custGeom>
                  <a:solidFill>
                    <a:srgbClr val="000000"/>
                  </a:solidFill>
                  <a:ln w="9525">
                    <a:noFill/>
                    <a:round/>
                    <a:headEnd/>
                    <a:tailEnd/>
                  </a:ln>
                </p:spPr>
                <p:txBody>
                  <a:bodyPr/>
                  <a:lstStyle/>
                  <a:p>
                    <a:endParaRPr lang="en-US">
                      <a:solidFill>
                        <a:srgbClr val="FFFFFF"/>
                      </a:solidFill>
                    </a:endParaRPr>
                  </a:p>
                </p:txBody>
              </p:sp>
              <p:sp>
                <p:nvSpPr>
                  <p:cNvPr id="2091" name="Freeform 24"/>
                  <p:cNvSpPr>
                    <a:spLocks/>
                  </p:cNvSpPr>
                  <p:nvPr/>
                </p:nvSpPr>
                <p:spPr bwMode="auto">
                  <a:xfrm>
                    <a:off x="3450" y="2821"/>
                    <a:ext cx="539" cy="220"/>
                  </a:xfrm>
                  <a:custGeom>
                    <a:avLst/>
                    <a:gdLst>
                      <a:gd name="T0" fmla="*/ 0 w 2155"/>
                      <a:gd name="T1" fmla="*/ 723 h 881"/>
                      <a:gd name="T2" fmla="*/ 179 w 2155"/>
                      <a:gd name="T3" fmla="*/ 494 h 881"/>
                      <a:gd name="T4" fmla="*/ 327 w 2155"/>
                      <a:gd name="T5" fmla="*/ 665 h 881"/>
                      <a:gd name="T6" fmla="*/ 518 w 2155"/>
                      <a:gd name="T7" fmla="*/ 364 h 881"/>
                      <a:gd name="T8" fmla="*/ 662 w 2155"/>
                      <a:gd name="T9" fmla="*/ 562 h 881"/>
                      <a:gd name="T10" fmla="*/ 857 w 2155"/>
                      <a:gd name="T11" fmla="*/ 250 h 881"/>
                      <a:gd name="T12" fmla="*/ 986 w 2155"/>
                      <a:gd name="T13" fmla="*/ 463 h 881"/>
                      <a:gd name="T14" fmla="*/ 1170 w 2155"/>
                      <a:gd name="T15" fmla="*/ 140 h 881"/>
                      <a:gd name="T16" fmla="*/ 1335 w 2155"/>
                      <a:gd name="T17" fmla="*/ 353 h 881"/>
                      <a:gd name="T18" fmla="*/ 1524 w 2155"/>
                      <a:gd name="T19" fmla="*/ 51 h 881"/>
                      <a:gd name="T20" fmla="*/ 1674 w 2155"/>
                      <a:gd name="T21" fmla="*/ 0 h 881"/>
                      <a:gd name="T22" fmla="*/ 1747 w 2155"/>
                      <a:gd name="T23" fmla="*/ 216 h 881"/>
                      <a:gd name="T24" fmla="*/ 2082 w 2155"/>
                      <a:gd name="T25" fmla="*/ 68 h 881"/>
                      <a:gd name="T26" fmla="*/ 2155 w 2155"/>
                      <a:gd name="T27" fmla="*/ 236 h 881"/>
                      <a:gd name="T28" fmla="*/ 1674 w 2155"/>
                      <a:gd name="T29" fmla="*/ 436 h 881"/>
                      <a:gd name="T30" fmla="*/ 1590 w 2155"/>
                      <a:gd name="T31" fmla="*/ 155 h 881"/>
                      <a:gd name="T32" fmla="*/ 1345 w 2155"/>
                      <a:gd name="T33" fmla="*/ 572 h 881"/>
                      <a:gd name="T34" fmla="*/ 1175 w 2155"/>
                      <a:gd name="T35" fmla="*/ 343 h 881"/>
                      <a:gd name="T36" fmla="*/ 996 w 2155"/>
                      <a:gd name="T37" fmla="*/ 687 h 881"/>
                      <a:gd name="T38" fmla="*/ 851 w 2155"/>
                      <a:gd name="T39" fmla="*/ 446 h 881"/>
                      <a:gd name="T40" fmla="*/ 681 w 2155"/>
                      <a:gd name="T41" fmla="*/ 760 h 881"/>
                      <a:gd name="T42" fmla="*/ 538 w 2155"/>
                      <a:gd name="T43" fmla="*/ 551 h 881"/>
                      <a:gd name="T44" fmla="*/ 363 w 2155"/>
                      <a:gd name="T45" fmla="*/ 875 h 881"/>
                      <a:gd name="T46" fmla="*/ 184 w 2155"/>
                      <a:gd name="T47" fmla="*/ 660 h 881"/>
                      <a:gd name="T48" fmla="*/ 43 w 2155"/>
                      <a:gd name="T49" fmla="*/ 881 h 881"/>
                      <a:gd name="T50" fmla="*/ 0 w 2155"/>
                      <a:gd name="T51" fmla="*/ 723 h 881"/>
                      <a:gd name="T52" fmla="*/ 0 w 2155"/>
                      <a:gd name="T53" fmla="*/ 723 h 8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55"/>
                      <a:gd name="T82" fmla="*/ 0 h 881"/>
                      <a:gd name="T83" fmla="*/ 2155 w 2155"/>
                      <a:gd name="T84" fmla="*/ 881 h 8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55" h="881">
                        <a:moveTo>
                          <a:pt x="0" y="723"/>
                        </a:moveTo>
                        <a:lnTo>
                          <a:pt x="179" y="494"/>
                        </a:lnTo>
                        <a:lnTo>
                          <a:pt x="327" y="665"/>
                        </a:lnTo>
                        <a:lnTo>
                          <a:pt x="518" y="364"/>
                        </a:lnTo>
                        <a:lnTo>
                          <a:pt x="662" y="562"/>
                        </a:lnTo>
                        <a:lnTo>
                          <a:pt x="857" y="250"/>
                        </a:lnTo>
                        <a:lnTo>
                          <a:pt x="986" y="463"/>
                        </a:lnTo>
                        <a:lnTo>
                          <a:pt x="1170" y="140"/>
                        </a:lnTo>
                        <a:lnTo>
                          <a:pt x="1335" y="353"/>
                        </a:lnTo>
                        <a:lnTo>
                          <a:pt x="1524" y="51"/>
                        </a:lnTo>
                        <a:lnTo>
                          <a:pt x="1674" y="0"/>
                        </a:lnTo>
                        <a:lnTo>
                          <a:pt x="1747" y="216"/>
                        </a:lnTo>
                        <a:lnTo>
                          <a:pt x="2082" y="68"/>
                        </a:lnTo>
                        <a:lnTo>
                          <a:pt x="2155" y="236"/>
                        </a:lnTo>
                        <a:lnTo>
                          <a:pt x="1674" y="436"/>
                        </a:lnTo>
                        <a:lnTo>
                          <a:pt x="1590" y="155"/>
                        </a:lnTo>
                        <a:lnTo>
                          <a:pt x="1345" y="572"/>
                        </a:lnTo>
                        <a:lnTo>
                          <a:pt x="1175" y="343"/>
                        </a:lnTo>
                        <a:lnTo>
                          <a:pt x="996" y="687"/>
                        </a:lnTo>
                        <a:lnTo>
                          <a:pt x="851" y="446"/>
                        </a:lnTo>
                        <a:lnTo>
                          <a:pt x="681" y="760"/>
                        </a:lnTo>
                        <a:lnTo>
                          <a:pt x="538" y="551"/>
                        </a:lnTo>
                        <a:lnTo>
                          <a:pt x="363" y="875"/>
                        </a:lnTo>
                        <a:lnTo>
                          <a:pt x="184" y="660"/>
                        </a:lnTo>
                        <a:lnTo>
                          <a:pt x="43" y="881"/>
                        </a:lnTo>
                        <a:lnTo>
                          <a:pt x="0" y="723"/>
                        </a:lnTo>
                        <a:close/>
                      </a:path>
                    </a:pathLst>
                  </a:custGeom>
                  <a:solidFill>
                    <a:srgbClr val="000000"/>
                  </a:solidFill>
                  <a:ln w="9525">
                    <a:noFill/>
                    <a:round/>
                    <a:headEnd/>
                    <a:tailEnd/>
                  </a:ln>
                </p:spPr>
                <p:txBody>
                  <a:bodyPr/>
                  <a:lstStyle/>
                  <a:p>
                    <a:endParaRPr lang="en-US">
                      <a:solidFill>
                        <a:srgbClr val="FFFFFF"/>
                      </a:solidFill>
                    </a:endParaRPr>
                  </a:p>
                </p:txBody>
              </p:sp>
              <p:sp>
                <p:nvSpPr>
                  <p:cNvPr id="2092" name="Freeform 25"/>
                  <p:cNvSpPr>
                    <a:spLocks/>
                  </p:cNvSpPr>
                  <p:nvPr/>
                </p:nvSpPr>
                <p:spPr bwMode="auto">
                  <a:xfrm>
                    <a:off x="3898" y="2465"/>
                    <a:ext cx="424" cy="465"/>
                  </a:xfrm>
                  <a:custGeom>
                    <a:avLst/>
                    <a:gdLst>
                      <a:gd name="T0" fmla="*/ 224 w 1693"/>
                      <a:gd name="T1" fmla="*/ 1657 h 1860"/>
                      <a:gd name="T2" fmla="*/ 391 w 1693"/>
                      <a:gd name="T3" fmla="*/ 1755 h 1860"/>
                      <a:gd name="T4" fmla="*/ 601 w 1693"/>
                      <a:gd name="T5" fmla="*/ 1836 h 1860"/>
                      <a:gd name="T6" fmla="*/ 822 w 1693"/>
                      <a:gd name="T7" fmla="*/ 1860 h 1860"/>
                      <a:gd name="T8" fmla="*/ 1043 w 1693"/>
                      <a:gd name="T9" fmla="*/ 1827 h 1860"/>
                      <a:gd name="T10" fmla="*/ 1249 w 1693"/>
                      <a:gd name="T11" fmla="*/ 1736 h 1860"/>
                      <a:gd name="T12" fmla="*/ 1427 w 1693"/>
                      <a:gd name="T13" fmla="*/ 1595 h 1860"/>
                      <a:gd name="T14" fmla="*/ 1564 w 1693"/>
                      <a:gd name="T15" fmla="*/ 1411 h 1860"/>
                      <a:gd name="T16" fmla="*/ 1656 w 1693"/>
                      <a:gd name="T17" fmla="*/ 1200 h 1860"/>
                      <a:gd name="T18" fmla="*/ 1693 w 1693"/>
                      <a:gd name="T19" fmla="*/ 969 h 1860"/>
                      <a:gd name="T20" fmla="*/ 1674 w 1693"/>
                      <a:gd name="T21" fmla="*/ 737 h 1860"/>
                      <a:gd name="T22" fmla="*/ 1601 w 1693"/>
                      <a:gd name="T23" fmla="*/ 517 h 1860"/>
                      <a:gd name="T24" fmla="*/ 1477 w 1693"/>
                      <a:gd name="T25" fmla="*/ 323 h 1860"/>
                      <a:gd name="T26" fmla="*/ 1311 w 1693"/>
                      <a:gd name="T27" fmla="*/ 166 h 1860"/>
                      <a:gd name="T28" fmla="*/ 1113 w 1693"/>
                      <a:gd name="T29" fmla="*/ 58 h 1860"/>
                      <a:gd name="T30" fmla="*/ 897 w 1693"/>
                      <a:gd name="T31" fmla="*/ 5 h 1860"/>
                      <a:gd name="T32" fmla="*/ 674 w 1693"/>
                      <a:gd name="T33" fmla="*/ 10 h 1860"/>
                      <a:gd name="T34" fmla="*/ 458 w 1693"/>
                      <a:gd name="T35" fmla="*/ 73 h 1860"/>
                      <a:gd name="T36" fmla="*/ 265 w 1693"/>
                      <a:gd name="T37" fmla="*/ 189 h 1860"/>
                      <a:gd name="T38" fmla="*/ 107 w 1693"/>
                      <a:gd name="T39" fmla="*/ 353 h 1860"/>
                      <a:gd name="T40" fmla="*/ 0 w 1693"/>
                      <a:gd name="T41" fmla="*/ 533 h 1860"/>
                      <a:gd name="T42" fmla="*/ 219 w 1693"/>
                      <a:gd name="T43" fmla="*/ 464 h 1860"/>
                      <a:gd name="T44" fmla="*/ 347 w 1693"/>
                      <a:gd name="T45" fmla="*/ 325 h 1860"/>
                      <a:gd name="T46" fmla="*/ 504 w 1693"/>
                      <a:gd name="T47" fmla="*/ 224 h 1860"/>
                      <a:gd name="T48" fmla="*/ 681 w 1693"/>
                      <a:gd name="T49" fmla="*/ 168 h 1860"/>
                      <a:gd name="T50" fmla="*/ 865 w 1693"/>
                      <a:gd name="T51" fmla="*/ 159 h 1860"/>
                      <a:gd name="T52" fmla="*/ 1045 w 1693"/>
                      <a:gd name="T53" fmla="*/ 198 h 1860"/>
                      <a:gd name="T54" fmla="*/ 1210 w 1693"/>
                      <a:gd name="T55" fmla="*/ 282 h 1860"/>
                      <a:gd name="T56" fmla="*/ 1351 w 1693"/>
                      <a:gd name="T57" fmla="*/ 408 h 1860"/>
                      <a:gd name="T58" fmla="*/ 1457 w 1693"/>
                      <a:gd name="T59" fmla="*/ 566 h 1860"/>
                      <a:gd name="T60" fmla="*/ 1523 w 1693"/>
                      <a:gd name="T61" fmla="*/ 746 h 1860"/>
                      <a:gd name="T62" fmla="*/ 1543 w 1693"/>
                      <a:gd name="T63" fmla="*/ 937 h 1860"/>
                      <a:gd name="T64" fmla="*/ 1516 w 1693"/>
                      <a:gd name="T65" fmla="*/ 1129 h 1860"/>
                      <a:gd name="T66" fmla="*/ 1446 w 1693"/>
                      <a:gd name="T67" fmla="*/ 1307 h 1860"/>
                      <a:gd name="T68" fmla="*/ 1335 w 1693"/>
                      <a:gd name="T69" fmla="*/ 1462 h 1860"/>
                      <a:gd name="T70" fmla="*/ 1191 w 1693"/>
                      <a:gd name="T71" fmla="*/ 1581 h 1860"/>
                      <a:gd name="T72" fmla="*/ 1023 w 1693"/>
                      <a:gd name="T73" fmla="*/ 1661 h 1860"/>
                      <a:gd name="T74" fmla="*/ 841 w 1693"/>
                      <a:gd name="T75" fmla="*/ 1693 h 1860"/>
                      <a:gd name="T76" fmla="*/ 657 w 1693"/>
                      <a:gd name="T77" fmla="*/ 1678 h 1860"/>
                      <a:gd name="T78" fmla="*/ 482 w 1693"/>
                      <a:gd name="T79" fmla="*/ 1616 h 1860"/>
                      <a:gd name="T80" fmla="*/ 328 w 1693"/>
                      <a:gd name="T81" fmla="*/ 1511 h 1860"/>
                      <a:gd name="T82" fmla="*/ 142 w 1693"/>
                      <a:gd name="T83" fmla="*/ 1580 h 18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3"/>
                      <a:gd name="T127" fmla="*/ 0 h 1860"/>
                      <a:gd name="T128" fmla="*/ 1693 w 1693"/>
                      <a:gd name="T129" fmla="*/ 1860 h 18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3" h="1860">
                        <a:moveTo>
                          <a:pt x="142" y="1580"/>
                        </a:moveTo>
                        <a:lnTo>
                          <a:pt x="224" y="1657"/>
                        </a:lnTo>
                        <a:lnTo>
                          <a:pt x="296" y="1695"/>
                        </a:lnTo>
                        <a:lnTo>
                          <a:pt x="391" y="1755"/>
                        </a:lnTo>
                        <a:lnTo>
                          <a:pt x="493" y="1802"/>
                        </a:lnTo>
                        <a:lnTo>
                          <a:pt x="601" y="1836"/>
                        </a:lnTo>
                        <a:lnTo>
                          <a:pt x="710" y="1856"/>
                        </a:lnTo>
                        <a:lnTo>
                          <a:pt x="822" y="1860"/>
                        </a:lnTo>
                        <a:lnTo>
                          <a:pt x="933" y="1851"/>
                        </a:lnTo>
                        <a:lnTo>
                          <a:pt x="1043" y="1827"/>
                        </a:lnTo>
                        <a:lnTo>
                          <a:pt x="1149" y="1788"/>
                        </a:lnTo>
                        <a:lnTo>
                          <a:pt x="1249" y="1736"/>
                        </a:lnTo>
                        <a:lnTo>
                          <a:pt x="1343" y="1671"/>
                        </a:lnTo>
                        <a:lnTo>
                          <a:pt x="1427" y="1595"/>
                        </a:lnTo>
                        <a:lnTo>
                          <a:pt x="1501" y="1507"/>
                        </a:lnTo>
                        <a:lnTo>
                          <a:pt x="1564" y="1411"/>
                        </a:lnTo>
                        <a:lnTo>
                          <a:pt x="1616" y="1308"/>
                        </a:lnTo>
                        <a:lnTo>
                          <a:pt x="1656" y="1200"/>
                        </a:lnTo>
                        <a:lnTo>
                          <a:pt x="1681" y="1085"/>
                        </a:lnTo>
                        <a:lnTo>
                          <a:pt x="1693" y="969"/>
                        </a:lnTo>
                        <a:lnTo>
                          <a:pt x="1690" y="852"/>
                        </a:lnTo>
                        <a:lnTo>
                          <a:pt x="1674" y="737"/>
                        </a:lnTo>
                        <a:lnTo>
                          <a:pt x="1644" y="624"/>
                        </a:lnTo>
                        <a:lnTo>
                          <a:pt x="1601" y="517"/>
                        </a:lnTo>
                        <a:lnTo>
                          <a:pt x="1544" y="416"/>
                        </a:lnTo>
                        <a:lnTo>
                          <a:pt x="1477" y="323"/>
                        </a:lnTo>
                        <a:lnTo>
                          <a:pt x="1398" y="238"/>
                        </a:lnTo>
                        <a:lnTo>
                          <a:pt x="1311" y="166"/>
                        </a:lnTo>
                        <a:lnTo>
                          <a:pt x="1215" y="106"/>
                        </a:lnTo>
                        <a:lnTo>
                          <a:pt x="1113" y="58"/>
                        </a:lnTo>
                        <a:lnTo>
                          <a:pt x="1006" y="25"/>
                        </a:lnTo>
                        <a:lnTo>
                          <a:pt x="897" y="5"/>
                        </a:lnTo>
                        <a:lnTo>
                          <a:pt x="784" y="0"/>
                        </a:lnTo>
                        <a:lnTo>
                          <a:pt x="674" y="10"/>
                        </a:lnTo>
                        <a:lnTo>
                          <a:pt x="564" y="34"/>
                        </a:lnTo>
                        <a:lnTo>
                          <a:pt x="458" y="73"/>
                        </a:lnTo>
                        <a:lnTo>
                          <a:pt x="359" y="125"/>
                        </a:lnTo>
                        <a:lnTo>
                          <a:pt x="265" y="189"/>
                        </a:lnTo>
                        <a:lnTo>
                          <a:pt x="181" y="266"/>
                        </a:lnTo>
                        <a:lnTo>
                          <a:pt x="107" y="353"/>
                        </a:lnTo>
                        <a:lnTo>
                          <a:pt x="42" y="449"/>
                        </a:lnTo>
                        <a:lnTo>
                          <a:pt x="0" y="533"/>
                        </a:lnTo>
                        <a:lnTo>
                          <a:pt x="167" y="544"/>
                        </a:lnTo>
                        <a:lnTo>
                          <a:pt x="219" y="464"/>
                        </a:lnTo>
                        <a:lnTo>
                          <a:pt x="278" y="391"/>
                        </a:lnTo>
                        <a:lnTo>
                          <a:pt x="347" y="325"/>
                        </a:lnTo>
                        <a:lnTo>
                          <a:pt x="423" y="270"/>
                        </a:lnTo>
                        <a:lnTo>
                          <a:pt x="504" y="224"/>
                        </a:lnTo>
                        <a:lnTo>
                          <a:pt x="590" y="190"/>
                        </a:lnTo>
                        <a:lnTo>
                          <a:pt x="681" y="168"/>
                        </a:lnTo>
                        <a:lnTo>
                          <a:pt x="772" y="158"/>
                        </a:lnTo>
                        <a:lnTo>
                          <a:pt x="865" y="159"/>
                        </a:lnTo>
                        <a:lnTo>
                          <a:pt x="957" y="173"/>
                        </a:lnTo>
                        <a:lnTo>
                          <a:pt x="1045" y="198"/>
                        </a:lnTo>
                        <a:lnTo>
                          <a:pt x="1131" y="235"/>
                        </a:lnTo>
                        <a:lnTo>
                          <a:pt x="1210" y="282"/>
                        </a:lnTo>
                        <a:lnTo>
                          <a:pt x="1285" y="342"/>
                        </a:lnTo>
                        <a:lnTo>
                          <a:pt x="1351" y="408"/>
                        </a:lnTo>
                        <a:lnTo>
                          <a:pt x="1409" y="483"/>
                        </a:lnTo>
                        <a:lnTo>
                          <a:pt x="1457" y="566"/>
                        </a:lnTo>
                        <a:lnTo>
                          <a:pt x="1495" y="654"/>
                        </a:lnTo>
                        <a:lnTo>
                          <a:pt x="1523" y="746"/>
                        </a:lnTo>
                        <a:lnTo>
                          <a:pt x="1538" y="842"/>
                        </a:lnTo>
                        <a:lnTo>
                          <a:pt x="1543" y="937"/>
                        </a:lnTo>
                        <a:lnTo>
                          <a:pt x="1535" y="1034"/>
                        </a:lnTo>
                        <a:lnTo>
                          <a:pt x="1516" y="1129"/>
                        </a:lnTo>
                        <a:lnTo>
                          <a:pt x="1486" y="1220"/>
                        </a:lnTo>
                        <a:lnTo>
                          <a:pt x="1446" y="1307"/>
                        </a:lnTo>
                        <a:lnTo>
                          <a:pt x="1395" y="1387"/>
                        </a:lnTo>
                        <a:lnTo>
                          <a:pt x="1335" y="1462"/>
                        </a:lnTo>
                        <a:lnTo>
                          <a:pt x="1267" y="1526"/>
                        </a:lnTo>
                        <a:lnTo>
                          <a:pt x="1191" y="1581"/>
                        </a:lnTo>
                        <a:lnTo>
                          <a:pt x="1109" y="1627"/>
                        </a:lnTo>
                        <a:lnTo>
                          <a:pt x="1023" y="1661"/>
                        </a:lnTo>
                        <a:lnTo>
                          <a:pt x="933" y="1683"/>
                        </a:lnTo>
                        <a:lnTo>
                          <a:pt x="841" y="1693"/>
                        </a:lnTo>
                        <a:lnTo>
                          <a:pt x="749" y="1693"/>
                        </a:lnTo>
                        <a:lnTo>
                          <a:pt x="657" y="1678"/>
                        </a:lnTo>
                        <a:lnTo>
                          <a:pt x="568" y="1653"/>
                        </a:lnTo>
                        <a:lnTo>
                          <a:pt x="482" y="1616"/>
                        </a:lnTo>
                        <a:lnTo>
                          <a:pt x="403" y="1569"/>
                        </a:lnTo>
                        <a:lnTo>
                          <a:pt x="328" y="1511"/>
                        </a:lnTo>
                        <a:lnTo>
                          <a:pt x="289" y="1489"/>
                        </a:lnTo>
                        <a:lnTo>
                          <a:pt x="142" y="1580"/>
                        </a:lnTo>
                        <a:close/>
                      </a:path>
                    </a:pathLst>
                  </a:custGeom>
                  <a:solidFill>
                    <a:srgbClr val="000000"/>
                  </a:solidFill>
                  <a:ln w="9525">
                    <a:noFill/>
                    <a:round/>
                    <a:headEnd/>
                    <a:tailEnd/>
                  </a:ln>
                </p:spPr>
                <p:txBody>
                  <a:bodyPr/>
                  <a:lstStyle/>
                  <a:p>
                    <a:endParaRPr lang="en-US">
                      <a:solidFill>
                        <a:srgbClr val="FFFFFF"/>
                      </a:solidFill>
                    </a:endParaRPr>
                  </a:p>
                </p:txBody>
              </p:sp>
              <p:sp>
                <p:nvSpPr>
                  <p:cNvPr id="2093" name="Freeform 26"/>
                  <p:cNvSpPr>
                    <a:spLocks/>
                  </p:cNvSpPr>
                  <p:nvPr/>
                </p:nvSpPr>
                <p:spPr bwMode="auto">
                  <a:xfrm>
                    <a:off x="3417" y="2720"/>
                    <a:ext cx="479" cy="242"/>
                  </a:xfrm>
                  <a:custGeom>
                    <a:avLst/>
                    <a:gdLst>
                      <a:gd name="T0" fmla="*/ 0 w 1916"/>
                      <a:gd name="T1" fmla="*/ 732 h 967"/>
                      <a:gd name="T2" fmla="*/ 73 w 1916"/>
                      <a:gd name="T3" fmla="*/ 606 h 967"/>
                      <a:gd name="T4" fmla="*/ 1855 w 1916"/>
                      <a:gd name="T5" fmla="*/ 0 h 967"/>
                      <a:gd name="T6" fmla="*/ 1916 w 1916"/>
                      <a:gd name="T7" fmla="*/ 248 h 967"/>
                      <a:gd name="T8" fmla="*/ 1616 w 1916"/>
                      <a:gd name="T9" fmla="*/ 355 h 967"/>
                      <a:gd name="T10" fmla="*/ 1464 w 1916"/>
                      <a:gd name="T11" fmla="*/ 612 h 967"/>
                      <a:gd name="T12" fmla="*/ 1312 w 1916"/>
                      <a:gd name="T13" fmla="*/ 443 h 967"/>
                      <a:gd name="T14" fmla="*/ 1133 w 1916"/>
                      <a:gd name="T15" fmla="*/ 732 h 967"/>
                      <a:gd name="T16" fmla="*/ 1003 w 1916"/>
                      <a:gd name="T17" fmla="*/ 544 h 967"/>
                      <a:gd name="T18" fmla="*/ 796 w 1916"/>
                      <a:gd name="T19" fmla="*/ 824 h 967"/>
                      <a:gd name="T20" fmla="*/ 645 w 1916"/>
                      <a:gd name="T21" fmla="*/ 646 h 967"/>
                      <a:gd name="T22" fmla="*/ 456 w 1916"/>
                      <a:gd name="T23" fmla="*/ 938 h 967"/>
                      <a:gd name="T24" fmla="*/ 295 w 1916"/>
                      <a:gd name="T25" fmla="*/ 761 h 967"/>
                      <a:gd name="T26" fmla="*/ 156 w 1916"/>
                      <a:gd name="T27" fmla="*/ 967 h 967"/>
                      <a:gd name="T28" fmla="*/ 18 w 1916"/>
                      <a:gd name="T29" fmla="*/ 817 h 967"/>
                      <a:gd name="T30" fmla="*/ 1634 w 1916"/>
                      <a:gd name="T31" fmla="*/ 265 h 967"/>
                      <a:gd name="T32" fmla="*/ 1742 w 1916"/>
                      <a:gd name="T33" fmla="*/ 113 h 967"/>
                      <a:gd name="T34" fmla="*/ 0 w 1916"/>
                      <a:gd name="T35" fmla="*/ 732 h 967"/>
                      <a:gd name="T36" fmla="*/ 0 w 1916"/>
                      <a:gd name="T37" fmla="*/ 732 h 9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6"/>
                      <a:gd name="T58" fmla="*/ 0 h 967"/>
                      <a:gd name="T59" fmla="*/ 1916 w 1916"/>
                      <a:gd name="T60" fmla="*/ 967 h 9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6" h="967">
                        <a:moveTo>
                          <a:pt x="0" y="732"/>
                        </a:moveTo>
                        <a:lnTo>
                          <a:pt x="73" y="606"/>
                        </a:lnTo>
                        <a:lnTo>
                          <a:pt x="1855" y="0"/>
                        </a:lnTo>
                        <a:lnTo>
                          <a:pt x="1916" y="248"/>
                        </a:lnTo>
                        <a:lnTo>
                          <a:pt x="1616" y="355"/>
                        </a:lnTo>
                        <a:lnTo>
                          <a:pt x="1464" y="612"/>
                        </a:lnTo>
                        <a:lnTo>
                          <a:pt x="1312" y="443"/>
                        </a:lnTo>
                        <a:lnTo>
                          <a:pt x="1133" y="732"/>
                        </a:lnTo>
                        <a:lnTo>
                          <a:pt x="1003" y="544"/>
                        </a:lnTo>
                        <a:lnTo>
                          <a:pt x="796" y="824"/>
                        </a:lnTo>
                        <a:lnTo>
                          <a:pt x="645" y="646"/>
                        </a:lnTo>
                        <a:lnTo>
                          <a:pt x="456" y="938"/>
                        </a:lnTo>
                        <a:lnTo>
                          <a:pt x="295" y="761"/>
                        </a:lnTo>
                        <a:lnTo>
                          <a:pt x="156" y="967"/>
                        </a:lnTo>
                        <a:lnTo>
                          <a:pt x="18" y="817"/>
                        </a:lnTo>
                        <a:lnTo>
                          <a:pt x="1634" y="265"/>
                        </a:lnTo>
                        <a:lnTo>
                          <a:pt x="1742" y="113"/>
                        </a:lnTo>
                        <a:lnTo>
                          <a:pt x="0" y="732"/>
                        </a:lnTo>
                        <a:close/>
                      </a:path>
                    </a:pathLst>
                  </a:custGeom>
                  <a:solidFill>
                    <a:srgbClr val="000000"/>
                  </a:solidFill>
                  <a:ln w="9525">
                    <a:noFill/>
                    <a:round/>
                    <a:headEnd/>
                    <a:tailEnd/>
                  </a:ln>
                </p:spPr>
                <p:txBody>
                  <a:bodyPr/>
                  <a:lstStyle/>
                  <a:p>
                    <a:endParaRPr lang="en-US">
                      <a:solidFill>
                        <a:srgbClr val="FFFFFF"/>
                      </a:solidFill>
                    </a:endParaRPr>
                  </a:p>
                </p:txBody>
              </p:sp>
              <p:sp>
                <p:nvSpPr>
                  <p:cNvPr id="2094" name="Freeform 27"/>
                  <p:cNvSpPr>
                    <a:spLocks/>
                  </p:cNvSpPr>
                  <p:nvPr/>
                </p:nvSpPr>
                <p:spPr bwMode="auto">
                  <a:xfrm>
                    <a:off x="3940" y="2526"/>
                    <a:ext cx="315" cy="335"/>
                  </a:xfrm>
                  <a:custGeom>
                    <a:avLst/>
                    <a:gdLst>
                      <a:gd name="T0" fmla="*/ 1232 w 1260"/>
                      <a:gd name="T1" fmla="*/ 473 h 1339"/>
                      <a:gd name="T2" fmla="*/ 1260 w 1260"/>
                      <a:gd name="T3" fmla="*/ 638 h 1339"/>
                      <a:gd name="T4" fmla="*/ 1247 w 1260"/>
                      <a:gd name="T5" fmla="*/ 804 h 1339"/>
                      <a:gd name="T6" fmla="*/ 1195 w 1260"/>
                      <a:gd name="T7" fmla="*/ 964 h 1339"/>
                      <a:gd name="T8" fmla="*/ 1107 w 1260"/>
                      <a:gd name="T9" fmla="*/ 1104 h 1339"/>
                      <a:gd name="T10" fmla="*/ 989 w 1260"/>
                      <a:gd name="T11" fmla="*/ 1217 h 1339"/>
                      <a:gd name="T12" fmla="*/ 846 w 1260"/>
                      <a:gd name="T13" fmla="*/ 1295 h 1339"/>
                      <a:gd name="T14" fmla="*/ 692 w 1260"/>
                      <a:gd name="T15" fmla="*/ 1334 h 1339"/>
                      <a:gd name="T16" fmla="*/ 530 w 1260"/>
                      <a:gd name="T17" fmla="*/ 1333 h 1339"/>
                      <a:gd name="T18" fmla="*/ 375 w 1260"/>
                      <a:gd name="T19" fmla="*/ 1289 h 1339"/>
                      <a:gd name="T20" fmla="*/ 175 w 1260"/>
                      <a:gd name="T21" fmla="*/ 1151 h 1339"/>
                      <a:gd name="T22" fmla="*/ 21 w 1260"/>
                      <a:gd name="T23" fmla="*/ 931 h 1339"/>
                      <a:gd name="T24" fmla="*/ 0 w 1260"/>
                      <a:gd name="T25" fmla="*/ 643 h 1339"/>
                      <a:gd name="T26" fmla="*/ 35 w 1260"/>
                      <a:gd name="T27" fmla="*/ 408 h 1339"/>
                      <a:gd name="T28" fmla="*/ 143 w 1260"/>
                      <a:gd name="T29" fmla="*/ 208 h 1339"/>
                      <a:gd name="T30" fmla="*/ 320 w 1260"/>
                      <a:gd name="T31" fmla="*/ 78 h 1339"/>
                      <a:gd name="T32" fmla="*/ 470 w 1260"/>
                      <a:gd name="T33" fmla="*/ 19 h 1339"/>
                      <a:gd name="T34" fmla="*/ 630 w 1260"/>
                      <a:gd name="T35" fmla="*/ 0 h 1339"/>
                      <a:gd name="T36" fmla="*/ 789 w 1260"/>
                      <a:gd name="T37" fmla="*/ 24 h 1339"/>
                      <a:gd name="T38" fmla="*/ 937 w 1260"/>
                      <a:gd name="T39" fmla="*/ 87 h 1339"/>
                      <a:gd name="T40" fmla="*/ 1066 w 1260"/>
                      <a:gd name="T41" fmla="*/ 188 h 1339"/>
                      <a:gd name="T42" fmla="*/ 1166 w 1260"/>
                      <a:gd name="T43" fmla="*/ 319 h 1339"/>
                      <a:gd name="T44" fmla="*/ 1010 w 1260"/>
                      <a:gd name="T45" fmla="*/ 429 h 1339"/>
                      <a:gd name="T46" fmla="*/ 970 w 1260"/>
                      <a:gd name="T47" fmla="*/ 388 h 1339"/>
                      <a:gd name="T48" fmla="*/ 921 w 1260"/>
                      <a:gd name="T49" fmla="*/ 361 h 1339"/>
                      <a:gd name="T50" fmla="*/ 867 w 1260"/>
                      <a:gd name="T51" fmla="*/ 346 h 1339"/>
                      <a:gd name="T52" fmla="*/ 811 w 1260"/>
                      <a:gd name="T53" fmla="*/ 344 h 1339"/>
                      <a:gd name="T54" fmla="*/ 757 w 1260"/>
                      <a:gd name="T55" fmla="*/ 359 h 1339"/>
                      <a:gd name="T56" fmla="*/ 707 w 1260"/>
                      <a:gd name="T57" fmla="*/ 387 h 1339"/>
                      <a:gd name="T58" fmla="*/ 666 w 1260"/>
                      <a:gd name="T59" fmla="*/ 426 h 1339"/>
                      <a:gd name="T60" fmla="*/ 636 w 1260"/>
                      <a:gd name="T61" fmla="*/ 477 h 1339"/>
                      <a:gd name="T62" fmla="*/ 618 w 1260"/>
                      <a:gd name="T63" fmla="*/ 532 h 1339"/>
                      <a:gd name="T64" fmla="*/ 615 w 1260"/>
                      <a:gd name="T65" fmla="*/ 590 h 1339"/>
                      <a:gd name="T66" fmla="*/ 625 w 1260"/>
                      <a:gd name="T67" fmla="*/ 648 h 1339"/>
                      <a:gd name="T68" fmla="*/ 649 w 1260"/>
                      <a:gd name="T69" fmla="*/ 701 h 1339"/>
                      <a:gd name="T70" fmla="*/ 684 w 1260"/>
                      <a:gd name="T71" fmla="*/ 746 h 1339"/>
                      <a:gd name="T72" fmla="*/ 728 w 1260"/>
                      <a:gd name="T73" fmla="*/ 780 h 1339"/>
                      <a:gd name="T74" fmla="*/ 781 w 1260"/>
                      <a:gd name="T75" fmla="*/ 803 h 1339"/>
                      <a:gd name="T76" fmla="*/ 836 w 1260"/>
                      <a:gd name="T77" fmla="*/ 810 h 1339"/>
                      <a:gd name="T78" fmla="*/ 892 w 1260"/>
                      <a:gd name="T79" fmla="*/ 803 h 1339"/>
                      <a:gd name="T80" fmla="*/ 945 w 1260"/>
                      <a:gd name="T81" fmla="*/ 781 h 1339"/>
                      <a:gd name="T82" fmla="*/ 989 w 1260"/>
                      <a:gd name="T83" fmla="*/ 747 h 1339"/>
                      <a:gd name="T84" fmla="*/ 1025 w 1260"/>
                      <a:gd name="T85" fmla="*/ 703 h 1339"/>
                      <a:gd name="T86" fmla="*/ 1049 w 1260"/>
                      <a:gd name="T87" fmla="*/ 650 h 1339"/>
                      <a:gd name="T88" fmla="*/ 1061 w 1260"/>
                      <a:gd name="T89" fmla="*/ 592 h 1339"/>
                      <a:gd name="T90" fmla="*/ 1057 w 1260"/>
                      <a:gd name="T91" fmla="*/ 534 h 1339"/>
                      <a:gd name="T92" fmla="*/ 1041 w 1260"/>
                      <a:gd name="T93" fmla="*/ 478 h 1339"/>
                      <a:gd name="T94" fmla="*/ 1207 w 1260"/>
                      <a:gd name="T95" fmla="*/ 405 h 13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60"/>
                      <a:gd name="T145" fmla="*/ 0 h 1339"/>
                      <a:gd name="T146" fmla="*/ 1260 w 1260"/>
                      <a:gd name="T147" fmla="*/ 1339 h 13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60" h="1339">
                        <a:moveTo>
                          <a:pt x="1207" y="405"/>
                        </a:moveTo>
                        <a:lnTo>
                          <a:pt x="1232" y="473"/>
                        </a:lnTo>
                        <a:lnTo>
                          <a:pt x="1251" y="555"/>
                        </a:lnTo>
                        <a:lnTo>
                          <a:pt x="1260" y="638"/>
                        </a:lnTo>
                        <a:lnTo>
                          <a:pt x="1258" y="722"/>
                        </a:lnTo>
                        <a:lnTo>
                          <a:pt x="1247" y="804"/>
                        </a:lnTo>
                        <a:lnTo>
                          <a:pt x="1226" y="886"/>
                        </a:lnTo>
                        <a:lnTo>
                          <a:pt x="1195" y="964"/>
                        </a:lnTo>
                        <a:lnTo>
                          <a:pt x="1155" y="1037"/>
                        </a:lnTo>
                        <a:lnTo>
                          <a:pt x="1107" y="1104"/>
                        </a:lnTo>
                        <a:lnTo>
                          <a:pt x="1052" y="1164"/>
                        </a:lnTo>
                        <a:lnTo>
                          <a:pt x="989" y="1217"/>
                        </a:lnTo>
                        <a:lnTo>
                          <a:pt x="920" y="1261"/>
                        </a:lnTo>
                        <a:lnTo>
                          <a:pt x="846" y="1295"/>
                        </a:lnTo>
                        <a:lnTo>
                          <a:pt x="770" y="1321"/>
                        </a:lnTo>
                        <a:lnTo>
                          <a:pt x="692" y="1334"/>
                        </a:lnTo>
                        <a:lnTo>
                          <a:pt x="610" y="1339"/>
                        </a:lnTo>
                        <a:lnTo>
                          <a:pt x="530" y="1333"/>
                        </a:lnTo>
                        <a:lnTo>
                          <a:pt x="452" y="1316"/>
                        </a:lnTo>
                        <a:lnTo>
                          <a:pt x="375" y="1289"/>
                        </a:lnTo>
                        <a:lnTo>
                          <a:pt x="670" y="1114"/>
                        </a:lnTo>
                        <a:lnTo>
                          <a:pt x="175" y="1151"/>
                        </a:lnTo>
                        <a:lnTo>
                          <a:pt x="508" y="897"/>
                        </a:lnTo>
                        <a:lnTo>
                          <a:pt x="21" y="931"/>
                        </a:lnTo>
                        <a:lnTo>
                          <a:pt x="409" y="649"/>
                        </a:lnTo>
                        <a:lnTo>
                          <a:pt x="0" y="643"/>
                        </a:lnTo>
                        <a:lnTo>
                          <a:pt x="387" y="420"/>
                        </a:lnTo>
                        <a:lnTo>
                          <a:pt x="35" y="408"/>
                        </a:lnTo>
                        <a:lnTo>
                          <a:pt x="421" y="213"/>
                        </a:lnTo>
                        <a:lnTo>
                          <a:pt x="143" y="208"/>
                        </a:lnTo>
                        <a:lnTo>
                          <a:pt x="251" y="123"/>
                        </a:lnTo>
                        <a:lnTo>
                          <a:pt x="320" y="78"/>
                        </a:lnTo>
                        <a:lnTo>
                          <a:pt x="393" y="43"/>
                        </a:lnTo>
                        <a:lnTo>
                          <a:pt x="470" y="19"/>
                        </a:lnTo>
                        <a:lnTo>
                          <a:pt x="549" y="4"/>
                        </a:lnTo>
                        <a:lnTo>
                          <a:pt x="630" y="0"/>
                        </a:lnTo>
                        <a:lnTo>
                          <a:pt x="709" y="7"/>
                        </a:lnTo>
                        <a:lnTo>
                          <a:pt x="789" y="24"/>
                        </a:lnTo>
                        <a:lnTo>
                          <a:pt x="864" y="51"/>
                        </a:lnTo>
                        <a:lnTo>
                          <a:pt x="937" y="87"/>
                        </a:lnTo>
                        <a:lnTo>
                          <a:pt x="1004" y="134"/>
                        </a:lnTo>
                        <a:lnTo>
                          <a:pt x="1066" y="188"/>
                        </a:lnTo>
                        <a:lnTo>
                          <a:pt x="1120" y="251"/>
                        </a:lnTo>
                        <a:lnTo>
                          <a:pt x="1166" y="319"/>
                        </a:lnTo>
                        <a:lnTo>
                          <a:pt x="1027" y="453"/>
                        </a:lnTo>
                        <a:lnTo>
                          <a:pt x="1010" y="429"/>
                        </a:lnTo>
                        <a:lnTo>
                          <a:pt x="991" y="407"/>
                        </a:lnTo>
                        <a:lnTo>
                          <a:pt x="970" y="388"/>
                        </a:lnTo>
                        <a:lnTo>
                          <a:pt x="946" y="373"/>
                        </a:lnTo>
                        <a:lnTo>
                          <a:pt x="921" y="361"/>
                        </a:lnTo>
                        <a:lnTo>
                          <a:pt x="894" y="352"/>
                        </a:lnTo>
                        <a:lnTo>
                          <a:pt x="867" y="346"/>
                        </a:lnTo>
                        <a:lnTo>
                          <a:pt x="839" y="343"/>
                        </a:lnTo>
                        <a:lnTo>
                          <a:pt x="811" y="344"/>
                        </a:lnTo>
                        <a:lnTo>
                          <a:pt x="783" y="351"/>
                        </a:lnTo>
                        <a:lnTo>
                          <a:pt x="757" y="359"/>
                        </a:lnTo>
                        <a:lnTo>
                          <a:pt x="732" y="372"/>
                        </a:lnTo>
                        <a:lnTo>
                          <a:pt x="707" y="387"/>
                        </a:lnTo>
                        <a:lnTo>
                          <a:pt x="685" y="406"/>
                        </a:lnTo>
                        <a:lnTo>
                          <a:pt x="666" y="426"/>
                        </a:lnTo>
                        <a:lnTo>
                          <a:pt x="650" y="450"/>
                        </a:lnTo>
                        <a:lnTo>
                          <a:pt x="636" y="477"/>
                        </a:lnTo>
                        <a:lnTo>
                          <a:pt x="625" y="503"/>
                        </a:lnTo>
                        <a:lnTo>
                          <a:pt x="618" y="532"/>
                        </a:lnTo>
                        <a:lnTo>
                          <a:pt x="615" y="561"/>
                        </a:lnTo>
                        <a:lnTo>
                          <a:pt x="615" y="590"/>
                        </a:lnTo>
                        <a:lnTo>
                          <a:pt x="617" y="619"/>
                        </a:lnTo>
                        <a:lnTo>
                          <a:pt x="625" y="648"/>
                        </a:lnTo>
                        <a:lnTo>
                          <a:pt x="635" y="674"/>
                        </a:lnTo>
                        <a:lnTo>
                          <a:pt x="649" y="701"/>
                        </a:lnTo>
                        <a:lnTo>
                          <a:pt x="665" y="725"/>
                        </a:lnTo>
                        <a:lnTo>
                          <a:pt x="684" y="746"/>
                        </a:lnTo>
                        <a:lnTo>
                          <a:pt x="705" y="765"/>
                        </a:lnTo>
                        <a:lnTo>
                          <a:pt x="728" y="780"/>
                        </a:lnTo>
                        <a:lnTo>
                          <a:pt x="753" y="793"/>
                        </a:lnTo>
                        <a:lnTo>
                          <a:pt x="781" y="803"/>
                        </a:lnTo>
                        <a:lnTo>
                          <a:pt x="809" y="808"/>
                        </a:lnTo>
                        <a:lnTo>
                          <a:pt x="836" y="810"/>
                        </a:lnTo>
                        <a:lnTo>
                          <a:pt x="864" y="808"/>
                        </a:lnTo>
                        <a:lnTo>
                          <a:pt x="892" y="803"/>
                        </a:lnTo>
                        <a:lnTo>
                          <a:pt x="918" y="794"/>
                        </a:lnTo>
                        <a:lnTo>
                          <a:pt x="945" y="781"/>
                        </a:lnTo>
                        <a:lnTo>
                          <a:pt x="967" y="766"/>
                        </a:lnTo>
                        <a:lnTo>
                          <a:pt x="989" y="747"/>
                        </a:lnTo>
                        <a:lnTo>
                          <a:pt x="1009" y="726"/>
                        </a:lnTo>
                        <a:lnTo>
                          <a:pt x="1025" y="703"/>
                        </a:lnTo>
                        <a:lnTo>
                          <a:pt x="1039" y="677"/>
                        </a:lnTo>
                        <a:lnTo>
                          <a:pt x="1049" y="650"/>
                        </a:lnTo>
                        <a:lnTo>
                          <a:pt x="1057" y="621"/>
                        </a:lnTo>
                        <a:lnTo>
                          <a:pt x="1061" y="592"/>
                        </a:lnTo>
                        <a:lnTo>
                          <a:pt x="1061" y="563"/>
                        </a:lnTo>
                        <a:lnTo>
                          <a:pt x="1057" y="534"/>
                        </a:lnTo>
                        <a:lnTo>
                          <a:pt x="1051" y="506"/>
                        </a:lnTo>
                        <a:lnTo>
                          <a:pt x="1041" y="478"/>
                        </a:lnTo>
                        <a:lnTo>
                          <a:pt x="1207" y="405"/>
                        </a:lnTo>
                        <a:close/>
                      </a:path>
                    </a:pathLst>
                  </a:custGeom>
                  <a:solidFill>
                    <a:srgbClr val="000000"/>
                  </a:solidFill>
                  <a:ln w="9525">
                    <a:noFill/>
                    <a:round/>
                    <a:headEnd/>
                    <a:tailEnd/>
                  </a:ln>
                </p:spPr>
                <p:txBody>
                  <a:bodyPr/>
                  <a:lstStyle/>
                  <a:p>
                    <a:endParaRPr lang="en-US">
                      <a:solidFill>
                        <a:srgbClr val="FFFFFF"/>
                      </a:solidFill>
                    </a:endParaRPr>
                  </a:p>
                </p:txBody>
              </p:sp>
              <p:sp>
                <p:nvSpPr>
                  <p:cNvPr id="2095" name="Freeform 28"/>
                  <p:cNvSpPr>
                    <a:spLocks/>
                  </p:cNvSpPr>
                  <p:nvPr/>
                </p:nvSpPr>
                <p:spPr bwMode="auto">
                  <a:xfrm>
                    <a:off x="4197" y="2602"/>
                    <a:ext cx="48" cy="43"/>
                  </a:xfrm>
                  <a:custGeom>
                    <a:avLst/>
                    <a:gdLst>
                      <a:gd name="T0" fmla="*/ 0 w 191"/>
                      <a:gd name="T1" fmla="*/ 150 h 175"/>
                      <a:gd name="T2" fmla="*/ 14 w 191"/>
                      <a:gd name="T3" fmla="*/ 175 h 175"/>
                      <a:gd name="T4" fmla="*/ 191 w 191"/>
                      <a:gd name="T5" fmla="*/ 134 h 175"/>
                      <a:gd name="T6" fmla="*/ 180 w 191"/>
                      <a:gd name="T7" fmla="*/ 102 h 175"/>
                      <a:gd name="T8" fmla="*/ 139 w 191"/>
                      <a:gd name="T9" fmla="*/ 16 h 175"/>
                      <a:gd name="T10" fmla="*/ 109 w 191"/>
                      <a:gd name="T11" fmla="*/ 0 h 175"/>
                      <a:gd name="T12" fmla="*/ 0 w 191"/>
                      <a:gd name="T13" fmla="*/ 150 h 175"/>
                      <a:gd name="T14" fmla="*/ 0 w 191"/>
                      <a:gd name="T15" fmla="*/ 150 h 175"/>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175"/>
                      <a:gd name="T26" fmla="*/ 191 w 191"/>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175">
                        <a:moveTo>
                          <a:pt x="0" y="150"/>
                        </a:moveTo>
                        <a:lnTo>
                          <a:pt x="14" y="175"/>
                        </a:lnTo>
                        <a:lnTo>
                          <a:pt x="191" y="134"/>
                        </a:lnTo>
                        <a:lnTo>
                          <a:pt x="180" y="102"/>
                        </a:lnTo>
                        <a:lnTo>
                          <a:pt x="139" y="16"/>
                        </a:lnTo>
                        <a:lnTo>
                          <a:pt x="109" y="0"/>
                        </a:lnTo>
                        <a:lnTo>
                          <a:pt x="0" y="150"/>
                        </a:lnTo>
                        <a:close/>
                      </a:path>
                    </a:pathLst>
                  </a:custGeom>
                  <a:solidFill>
                    <a:srgbClr val="000000"/>
                  </a:solidFill>
                  <a:ln w="9525">
                    <a:noFill/>
                    <a:round/>
                    <a:headEnd/>
                    <a:tailEnd/>
                  </a:ln>
                </p:spPr>
                <p:txBody>
                  <a:bodyPr/>
                  <a:lstStyle/>
                  <a:p>
                    <a:endParaRPr lang="en-US">
                      <a:solidFill>
                        <a:srgbClr val="FFFFFF"/>
                      </a:solidFill>
                    </a:endParaRPr>
                  </a:p>
                </p:txBody>
              </p:sp>
            </p:grpSp>
          </p:grpSp>
          <p:grpSp>
            <p:nvGrpSpPr>
              <p:cNvPr id="8" name="Group 29"/>
              <p:cNvGrpSpPr>
                <a:grpSpLocks/>
              </p:cNvGrpSpPr>
              <p:nvPr/>
            </p:nvGrpSpPr>
            <p:grpSpPr bwMode="auto">
              <a:xfrm>
                <a:off x="3336" y="1852"/>
                <a:ext cx="1404" cy="1326"/>
                <a:chOff x="3252" y="1852"/>
                <a:chExt cx="1404" cy="1326"/>
              </a:xfrm>
            </p:grpSpPr>
            <p:sp>
              <p:nvSpPr>
                <p:cNvPr id="2066" name="Text Box 30"/>
                <p:cNvSpPr txBox="1">
                  <a:spLocks noChangeArrowheads="1"/>
                </p:cNvSpPr>
                <p:nvPr/>
              </p:nvSpPr>
              <p:spPr bwMode="auto">
                <a:xfrm>
                  <a:off x="3252" y="2736"/>
                  <a:ext cx="1404" cy="442"/>
                </a:xfrm>
                <a:prstGeom prst="rect">
                  <a:avLst/>
                </a:prstGeom>
                <a:noFill/>
                <a:ln w="12700">
                  <a:noFill/>
                  <a:miter lim="800000"/>
                  <a:headEnd/>
                  <a:tailEnd/>
                </a:ln>
              </p:spPr>
              <p:txBody>
                <a:bodyPr>
                  <a:spAutoFit/>
                </a:bodyPr>
                <a:lstStyle/>
                <a:p>
                  <a:pPr algn="ctr">
                    <a:spcBef>
                      <a:spcPct val="50000"/>
                    </a:spcBef>
                  </a:pPr>
                  <a:r>
                    <a:rPr lang="en-US" sz="2000" b="1">
                      <a:solidFill>
                        <a:srgbClr val="FFFFFF"/>
                      </a:solidFill>
                      <a:latin typeface="Arial" pitchFamily="34" charset="0"/>
                    </a:rPr>
                    <a:t>      Decrypt	 with private key</a:t>
                  </a:r>
                  <a:endParaRPr lang="en-US" sz="2000">
                    <a:solidFill>
                      <a:srgbClr val="3365FB"/>
                    </a:solidFill>
                    <a:latin typeface="Arial" pitchFamily="34" charset="0"/>
                  </a:endParaRPr>
                </a:p>
              </p:txBody>
            </p:sp>
            <p:grpSp>
              <p:nvGrpSpPr>
                <p:cNvPr id="9" name="Group 31"/>
                <p:cNvGrpSpPr>
                  <a:grpSpLocks/>
                </p:cNvGrpSpPr>
                <p:nvPr/>
              </p:nvGrpSpPr>
              <p:grpSpPr bwMode="auto">
                <a:xfrm rot="4349041" flipV="1">
                  <a:off x="3480" y="2006"/>
                  <a:ext cx="777" cy="469"/>
                  <a:chOff x="3368" y="2465"/>
                  <a:chExt cx="954" cy="576"/>
                </a:xfrm>
              </p:grpSpPr>
              <p:sp>
                <p:nvSpPr>
                  <p:cNvPr id="2068" name="Freeform 32"/>
                  <p:cNvSpPr>
                    <a:spLocks/>
                  </p:cNvSpPr>
                  <p:nvPr/>
                </p:nvSpPr>
                <p:spPr bwMode="auto">
                  <a:xfrm>
                    <a:off x="4140" y="2509"/>
                    <a:ext cx="166" cy="298"/>
                  </a:xfrm>
                  <a:custGeom>
                    <a:avLst/>
                    <a:gdLst>
                      <a:gd name="T0" fmla="*/ 0 w 665"/>
                      <a:gd name="T1" fmla="*/ 168 h 1189"/>
                      <a:gd name="T2" fmla="*/ 288 w 665"/>
                      <a:gd name="T3" fmla="*/ 444 h 1189"/>
                      <a:gd name="T4" fmla="*/ 322 w 665"/>
                      <a:gd name="T5" fmla="*/ 787 h 1189"/>
                      <a:gd name="T6" fmla="*/ 217 w 665"/>
                      <a:gd name="T7" fmla="*/ 1106 h 1189"/>
                      <a:gd name="T8" fmla="*/ 578 w 665"/>
                      <a:gd name="T9" fmla="*/ 1189 h 1189"/>
                      <a:gd name="T10" fmla="*/ 665 w 665"/>
                      <a:gd name="T11" fmla="*/ 749 h 1189"/>
                      <a:gd name="T12" fmla="*/ 588 w 665"/>
                      <a:gd name="T13" fmla="*/ 396 h 1189"/>
                      <a:gd name="T14" fmla="*/ 256 w 665"/>
                      <a:gd name="T15" fmla="*/ 0 h 1189"/>
                      <a:gd name="T16" fmla="*/ 0 w 665"/>
                      <a:gd name="T17" fmla="*/ 168 h 1189"/>
                      <a:gd name="T18" fmla="*/ 0 w 665"/>
                      <a:gd name="T19" fmla="*/ 168 h 1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5"/>
                      <a:gd name="T31" fmla="*/ 0 h 1189"/>
                      <a:gd name="T32" fmla="*/ 665 w 665"/>
                      <a:gd name="T33" fmla="*/ 1189 h 11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5" h="1189">
                        <a:moveTo>
                          <a:pt x="0" y="168"/>
                        </a:moveTo>
                        <a:lnTo>
                          <a:pt x="288" y="444"/>
                        </a:lnTo>
                        <a:lnTo>
                          <a:pt x="322" y="787"/>
                        </a:lnTo>
                        <a:lnTo>
                          <a:pt x="217" y="1106"/>
                        </a:lnTo>
                        <a:lnTo>
                          <a:pt x="578" y="1189"/>
                        </a:lnTo>
                        <a:lnTo>
                          <a:pt x="665" y="749"/>
                        </a:lnTo>
                        <a:lnTo>
                          <a:pt x="588" y="396"/>
                        </a:lnTo>
                        <a:lnTo>
                          <a:pt x="256" y="0"/>
                        </a:lnTo>
                        <a:lnTo>
                          <a:pt x="0" y="168"/>
                        </a:lnTo>
                        <a:close/>
                      </a:path>
                    </a:pathLst>
                  </a:custGeom>
                  <a:solidFill>
                    <a:srgbClr val="F5CF10"/>
                  </a:solidFill>
                  <a:ln w="9525">
                    <a:noFill/>
                    <a:round/>
                    <a:headEnd/>
                    <a:tailEnd/>
                  </a:ln>
                </p:spPr>
                <p:txBody>
                  <a:bodyPr/>
                  <a:lstStyle/>
                  <a:p>
                    <a:endParaRPr lang="en-US">
                      <a:solidFill>
                        <a:srgbClr val="FFFFFF"/>
                      </a:solidFill>
                    </a:endParaRPr>
                  </a:p>
                </p:txBody>
              </p:sp>
              <p:sp>
                <p:nvSpPr>
                  <p:cNvPr id="2069" name="Freeform 33"/>
                  <p:cNvSpPr>
                    <a:spLocks/>
                  </p:cNvSpPr>
                  <p:nvPr/>
                </p:nvSpPr>
                <p:spPr bwMode="auto">
                  <a:xfrm>
                    <a:off x="3379" y="2482"/>
                    <a:ext cx="912" cy="537"/>
                  </a:xfrm>
                  <a:custGeom>
                    <a:avLst/>
                    <a:gdLst>
                      <a:gd name="T0" fmla="*/ 0 w 3646"/>
                      <a:gd name="T1" fmla="*/ 1734 h 2149"/>
                      <a:gd name="T2" fmla="*/ 149 w 3646"/>
                      <a:gd name="T3" fmla="*/ 1419 h 2149"/>
                      <a:gd name="T4" fmla="*/ 1794 w 3646"/>
                      <a:gd name="T5" fmla="*/ 870 h 2149"/>
                      <a:gd name="T6" fmla="*/ 1770 w 3646"/>
                      <a:gd name="T7" fmla="*/ 662 h 2149"/>
                      <a:gd name="T8" fmla="*/ 2113 w 3646"/>
                      <a:gd name="T9" fmla="*/ 546 h 2149"/>
                      <a:gd name="T10" fmla="*/ 2359 w 3646"/>
                      <a:gd name="T11" fmla="*/ 197 h 2149"/>
                      <a:gd name="T12" fmla="*/ 2667 w 3646"/>
                      <a:gd name="T13" fmla="*/ 29 h 2149"/>
                      <a:gd name="T14" fmla="*/ 2986 w 3646"/>
                      <a:gd name="T15" fmla="*/ 0 h 2149"/>
                      <a:gd name="T16" fmla="*/ 3382 w 3646"/>
                      <a:gd name="T17" fmla="*/ 134 h 2149"/>
                      <a:gd name="T18" fmla="*/ 2715 w 3646"/>
                      <a:gd name="T19" fmla="*/ 657 h 2149"/>
                      <a:gd name="T20" fmla="*/ 2894 w 3646"/>
                      <a:gd name="T21" fmla="*/ 1053 h 2149"/>
                      <a:gd name="T22" fmla="*/ 3646 w 3646"/>
                      <a:gd name="T23" fmla="*/ 1183 h 2149"/>
                      <a:gd name="T24" fmla="*/ 3416 w 3646"/>
                      <a:gd name="T25" fmla="*/ 1496 h 2149"/>
                      <a:gd name="T26" fmla="*/ 3087 w 3646"/>
                      <a:gd name="T27" fmla="*/ 1704 h 2149"/>
                      <a:gd name="T28" fmla="*/ 2759 w 3646"/>
                      <a:gd name="T29" fmla="*/ 1704 h 2149"/>
                      <a:gd name="T30" fmla="*/ 2343 w 3646"/>
                      <a:gd name="T31" fmla="*/ 1545 h 2149"/>
                      <a:gd name="T32" fmla="*/ 2002 w 3646"/>
                      <a:gd name="T33" fmla="*/ 1675 h 2149"/>
                      <a:gd name="T34" fmla="*/ 1890 w 3646"/>
                      <a:gd name="T35" fmla="*/ 1406 h 2149"/>
                      <a:gd name="T36" fmla="*/ 1630 w 3646"/>
                      <a:gd name="T37" fmla="*/ 1787 h 2149"/>
                      <a:gd name="T38" fmla="*/ 1451 w 3646"/>
                      <a:gd name="T39" fmla="*/ 1619 h 2149"/>
                      <a:gd name="T40" fmla="*/ 1283 w 3646"/>
                      <a:gd name="T41" fmla="*/ 1912 h 2149"/>
                      <a:gd name="T42" fmla="*/ 1124 w 3646"/>
                      <a:gd name="T43" fmla="*/ 1704 h 2149"/>
                      <a:gd name="T44" fmla="*/ 936 w 3646"/>
                      <a:gd name="T45" fmla="*/ 2024 h 2149"/>
                      <a:gd name="T46" fmla="*/ 815 w 3646"/>
                      <a:gd name="T47" fmla="*/ 1806 h 2149"/>
                      <a:gd name="T48" fmla="*/ 612 w 3646"/>
                      <a:gd name="T49" fmla="*/ 2115 h 2149"/>
                      <a:gd name="T50" fmla="*/ 454 w 3646"/>
                      <a:gd name="T51" fmla="*/ 1951 h 2149"/>
                      <a:gd name="T52" fmla="*/ 309 w 3646"/>
                      <a:gd name="T53" fmla="*/ 2149 h 2149"/>
                      <a:gd name="T54" fmla="*/ 106 w 3646"/>
                      <a:gd name="T55" fmla="*/ 1970 h 2149"/>
                      <a:gd name="T56" fmla="*/ 0 w 3646"/>
                      <a:gd name="T57" fmla="*/ 1734 h 2149"/>
                      <a:gd name="T58" fmla="*/ 0 w 3646"/>
                      <a:gd name="T59" fmla="*/ 1734 h 21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46"/>
                      <a:gd name="T91" fmla="*/ 0 h 2149"/>
                      <a:gd name="T92" fmla="*/ 3646 w 3646"/>
                      <a:gd name="T93" fmla="*/ 2149 h 21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46" h="2149">
                        <a:moveTo>
                          <a:pt x="0" y="1734"/>
                        </a:moveTo>
                        <a:lnTo>
                          <a:pt x="149" y="1419"/>
                        </a:lnTo>
                        <a:lnTo>
                          <a:pt x="1794" y="870"/>
                        </a:lnTo>
                        <a:lnTo>
                          <a:pt x="1770" y="662"/>
                        </a:lnTo>
                        <a:lnTo>
                          <a:pt x="2113" y="546"/>
                        </a:lnTo>
                        <a:lnTo>
                          <a:pt x="2359" y="197"/>
                        </a:lnTo>
                        <a:lnTo>
                          <a:pt x="2667" y="29"/>
                        </a:lnTo>
                        <a:lnTo>
                          <a:pt x="2986" y="0"/>
                        </a:lnTo>
                        <a:lnTo>
                          <a:pt x="3382" y="134"/>
                        </a:lnTo>
                        <a:lnTo>
                          <a:pt x="2715" y="657"/>
                        </a:lnTo>
                        <a:lnTo>
                          <a:pt x="2894" y="1053"/>
                        </a:lnTo>
                        <a:lnTo>
                          <a:pt x="3646" y="1183"/>
                        </a:lnTo>
                        <a:lnTo>
                          <a:pt x="3416" y="1496"/>
                        </a:lnTo>
                        <a:lnTo>
                          <a:pt x="3087" y="1704"/>
                        </a:lnTo>
                        <a:lnTo>
                          <a:pt x="2759" y="1704"/>
                        </a:lnTo>
                        <a:lnTo>
                          <a:pt x="2343" y="1545"/>
                        </a:lnTo>
                        <a:lnTo>
                          <a:pt x="2002" y="1675"/>
                        </a:lnTo>
                        <a:lnTo>
                          <a:pt x="1890" y="1406"/>
                        </a:lnTo>
                        <a:lnTo>
                          <a:pt x="1630" y="1787"/>
                        </a:lnTo>
                        <a:lnTo>
                          <a:pt x="1451" y="1619"/>
                        </a:lnTo>
                        <a:lnTo>
                          <a:pt x="1283" y="1912"/>
                        </a:lnTo>
                        <a:lnTo>
                          <a:pt x="1124" y="1704"/>
                        </a:lnTo>
                        <a:lnTo>
                          <a:pt x="936" y="2024"/>
                        </a:lnTo>
                        <a:lnTo>
                          <a:pt x="815" y="1806"/>
                        </a:lnTo>
                        <a:lnTo>
                          <a:pt x="612" y="2115"/>
                        </a:lnTo>
                        <a:lnTo>
                          <a:pt x="454" y="1951"/>
                        </a:lnTo>
                        <a:lnTo>
                          <a:pt x="309" y="2149"/>
                        </a:lnTo>
                        <a:lnTo>
                          <a:pt x="106" y="1970"/>
                        </a:lnTo>
                        <a:lnTo>
                          <a:pt x="0" y="1734"/>
                        </a:lnTo>
                        <a:close/>
                      </a:path>
                    </a:pathLst>
                  </a:custGeom>
                  <a:solidFill>
                    <a:srgbClr val="F5CF10"/>
                  </a:solidFill>
                  <a:ln w="9525">
                    <a:noFill/>
                    <a:round/>
                    <a:headEnd/>
                    <a:tailEnd/>
                  </a:ln>
                </p:spPr>
                <p:txBody>
                  <a:bodyPr/>
                  <a:lstStyle/>
                  <a:p>
                    <a:endParaRPr lang="en-US">
                      <a:solidFill>
                        <a:srgbClr val="FFFFFF"/>
                      </a:solidFill>
                    </a:endParaRPr>
                  </a:p>
                </p:txBody>
              </p:sp>
              <p:sp>
                <p:nvSpPr>
                  <p:cNvPr id="2070" name="Freeform 34"/>
                  <p:cNvSpPr>
                    <a:spLocks/>
                  </p:cNvSpPr>
                  <p:nvPr/>
                </p:nvSpPr>
                <p:spPr bwMode="auto">
                  <a:xfrm>
                    <a:off x="3414" y="2742"/>
                    <a:ext cx="441" cy="171"/>
                  </a:xfrm>
                  <a:custGeom>
                    <a:avLst/>
                    <a:gdLst>
                      <a:gd name="T0" fmla="*/ 38 w 1765"/>
                      <a:gd name="T1" fmla="*/ 618 h 681"/>
                      <a:gd name="T2" fmla="*/ 0 w 1765"/>
                      <a:gd name="T3" fmla="*/ 681 h 681"/>
                      <a:gd name="T4" fmla="*/ 40 w 1765"/>
                      <a:gd name="T5" fmla="*/ 676 h 681"/>
                      <a:gd name="T6" fmla="*/ 1722 w 1765"/>
                      <a:gd name="T7" fmla="*/ 96 h 681"/>
                      <a:gd name="T8" fmla="*/ 1765 w 1765"/>
                      <a:gd name="T9" fmla="*/ 0 h 681"/>
                      <a:gd name="T10" fmla="*/ 38 w 1765"/>
                      <a:gd name="T11" fmla="*/ 618 h 681"/>
                      <a:gd name="T12" fmla="*/ 38 w 1765"/>
                      <a:gd name="T13" fmla="*/ 618 h 681"/>
                      <a:gd name="T14" fmla="*/ 0 60000 65536"/>
                      <a:gd name="T15" fmla="*/ 0 60000 65536"/>
                      <a:gd name="T16" fmla="*/ 0 60000 65536"/>
                      <a:gd name="T17" fmla="*/ 0 60000 65536"/>
                      <a:gd name="T18" fmla="*/ 0 60000 65536"/>
                      <a:gd name="T19" fmla="*/ 0 60000 65536"/>
                      <a:gd name="T20" fmla="*/ 0 60000 65536"/>
                      <a:gd name="T21" fmla="*/ 0 w 1765"/>
                      <a:gd name="T22" fmla="*/ 0 h 681"/>
                      <a:gd name="T23" fmla="*/ 1765 w 1765"/>
                      <a:gd name="T24" fmla="*/ 681 h 6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65" h="681">
                        <a:moveTo>
                          <a:pt x="38" y="618"/>
                        </a:moveTo>
                        <a:lnTo>
                          <a:pt x="0" y="681"/>
                        </a:lnTo>
                        <a:lnTo>
                          <a:pt x="40" y="676"/>
                        </a:lnTo>
                        <a:lnTo>
                          <a:pt x="1722" y="96"/>
                        </a:lnTo>
                        <a:lnTo>
                          <a:pt x="1765" y="0"/>
                        </a:lnTo>
                        <a:lnTo>
                          <a:pt x="38" y="618"/>
                        </a:lnTo>
                        <a:close/>
                      </a:path>
                    </a:pathLst>
                  </a:custGeom>
                  <a:solidFill>
                    <a:srgbClr val="FFFF99"/>
                  </a:solidFill>
                  <a:ln w="9525">
                    <a:noFill/>
                    <a:round/>
                    <a:headEnd/>
                    <a:tailEnd/>
                  </a:ln>
                </p:spPr>
                <p:txBody>
                  <a:bodyPr/>
                  <a:lstStyle/>
                  <a:p>
                    <a:endParaRPr lang="en-US">
                      <a:solidFill>
                        <a:srgbClr val="FFFFFF"/>
                      </a:solidFill>
                    </a:endParaRPr>
                  </a:p>
                </p:txBody>
              </p:sp>
              <p:sp>
                <p:nvSpPr>
                  <p:cNvPr id="2071" name="Freeform 35"/>
                  <p:cNvSpPr>
                    <a:spLocks/>
                  </p:cNvSpPr>
                  <p:nvPr/>
                </p:nvSpPr>
                <p:spPr bwMode="auto">
                  <a:xfrm>
                    <a:off x="3846" y="2642"/>
                    <a:ext cx="182" cy="213"/>
                  </a:xfrm>
                  <a:custGeom>
                    <a:avLst/>
                    <a:gdLst>
                      <a:gd name="T0" fmla="*/ 0 w 728"/>
                      <a:gd name="T1" fmla="*/ 140 h 851"/>
                      <a:gd name="T2" fmla="*/ 43 w 728"/>
                      <a:gd name="T3" fmla="*/ 285 h 851"/>
                      <a:gd name="T4" fmla="*/ 163 w 728"/>
                      <a:gd name="T5" fmla="*/ 266 h 851"/>
                      <a:gd name="T6" fmla="*/ 246 w 728"/>
                      <a:gd name="T7" fmla="*/ 585 h 851"/>
                      <a:gd name="T8" fmla="*/ 115 w 728"/>
                      <a:gd name="T9" fmla="*/ 633 h 851"/>
                      <a:gd name="T10" fmla="*/ 188 w 728"/>
                      <a:gd name="T11" fmla="*/ 851 h 851"/>
                      <a:gd name="T12" fmla="*/ 444 w 728"/>
                      <a:gd name="T13" fmla="*/ 748 h 851"/>
                      <a:gd name="T14" fmla="*/ 728 w 728"/>
                      <a:gd name="T15" fmla="*/ 488 h 851"/>
                      <a:gd name="T16" fmla="*/ 323 w 728"/>
                      <a:gd name="T17" fmla="*/ 503 h 851"/>
                      <a:gd name="T18" fmla="*/ 636 w 728"/>
                      <a:gd name="T19" fmla="*/ 232 h 851"/>
                      <a:gd name="T20" fmla="*/ 275 w 728"/>
                      <a:gd name="T21" fmla="*/ 208 h 851"/>
                      <a:gd name="T22" fmla="*/ 612 w 728"/>
                      <a:gd name="T23" fmla="*/ 0 h 851"/>
                      <a:gd name="T24" fmla="*/ 294 w 728"/>
                      <a:gd name="T25" fmla="*/ 24 h 851"/>
                      <a:gd name="T26" fmla="*/ 0 w 728"/>
                      <a:gd name="T27" fmla="*/ 140 h 851"/>
                      <a:gd name="T28" fmla="*/ 0 w 728"/>
                      <a:gd name="T29" fmla="*/ 140 h 8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8"/>
                      <a:gd name="T46" fmla="*/ 0 h 851"/>
                      <a:gd name="T47" fmla="*/ 728 w 728"/>
                      <a:gd name="T48" fmla="*/ 851 h 8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8" h="851">
                        <a:moveTo>
                          <a:pt x="0" y="140"/>
                        </a:moveTo>
                        <a:lnTo>
                          <a:pt x="43" y="285"/>
                        </a:lnTo>
                        <a:lnTo>
                          <a:pt x="163" y="266"/>
                        </a:lnTo>
                        <a:lnTo>
                          <a:pt x="246" y="585"/>
                        </a:lnTo>
                        <a:lnTo>
                          <a:pt x="115" y="633"/>
                        </a:lnTo>
                        <a:lnTo>
                          <a:pt x="188" y="851"/>
                        </a:lnTo>
                        <a:lnTo>
                          <a:pt x="444" y="748"/>
                        </a:lnTo>
                        <a:lnTo>
                          <a:pt x="728" y="488"/>
                        </a:lnTo>
                        <a:lnTo>
                          <a:pt x="323" y="503"/>
                        </a:lnTo>
                        <a:lnTo>
                          <a:pt x="636" y="232"/>
                        </a:lnTo>
                        <a:lnTo>
                          <a:pt x="275" y="208"/>
                        </a:lnTo>
                        <a:lnTo>
                          <a:pt x="612" y="0"/>
                        </a:lnTo>
                        <a:lnTo>
                          <a:pt x="294" y="24"/>
                        </a:lnTo>
                        <a:lnTo>
                          <a:pt x="0" y="140"/>
                        </a:lnTo>
                        <a:close/>
                      </a:path>
                    </a:pathLst>
                  </a:custGeom>
                  <a:solidFill>
                    <a:srgbClr val="FFFF99"/>
                  </a:solidFill>
                  <a:ln w="9525">
                    <a:noFill/>
                    <a:round/>
                    <a:headEnd/>
                    <a:tailEnd/>
                  </a:ln>
                </p:spPr>
                <p:txBody>
                  <a:bodyPr/>
                  <a:lstStyle/>
                  <a:p>
                    <a:endParaRPr lang="en-US">
                      <a:solidFill>
                        <a:srgbClr val="FFFFFF"/>
                      </a:solidFill>
                    </a:endParaRPr>
                  </a:p>
                </p:txBody>
              </p:sp>
              <p:sp>
                <p:nvSpPr>
                  <p:cNvPr id="2072" name="Freeform 36"/>
                  <p:cNvSpPr>
                    <a:spLocks/>
                  </p:cNvSpPr>
                  <p:nvPr/>
                </p:nvSpPr>
                <p:spPr bwMode="auto">
                  <a:xfrm>
                    <a:off x="3421" y="2804"/>
                    <a:ext cx="405" cy="175"/>
                  </a:xfrm>
                  <a:custGeom>
                    <a:avLst/>
                    <a:gdLst>
                      <a:gd name="T0" fmla="*/ 28 w 1620"/>
                      <a:gd name="T1" fmla="*/ 482 h 700"/>
                      <a:gd name="T2" fmla="*/ 0 w 1620"/>
                      <a:gd name="T3" fmla="*/ 540 h 700"/>
                      <a:gd name="T4" fmla="*/ 145 w 1620"/>
                      <a:gd name="T5" fmla="*/ 700 h 700"/>
                      <a:gd name="T6" fmla="*/ 280 w 1620"/>
                      <a:gd name="T7" fmla="*/ 497 h 700"/>
                      <a:gd name="T8" fmla="*/ 453 w 1620"/>
                      <a:gd name="T9" fmla="*/ 675 h 700"/>
                      <a:gd name="T10" fmla="*/ 626 w 1620"/>
                      <a:gd name="T11" fmla="*/ 381 h 700"/>
                      <a:gd name="T12" fmla="*/ 781 w 1620"/>
                      <a:gd name="T13" fmla="*/ 564 h 700"/>
                      <a:gd name="T14" fmla="*/ 979 w 1620"/>
                      <a:gd name="T15" fmla="*/ 274 h 700"/>
                      <a:gd name="T16" fmla="*/ 1104 w 1620"/>
                      <a:gd name="T17" fmla="*/ 463 h 700"/>
                      <a:gd name="T18" fmla="*/ 1287 w 1620"/>
                      <a:gd name="T19" fmla="*/ 174 h 700"/>
                      <a:gd name="T20" fmla="*/ 1446 w 1620"/>
                      <a:gd name="T21" fmla="*/ 347 h 700"/>
                      <a:gd name="T22" fmla="*/ 1620 w 1620"/>
                      <a:gd name="T23" fmla="*/ 48 h 700"/>
                      <a:gd name="T24" fmla="*/ 1577 w 1620"/>
                      <a:gd name="T25" fmla="*/ 0 h 700"/>
                      <a:gd name="T26" fmla="*/ 28 w 1620"/>
                      <a:gd name="T27" fmla="*/ 482 h 700"/>
                      <a:gd name="T28" fmla="*/ 28 w 1620"/>
                      <a:gd name="T29" fmla="*/ 482 h 7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20"/>
                      <a:gd name="T46" fmla="*/ 0 h 700"/>
                      <a:gd name="T47" fmla="*/ 1620 w 1620"/>
                      <a:gd name="T48" fmla="*/ 700 h 7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20" h="700">
                        <a:moveTo>
                          <a:pt x="28" y="482"/>
                        </a:moveTo>
                        <a:lnTo>
                          <a:pt x="0" y="540"/>
                        </a:lnTo>
                        <a:lnTo>
                          <a:pt x="145" y="700"/>
                        </a:lnTo>
                        <a:lnTo>
                          <a:pt x="280" y="497"/>
                        </a:lnTo>
                        <a:lnTo>
                          <a:pt x="453" y="675"/>
                        </a:lnTo>
                        <a:lnTo>
                          <a:pt x="626" y="381"/>
                        </a:lnTo>
                        <a:lnTo>
                          <a:pt x="781" y="564"/>
                        </a:lnTo>
                        <a:lnTo>
                          <a:pt x="979" y="274"/>
                        </a:lnTo>
                        <a:lnTo>
                          <a:pt x="1104" y="463"/>
                        </a:lnTo>
                        <a:lnTo>
                          <a:pt x="1287" y="174"/>
                        </a:lnTo>
                        <a:lnTo>
                          <a:pt x="1446" y="347"/>
                        </a:lnTo>
                        <a:lnTo>
                          <a:pt x="1620" y="48"/>
                        </a:lnTo>
                        <a:lnTo>
                          <a:pt x="1577" y="0"/>
                        </a:lnTo>
                        <a:lnTo>
                          <a:pt x="28" y="482"/>
                        </a:lnTo>
                        <a:close/>
                      </a:path>
                    </a:pathLst>
                  </a:custGeom>
                  <a:solidFill>
                    <a:srgbClr val="FFFF99"/>
                  </a:solidFill>
                  <a:ln w="9525">
                    <a:noFill/>
                    <a:round/>
                    <a:headEnd/>
                    <a:tailEnd/>
                  </a:ln>
                </p:spPr>
                <p:txBody>
                  <a:bodyPr/>
                  <a:lstStyle/>
                  <a:p>
                    <a:endParaRPr lang="en-US">
                      <a:solidFill>
                        <a:srgbClr val="FFFFFF"/>
                      </a:solidFill>
                    </a:endParaRPr>
                  </a:p>
                </p:txBody>
              </p:sp>
              <p:sp>
                <p:nvSpPr>
                  <p:cNvPr id="2073" name="Freeform 37"/>
                  <p:cNvSpPr>
                    <a:spLocks/>
                  </p:cNvSpPr>
                  <p:nvPr/>
                </p:nvSpPr>
                <p:spPr bwMode="auto">
                  <a:xfrm>
                    <a:off x="3412" y="2707"/>
                    <a:ext cx="447" cy="162"/>
                  </a:xfrm>
                  <a:custGeom>
                    <a:avLst/>
                    <a:gdLst>
                      <a:gd name="T0" fmla="*/ 37 w 1788"/>
                      <a:gd name="T1" fmla="*/ 535 h 646"/>
                      <a:gd name="T2" fmla="*/ 0 w 1788"/>
                      <a:gd name="T3" fmla="*/ 646 h 646"/>
                      <a:gd name="T4" fmla="*/ 1788 w 1788"/>
                      <a:gd name="T5" fmla="*/ 45 h 646"/>
                      <a:gd name="T6" fmla="*/ 1690 w 1788"/>
                      <a:gd name="T7" fmla="*/ 0 h 646"/>
                      <a:gd name="T8" fmla="*/ 37 w 1788"/>
                      <a:gd name="T9" fmla="*/ 535 h 646"/>
                      <a:gd name="T10" fmla="*/ 37 w 1788"/>
                      <a:gd name="T11" fmla="*/ 535 h 646"/>
                      <a:gd name="T12" fmla="*/ 0 60000 65536"/>
                      <a:gd name="T13" fmla="*/ 0 60000 65536"/>
                      <a:gd name="T14" fmla="*/ 0 60000 65536"/>
                      <a:gd name="T15" fmla="*/ 0 60000 65536"/>
                      <a:gd name="T16" fmla="*/ 0 60000 65536"/>
                      <a:gd name="T17" fmla="*/ 0 60000 65536"/>
                      <a:gd name="T18" fmla="*/ 0 w 1788"/>
                      <a:gd name="T19" fmla="*/ 0 h 646"/>
                      <a:gd name="T20" fmla="*/ 1788 w 1788"/>
                      <a:gd name="T21" fmla="*/ 646 h 646"/>
                    </a:gdLst>
                    <a:ahLst/>
                    <a:cxnLst>
                      <a:cxn ang="T12">
                        <a:pos x="T0" y="T1"/>
                      </a:cxn>
                      <a:cxn ang="T13">
                        <a:pos x="T2" y="T3"/>
                      </a:cxn>
                      <a:cxn ang="T14">
                        <a:pos x="T4" y="T5"/>
                      </a:cxn>
                      <a:cxn ang="T15">
                        <a:pos x="T6" y="T7"/>
                      </a:cxn>
                      <a:cxn ang="T16">
                        <a:pos x="T8" y="T9"/>
                      </a:cxn>
                      <a:cxn ang="T17">
                        <a:pos x="T10" y="T11"/>
                      </a:cxn>
                    </a:cxnLst>
                    <a:rect l="T18" t="T19" r="T20" b="T21"/>
                    <a:pathLst>
                      <a:path w="1788" h="646">
                        <a:moveTo>
                          <a:pt x="37" y="535"/>
                        </a:moveTo>
                        <a:lnTo>
                          <a:pt x="0" y="646"/>
                        </a:lnTo>
                        <a:lnTo>
                          <a:pt x="1788" y="45"/>
                        </a:lnTo>
                        <a:lnTo>
                          <a:pt x="1690" y="0"/>
                        </a:lnTo>
                        <a:lnTo>
                          <a:pt x="37" y="535"/>
                        </a:lnTo>
                        <a:close/>
                      </a:path>
                    </a:pathLst>
                  </a:custGeom>
                  <a:solidFill>
                    <a:srgbClr val="FFFF99"/>
                  </a:solidFill>
                  <a:ln w="9525">
                    <a:noFill/>
                    <a:round/>
                    <a:headEnd/>
                    <a:tailEnd/>
                  </a:ln>
                </p:spPr>
                <p:txBody>
                  <a:bodyPr/>
                  <a:lstStyle/>
                  <a:p>
                    <a:endParaRPr lang="en-US">
                      <a:solidFill>
                        <a:srgbClr val="FFFFFF"/>
                      </a:solidFill>
                    </a:endParaRPr>
                  </a:p>
                </p:txBody>
              </p:sp>
              <p:sp>
                <p:nvSpPr>
                  <p:cNvPr id="2074" name="Freeform 38"/>
                  <p:cNvSpPr>
                    <a:spLocks/>
                  </p:cNvSpPr>
                  <p:nvPr/>
                </p:nvSpPr>
                <p:spPr bwMode="auto">
                  <a:xfrm>
                    <a:off x="4025" y="2484"/>
                    <a:ext cx="273" cy="420"/>
                  </a:xfrm>
                  <a:custGeom>
                    <a:avLst/>
                    <a:gdLst>
                      <a:gd name="T0" fmla="*/ 0 w 1093"/>
                      <a:gd name="T1" fmla="*/ 119 h 1679"/>
                      <a:gd name="T2" fmla="*/ 291 w 1093"/>
                      <a:gd name="T3" fmla="*/ 114 h 1679"/>
                      <a:gd name="T4" fmla="*/ 453 w 1093"/>
                      <a:gd name="T5" fmla="*/ 144 h 1679"/>
                      <a:gd name="T6" fmla="*/ 589 w 1093"/>
                      <a:gd name="T7" fmla="*/ 192 h 1679"/>
                      <a:gd name="T8" fmla="*/ 739 w 1093"/>
                      <a:gd name="T9" fmla="*/ 291 h 1679"/>
                      <a:gd name="T10" fmla="*/ 853 w 1093"/>
                      <a:gd name="T11" fmla="*/ 430 h 1679"/>
                      <a:gd name="T12" fmla="*/ 925 w 1093"/>
                      <a:gd name="T13" fmla="*/ 561 h 1679"/>
                      <a:gd name="T14" fmla="*/ 973 w 1093"/>
                      <a:gd name="T15" fmla="*/ 718 h 1679"/>
                      <a:gd name="T16" fmla="*/ 983 w 1093"/>
                      <a:gd name="T17" fmla="*/ 889 h 1679"/>
                      <a:gd name="T18" fmla="*/ 946 w 1093"/>
                      <a:gd name="T19" fmla="*/ 1050 h 1679"/>
                      <a:gd name="T20" fmla="*/ 895 w 1093"/>
                      <a:gd name="T21" fmla="*/ 1191 h 1679"/>
                      <a:gd name="T22" fmla="*/ 812 w 1093"/>
                      <a:gd name="T23" fmla="*/ 1305 h 1679"/>
                      <a:gd name="T24" fmla="*/ 697 w 1093"/>
                      <a:gd name="T25" fmla="*/ 1414 h 1679"/>
                      <a:gd name="T26" fmla="*/ 589 w 1093"/>
                      <a:gd name="T27" fmla="*/ 1502 h 1679"/>
                      <a:gd name="T28" fmla="*/ 453 w 1093"/>
                      <a:gd name="T29" fmla="*/ 1555 h 1679"/>
                      <a:gd name="T30" fmla="*/ 333 w 1093"/>
                      <a:gd name="T31" fmla="*/ 1586 h 1679"/>
                      <a:gd name="T32" fmla="*/ 276 w 1093"/>
                      <a:gd name="T33" fmla="*/ 1679 h 1679"/>
                      <a:gd name="T34" fmla="*/ 667 w 1093"/>
                      <a:gd name="T35" fmla="*/ 1607 h 1679"/>
                      <a:gd name="T36" fmla="*/ 957 w 1093"/>
                      <a:gd name="T37" fmla="*/ 1373 h 1679"/>
                      <a:gd name="T38" fmla="*/ 1093 w 1093"/>
                      <a:gd name="T39" fmla="*/ 946 h 1679"/>
                      <a:gd name="T40" fmla="*/ 1046 w 1093"/>
                      <a:gd name="T41" fmla="*/ 556 h 1679"/>
                      <a:gd name="T42" fmla="*/ 890 w 1093"/>
                      <a:gd name="T43" fmla="*/ 249 h 1679"/>
                      <a:gd name="T44" fmla="*/ 458 w 1093"/>
                      <a:gd name="T45" fmla="*/ 46 h 1679"/>
                      <a:gd name="T46" fmla="*/ 230 w 1093"/>
                      <a:gd name="T47" fmla="*/ 0 h 1679"/>
                      <a:gd name="T48" fmla="*/ 0 w 1093"/>
                      <a:gd name="T49" fmla="*/ 119 h 1679"/>
                      <a:gd name="T50" fmla="*/ 0 w 1093"/>
                      <a:gd name="T51" fmla="*/ 119 h 167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3"/>
                      <a:gd name="T79" fmla="*/ 0 h 1679"/>
                      <a:gd name="T80" fmla="*/ 1093 w 1093"/>
                      <a:gd name="T81" fmla="*/ 1679 h 167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3" h="1679">
                        <a:moveTo>
                          <a:pt x="0" y="119"/>
                        </a:moveTo>
                        <a:lnTo>
                          <a:pt x="291" y="114"/>
                        </a:lnTo>
                        <a:lnTo>
                          <a:pt x="453" y="144"/>
                        </a:lnTo>
                        <a:lnTo>
                          <a:pt x="589" y="192"/>
                        </a:lnTo>
                        <a:lnTo>
                          <a:pt x="739" y="291"/>
                        </a:lnTo>
                        <a:lnTo>
                          <a:pt x="853" y="430"/>
                        </a:lnTo>
                        <a:lnTo>
                          <a:pt x="925" y="561"/>
                        </a:lnTo>
                        <a:lnTo>
                          <a:pt x="973" y="718"/>
                        </a:lnTo>
                        <a:lnTo>
                          <a:pt x="983" y="889"/>
                        </a:lnTo>
                        <a:lnTo>
                          <a:pt x="946" y="1050"/>
                        </a:lnTo>
                        <a:lnTo>
                          <a:pt x="895" y="1191"/>
                        </a:lnTo>
                        <a:lnTo>
                          <a:pt x="812" y="1305"/>
                        </a:lnTo>
                        <a:lnTo>
                          <a:pt x="697" y="1414"/>
                        </a:lnTo>
                        <a:lnTo>
                          <a:pt x="589" y="1502"/>
                        </a:lnTo>
                        <a:lnTo>
                          <a:pt x="453" y="1555"/>
                        </a:lnTo>
                        <a:lnTo>
                          <a:pt x="333" y="1586"/>
                        </a:lnTo>
                        <a:lnTo>
                          <a:pt x="276" y="1679"/>
                        </a:lnTo>
                        <a:lnTo>
                          <a:pt x="667" y="1607"/>
                        </a:lnTo>
                        <a:lnTo>
                          <a:pt x="957" y="1373"/>
                        </a:lnTo>
                        <a:lnTo>
                          <a:pt x="1093" y="946"/>
                        </a:lnTo>
                        <a:lnTo>
                          <a:pt x="1046" y="556"/>
                        </a:lnTo>
                        <a:lnTo>
                          <a:pt x="890" y="249"/>
                        </a:lnTo>
                        <a:lnTo>
                          <a:pt x="458" y="46"/>
                        </a:lnTo>
                        <a:lnTo>
                          <a:pt x="230" y="0"/>
                        </a:lnTo>
                        <a:lnTo>
                          <a:pt x="0" y="119"/>
                        </a:lnTo>
                        <a:close/>
                      </a:path>
                    </a:pathLst>
                  </a:custGeom>
                  <a:solidFill>
                    <a:srgbClr val="FFFF99"/>
                  </a:solidFill>
                  <a:ln w="9525">
                    <a:noFill/>
                    <a:round/>
                    <a:headEnd/>
                    <a:tailEnd/>
                  </a:ln>
                </p:spPr>
                <p:txBody>
                  <a:bodyPr/>
                  <a:lstStyle/>
                  <a:p>
                    <a:endParaRPr lang="en-US">
                      <a:solidFill>
                        <a:srgbClr val="FFFFFF"/>
                      </a:solidFill>
                    </a:endParaRPr>
                  </a:p>
                </p:txBody>
              </p:sp>
              <p:sp>
                <p:nvSpPr>
                  <p:cNvPr id="2075" name="Freeform 39"/>
                  <p:cNvSpPr>
                    <a:spLocks/>
                  </p:cNvSpPr>
                  <p:nvPr/>
                </p:nvSpPr>
                <p:spPr bwMode="auto">
                  <a:xfrm>
                    <a:off x="3368" y="2580"/>
                    <a:ext cx="581" cy="461"/>
                  </a:xfrm>
                  <a:custGeom>
                    <a:avLst/>
                    <a:gdLst>
                      <a:gd name="T0" fmla="*/ 145 w 2324"/>
                      <a:gd name="T1" fmla="*/ 1286 h 1843"/>
                      <a:gd name="T2" fmla="*/ 228 w 2324"/>
                      <a:gd name="T3" fmla="*/ 1089 h 1843"/>
                      <a:gd name="T4" fmla="*/ 1919 w 2324"/>
                      <a:gd name="T5" fmla="*/ 529 h 1843"/>
                      <a:gd name="T6" fmla="*/ 1863 w 2324"/>
                      <a:gd name="T7" fmla="*/ 352 h 1843"/>
                      <a:gd name="T8" fmla="*/ 2231 w 2324"/>
                      <a:gd name="T9" fmla="*/ 227 h 1843"/>
                      <a:gd name="T10" fmla="*/ 2324 w 2324"/>
                      <a:gd name="T11" fmla="*/ 0 h 1843"/>
                      <a:gd name="T12" fmla="*/ 1723 w 2324"/>
                      <a:gd name="T13" fmla="*/ 205 h 1843"/>
                      <a:gd name="T14" fmla="*/ 1785 w 2324"/>
                      <a:gd name="T15" fmla="*/ 429 h 1843"/>
                      <a:gd name="T16" fmla="*/ 145 w 2324"/>
                      <a:gd name="T17" fmla="*/ 977 h 1843"/>
                      <a:gd name="T18" fmla="*/ 0 w 2324"/>
                      <a:gd name="T19" fmla="*/ 1306 h 1843"/>
                      <a:gd name="T20" fmla="*/ 117 w 2324"/>
                      <a:gd name="T21" fmla="*/ 1631 h 1843"/>
                      <a:gd name="T22" fmla="*/ 372 w 2324"/>
                      <a:gd name="T23" fmla="*/ 1843 h 1843"/>
                      <a:gd name="T24" fmla="*/ 383 w 2324"/>
                      <a:gd name="T25" fmla="*/ 1678 h 1843"/>
                      <a:gd name="T26" fmla="*/ 208 w 2324"/>
                      <a:gd name="T27" fmla="*/ 1519 h 1843"/>
                      <a:gd name="T28" fmla="*/ 145 w 2324"/>
                      <a:gd name="T29" fmla="*/ 1286 h 1843"/>
                      <a:gd name="T30" fmla="*/ 145 w 2324"/>
                      <a:gd name="T31" fmla="*/ 1286 h 18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4"/>
                      <a:gd name="T49" fmla="*/ 0 h 1843"/>
                      <a:gd name="T50" fmla="*/ 2324 w 2324"/>
                      <a:gd name="T51" fmla="*/ 1843 h 18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4" h="1843">
                        <a:moveTo>
                          <a:pt x="145" y="1286"/>
                        </a:moveTo>
                        <a:lnTo>
                          <a:pt x="228" y="1089"/>
                        </a:lnTo>
                        <a:lnTo>
                          <a:pt x="1919" y="529"/>
                        </a:lnTo>
                        <a:lnTo>
                          <a:pt x="1863" y="352"/>
                        </a:lnTo>
                        <a:lnTo>
                          <a:pt x="2231" y="227"/>
                        </a:lnTo>
                        <a:lnTo>
                          <a:pt x="2324" y="0"/>
                        </a:lnTo>
                        <a:lnTo>
                          <a:pt x="1723" y="205"/>
                        </a:lnTo>
                        <a:lnTo>
                          <a:pt x="1785" y="429"/>
                        </a:lnTo>
                        <a:lnTo>
                          <a:pt x="145" y="977"/>
                        </a:lnTo>
                        <a:lnTo>
                          <a:pt x="0" y="1306"/>
                        </a:lnTo>
                        <a:lnTo>
                          <a:pt x="117" y="1631"/>
                        </a:lnTo>
                        <a:lnTo>
                          <a:pt x="372" y="1843"/>
                        </a:lnTo>
                        <a:lnTo>
                          <a:pt x="383" y="1678"/>
                        </a:lnTo>
                        <a:lnTo>
                          <a:pt x="208" y="1519"/>
                        </a:lnTo>
                        <a:lnTo>
                          <a:pt x="145" y="1286"/>
                        </a:lnTo>
                        <a:close/>
                      </a:path>
                    </a:pathLst>
                  </a:custGeom>
                  <a:solidFill>
                    <a:srgbClr val="000000"/>
                  </a:solidFill>
                  <a:ln w="9525">
                    <a:noFill/>
                    <a:round/>
                    <a:headEnd/>
                    <a:tailEnd/>
                  </a:ln>
                </p:spPr>
                <p:txBody>
                  <a:bodyPr/>
                  <a:lstStyle/>
                  <a:p>
                    <a:endParaRPr lang="en-US">
                      <a:solidFill>
                        <a:srgbClr val="FFFFFF"/>
                      </a:solidFill>
                    </a:endParaRPr>
                  </a:p>
                </p:txBody>
              </p:sp>
              <p:sp>
                <p:nvSpPr>
                  <p:cNvPr id="2076" name="Freeform 40"/>
                  <p:cNvSpPr>
                    <a:spLocks/>
                  </p:cNvSpPr>
                  <p:nvPr/>
                </p:nvSpPr>
                <p:spPr bwMode="auto">
                  <a:xfrm>
                    <a:off x="3450" y="2821"/>
                    <a:ext cx="539" cy="220"/>
                  </a:xfrm>
                  <a:custGeom>
                    <a:avLst/>
                    <a:gdLst>
                      <a:gd name="T0" fmla="*/ 0 w 2155"/>
                      <a:gd name="T1" fmla="*/ 723 h 881"/>
                      <a:gd name="T2" fmla="*/ 179 w 2155"/>
                      <a:gd name="T3" fmla="*/ 494 h 881"/>
                      <a:gd name="T4" fmla="*/ 327 w 2155"/>
                      <a:gd name="T5" fmla="*/ 665 h 881"/>
                      <a:gd name="T6" fmla="*/ 518 w 2155"/>
                      <a:gd name="T7" fmla="*/ 364 h 881"/>
                      <a:gd name="T8" fmla="*/ 662 w 2155"/>
                      <a:gd name="T9" fmla="*/ 562 h 881"/>
                      <a:gd name="T10" fmla="*/ 857 w 2155"/>
                      <a:gd name="T11" fmla="*/ 250 h 881"/>
                      <a:gd name="T12" fmla="*/ 986 w 2155"/>
                      <a:gd name="T13" fmla="*/ 463 h 881"/>
                      <a:gd name="T14" fmla="*/ 1170 w 2155"/>
                      <a:gd name="T15" fmla="*/ 140 h 881"/>
                      <a:gd name="T16" fmla="*/ 1335 w 2155"/>
                      <a:gd name="T17" fmla="*/ 353 h 881"/>
                      <a:gd name="T18" fmla="*/ 1524 w 2155"/>
                      <a:gd name="T19" fmla="*/ 51 h 881"/>
                      <a:gd name="T20" fmla="*/ 1674 w 2155"/>
                      <a:gd name="T21" fmla="*/ 0 h 881"/>
                      <a:gd name="T22" fmla="*/ 1747 w 2155"/>
                      <a:gd name="T23" fmla="*/ 216 h 881"/>
                      <a:gd name="T24" fmla="*/ 2082 w 2155"/>
                      <a:gd name="T25" fmla="*/ 68 h 881"/>
                      <a:gd name="T26" fmla="*/ 2155 w 2155"/>
                      <a:gd name="T27" fmla="*/ 236 h 881"/>
                      <a:gd name="T28" fmla="*/ 1674 w 2155"/>
                      <a:gd name="T29" fmla="*/ 436 h 881"/>
                      <a:gd name="T30" fmla="*/ 1590 w 2155"/>
                      <a:gd name="T31" fmla="*/ 155 h 881"/>
                      <a:gd name="T32" fmla="*/ 1345 w 2155"/>
                      <a:gd name="T33" fmla="*/ 572 h 881"/>
                      <a:gd name="T34" fmla="*/ 1175 w 2155"/>
                      <a:gd name="T35" fmla="*/ 343 h 881"/>
                      <a:gd name="T36" fmla="*/ 996 w 2155"/>
                      <a:gd name="T37" fmla="*/ 687 h 881"/>
                      <a:gd name="T38" fmla="*/ 851 w 2155"/>
                      <a:gd name="T39" fmla="*/ 446 h 881"/>
                      <a:gd name="T40" fmla="*/ 681 w 2155"/>
                      <a:gd name="T41" fmla="*/ 760 h 881"/>
                      <a:gd name="T42" fmla="*/ 538 w 2155"/>
                      <a:gd name="T43" fmla="*/ 551 h 881"/>
                      <a:gd name="T44" fmla="*/ 363 w 2155"/>
                      <a:gd name="T45" fmla="*/ 875 h 881"/>
                      <a:gd name="T46" fmla="*/ 184 w 2155"/>
                      <a:gd name="T47" fmla="*/ 660 h 881"/>
                      <a:gd name="T48" fmla="*/ 43 w 2155"/>
                      <a:gd name="T49" fmla="*/ 881 h 881"/>
                      <a:gd name="T50" fmla="*/ 0 w 2155"/>
                      <a:gd name="T51" fmla="*/ 723 h 881"/>
                      <a:gd name="T52" fmla="*/ 0 w 2155"/>
                      <a:gd name="T53" fmla="*/ 723 h 88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55"/>
                      <a:gd name="T82" fmla="*/ 0 h 881"/>
                      <a:gd name="T83" fmla="*/ 2155 w 2155"/>
                      <a:gd name="T84" fmla="*/ 881 h 88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55" h="881">
                        <a:moveTo>
                          <a:pt x="0" y="723"/>
                        </a:moveTo>
                        <a:lnTo>
                          <a:pt x="179" y="494"/>
                        </a:lnTo>
                        <a:lnTo>
                          <a:pt x="327" y="665"/>
                        </a:lnTo>
                        <a:lnTo>
                          <a:pt x="518" y="364"/>
                        </a:lnTo>
                        <a:lnTo>
                          <a:pt x="662" y="562"/>
                        </a:lnTo>
                        <a:lnTo>
                          <a:pt x="857" y="250"/>
                        </a:lnTo>
                        <a:lnTo>
                          <a:pt x="986" y="463"/>
                        </a:lnTo>
                        <a:lnTo>
                          <a:pt x="1170" y="140"/>
                        </a:lnTo>
                        <a:lnTo>
                          <a:pt x="1335" y="353"/>
                        </a:lnTo>
                        <a:lnTo>
                          <a:pt x="1524" y="51"/>
                        </a:lnTo>
                        <a:lnTo>
                          <a:pt x="1674" y="0"/>
                        </a:lnTo>
                        <a:lnTo>
                          <a:pt x="1747" y="216"/>
                        </a:lnTo>
                        <a:lnTo>
                          <a:pt x="2082" y="68"/>
                        </a:lnTo>
                        <a:lnTo>
                          <a:pt x="2155" y="236"/>
                        </a:lnTo>
                        <a:lnTo>
                          <a:pt x="1674" y="436"/>
                        </a:lnTo>
                        <a:lnTo>
                          <a:pt x="1590" y="155"/>
                        </a:lnTo>
                        <a:lnTo>
                          <a:pt x="1345" y="572"/>
                        </a:lnTo>
                        <a:lnTo>
                          <a:pt x="1175" y="343"/>
                        </a:lnTo>
                        <a:lnTo>
                          <a:pt x="996" y="687"/>
                        </a:lnTo>
                        <a:lnTo>
                          <a:pt x="851" y="446"/>
                        </a:lnTo>
                        <a:lnTo>
                          <a:pt x="681" y="760"/>
                        </a:lnTo>
                        <a:lnTo>
                          <a:pt x="538" y="551"/>
                        </a:lnTo>
                        <a:lnTo>
                          <a:pt x="363" y="875"/>
                        </a:lnTo>
                        <a:lnTo>
                          <a:pt x="184" y="660"/>
                        </a:lnTo>
                        <a:lnTo>
                          <a:pt x="43" y="881"/>
                        </a:lnTo>
                        <a:lnTo>
                          <a:pt x="0" y="723"/>
                        </a:lnTo>
                        <a:close/>
                      </a:path>
                    </a:pathLst>
                  </a:custGeom>
                  <a:solidFill>
                    <a:srgbClr val="000000"/>
                  </a:solidFill>
                  <a:ln w="9525">
                    <a:noFill/>
                    <a:round/>
                    <a:headEnd/>
                    <a:tailEnd/>
                  </a:ln>
                </p:spPr>
                <p:txBody>
                  <a:bodyPr/>
                  <a:lstStyle/>
                  <a:p>
                    <a:endParaRPr lang="en-US">
                      <a:solidFill>
                        <a:srgbClr val="FFFFFF"/>
                      </a:solidFill>
                    </a:endParaRPr>
                  </a:p>
                </p:txBody>
              </p:sp>
              <p:sp>
                <p:nvSpPr>
                  <p:cNvPr id="2077" name="Freeform 41"/>
                  <p:cNvSpPr>
                    <a:spLocks/>
                  </p:cNvSpPr>
                  <p:nvPr/>
                </p:nvSpPr>
                <p:spPr bwMode="auto">
                  <a:xfrm>
                    <a:off x="3898" y="2465"/>
                    <a:ext cx="424" cy="465"/>
                  </a:xfrm>
                  <a:custGeom>
                    <a:avLst/>
                    <a:gdLst>
                      <a:gd name="T0" fmla="*/ 224 w 1693"/>
                      <a:gd name="T1" fmla="*/ 1657 h 1860"/>
                      <a:gd name="T2" fmla="*/ 391 w 1693"/>
                      <a:gd name="T3" fmla="*/ 1755 h 1860"/>
                      <a:gd name="T4" fmla="*/ 601 w 1693"/>
                      <a:gd name="T5" fmla="*/ 1836 h 1860"/>
                      <a:gd name="T6" fmla="*/ 822 w 1693"/>
                      <a:gd name="T7" fmla="*/ 1860 h 1860"/>
                      <a:gd name="T8" fmla="*/ 1043 w 1693"/>
                      <a:gd name="T9" fmla="*/ 1827 h 1860"/>
                      <a:gd name="T10" fmla="*/ 1249 w 1693"/>
                      <a:gd name="T11" fmla="*/ 1736 h 1860"/>
                      <a:gd name="T12" fmla="*/ 1427 w 1693"/>
                      <a:gd name="T13" fmla="*/ 1595 h 1860"/>
                      <a:gd name="T14" fmla="*/ 1564 w 1693"/>
                      <a:gd name="T15" fmla="*/ 1411 h 1860"/>
                      <a:gd name="T16" fmla="*/ 1656 w 1693"/>
                      <a:gd name="T17" fmla="*/ 1200 h 1860"/>
                      <a:gd name="T18" fmla="*/ 1693 w 1693"/>
                      <a:gd name="T19" fmla="*/ 969 h 1860"/>
                      <a:gd name="T20" fmla="*/ 1674 w 1693"/>
                      <a:gd name="T21" fmla="*/ 737 h 1860"/>
                      <a:gd name="T22" fmla="*/ 1601 w 1693"/>
                      <a:gd name="T23" fmla="*/ 517 h 1860"/>
                      <a:gd name="T24" fmla="*/ 1477 w 1693"/>
                      <a:gd name="T25" fmla="*/ 323 h 1860"/>
                      <a:gd name="T26" fmla="*/ 1311 w 1693"/>
                      <a:gd name="T27" fmla="*/ 166 h 1860"/>
                      <a:gd name="T28" fmla="*/ 1113 w 1693"/>
                      <a:gd name="T29" fmla="*/ 58 h 1860"/>
                      <a:gd name="T30" fmla="*/ 897 w 1693"/>
                      <a:gd name="T31" fmla="*/ 5 h 1860"/>
                      <a:gd name="T32" fmla="*/ 674 w 1693"/>
                      <a:gd name="T33" fmla="*/ 10 h 1860"/>
                      <a:gd name="T34" fmla="*/ 458 w 1693"/>
                      <a:gd name="T35" fmla="*/ 73 h 1860"/>
                      <a:gd name="T36" fmla="*/ 265 w 1693"/>
                      <a:gd name="T37" fmla="*/ 189 h 1860"/>
                      <a:gd name="T38" fmla="*/ 107 w 1693"/>
                      <a:gd name="T39" fmla="*/ 353 h 1860"/>
                      <a:gd name="T40" fmla="*/ 0 w 1693"/>
                      <a:gd name="T41" fmla="*/ 533 h 1860"/>
                      <a:gd name="T42" fmla="*/ 219 w 1693"/>
                      <a:gd name="T43" fmla="*/ 464 h 1860"/>
                      <a:gd name="T44" fmla="*/ 347 w 1693"/>
                      <a:gd name="T45" fmla="*/ 325 h 1860"/>
                      <a:gd name="T46" fmla="*/ 504 w 1693"/>
                      <a:gd name="T47" fmla="*/ 224 h 1860"/>
                      <a:gd name="T48" fmla="*/ 681 w 1693"/>
                      <a:gd name="T49" fmla="*/ 168 h 1860"/>
                      <a:gd name="T50" fmla="*/ 865 w 1693"/>
                      <a:gd name="T51" fmla="*/ 159 h 1860"/>
                      <a:gd name="T52" fmla="*/ 1045 w 1693"/>
                      <a:gd name="T53" fmla="*/ 198 h 1860"/>
                      <a:gd name="T54" fmla="*/ 1210 w 1693"/>
                      <a:gd name="T55" fmla="*/ 282 h 1860"/>
                      <a:gd name="T56" fmla="*/ 1351 w 1693"/>
                      <a:gd name="T57" fmla="*/ 408 h 1860"/>
                      <a:gd name="T58" fmla="*/ 1457 w 1693"/>
                      <a:gd name="T59" fmla="*/ 566 h 1860"/>
                      <a:gd name="T60" fmla="*/ 1523 w 1693"/>
                      <a:gd name="T61" fmla="*/ 746 h 1860"/>
                      <a:gd name="T62" fmla="*/ 1543 w 1693"/>
                      <a:gd name="T63" fmla="*/ 937 h 1860"/>
                      <a:gd name="T64" fmla="*/ 1516 w 1693"/>
                      <a:gd name="T65" fmla="*/ 1129 h 1860"/>
                      <a:gd name="T66" fmla="*/ 1446 w 1693"/>
                      <a:gd name="T67" fmla="*/ 1307 h 1860"/>
                      <a:gd name="T68" fmla="*/ 1335 w 1693"/>
                      <a:gd name="T69" fmla="*/ 1462 h 1860"/>
                      <a:gd name="T70" fmla="*/ 1191 w 1693"/>
                      <a:gd name="T71" fmla="*/ 1581 h 1860"/>
                      <a:gd name="T72" fmla="*/ 1023 w 1693"/>
                      <a:gd name="T73" fmla="*/ 1661 h 1860"/>
                      <a:gd name="T74" fmla="*/ 841 w 1693"/>
                      <a:gd name="T75" fmla="*/ 1693 h 1860"/>
                      <a:gd name="T76" fmla="*/ 657 w 1693"/>
                      <a:gd name="T77" fmla="*/ 1678 h 1860"/>
                      <a:gd name="T78" fmla="*/ 482 w 1693"/>
                      <a:gd name="T79" fmla="*/ 1616 h 1860"/>
                      <a:gd name="T80" fmla="*/ 328 w 1693"/>
                      <a:gd name="T81" fmla="*/ 1511 h 1860"/>
                      <a:gd name="T82" fmla="*/ 142 w 1693"/>
                      <a:gd name="T83" fmla="*/ 1580 h 186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93"/>
                      <a:gd name="T127" fmla="*/ 0 h 1860"/>
                      <a:gd name="T128" fmla="*/ 1693 w 1693"/>
                      <a:gd name="T129" fmla="*/ 1860 h 186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93" h="1860">
                        <a:moveTo>
                          <a:pt x="142" y="1580"/>
                        </a:moveTo>
                        <a:lnTo>
                          <a:pt x="224" y="1657"/>
                        </a:lnTo>
                        <a:lnTo>
                          <a:pt x="296" y="1695"/>
                        </a:lnTo>
                        <a:lnTo>
                          <a:pt x="391" y="1755"/>
                        </a:lnTo>
                        <a:lnTo>
                          <a:pt x="493" y="1802"/>
                        </a:lnTo>
                        <a:lnTo>
                          <a:pt x="601" y="1836"/>
                        </a:lnTo>
                        <a:lnTo>
                          <a:pt x="710" y="1856"/>
                        </a:lnTo>
                        <a:lnTo>
                          <a:pt x="822" y="1860"/>
                        </a:lnTo>
                        <a:lnTo>
                          <a:pt x="933" y="1851"/>
                        </a:lnTo>
                        <a:lnTo>
                          <a:pt x="1043" y="1827"/>
                        </a:lnTo>
                        <a:lnTo>
                          <a:pt x="1149" y="1788"/>
                        </a:lnTo>
                        <a:lnTo>
                          <a:pt x="1249" y="1736"/>
                        </a:lnTo>
                        <a:lnTo>
                          <a:pt x="1343" y="1671"/>
                        </a:lnTo>
                        <a:lnTo>
                          <a:pt x="1427" y="1595"/>
                        </a:lnTo>
                        <a:lnTo>
                          <a:pt x="1501" y="1507"/>
                        </a:lnTo>
                        <a:lnTo>
                          <a:pt x="1564" y="1411"/>
                        </a:lnTo>
                        <a:lnTo>
                          <a:pt x="1616" y="1308"/>
                        </a:lnTo>
                        <a:lnTo>
                          <a:pt x="1656" y="1200"/>
                        </a:lnTo>
                        <a:lnTo>
                          <a:pt x="1681" y="1085"/>
                        </a:lnTo>
                        <a:lnTo>
                          <a:pt x="1693" y="969"/>
                        </a:lnTo>
                        <a:lnTo>
                          <a:pt x="1690" y="852"/>
                        </a:lnTo>
                        <a:lnTo>
                          <a:pt x="1674" y="737"/>
                        </a:lnTo>
                        <a:lnTo>
                          <a:pt x="1644" y="624"/>
                        </a:lnTo>
                        <a:lnTo>
                          <a:pt x="1601" y="517"/>
                        </a:lnTo>
                        <a:lnTo>
                          <a:pt x="1544" y="416"/>
                        </a:lnTo>
                        <a:lnTo>
                          <a:pt x="1477" y="323"/>
                        </a:lnTo>
                        <a:lnTo>
                          <a:pt x="1398" y="238"/>
                        </a:lnTo>
                        <a:lnTo>
                          <a:pt x="1311" y="166"/>
                        </a:lnTo>
                        <a:lnTo>
                          <a:pt x="1215" y="106"/>
                        </a:lnTo>
                        <a:lnTo>
                          <a:pt x="1113" y="58"/>
                        </a:lnTo>
                        <a:lnTo>
                          <a:pt x="1006" y="25"/>
                        </a:lnTo>
                        <a:lnTo>
                          <a:pt x="897" y="5"/>
                        </a:lnTo>
                        <a:lnTo>
                          <a:pt x="784" y="0"/>
                        </a:lnTo>
                        <a:lnTo>
                          <a:pt x="674" y="10"/>
                        </a:lnTo>
                        <a:lnTo>
                          <a:pt x="564" y="34"/>
                        </a:lnTo>
                        <a:lnTo>
                          <a:pt x="458" y="73"/>
                        </a:lnTo>
                        <a:lnTo>
                          <a:pt x="359" y="125"/>
                        </a:lnTo>
                        <a:lnTo>
                          <a:pt x="265" y="189"/>
                        </a:lnTo>
                        <a:lnTo>
                          <a:pt x="181" y="266"/>
                        </a:lnTo>
                        <a:lnTo>
                          <a:pt x="107" y="353"/>
                        </a:lnTo>
                        <a:lnTo>
                          <a:pt x="42" y="449"/>
                        </a:lnTo>
                        <a:lnTo>
                          <a:pt x="0" y="533"/>
                        </a:lnTo>
                        <a:lnTo>
                          <a:pt x="167" y="544"/>
                        </a:lnTo>
                        <a:lnTo>
                          <a:pt x="219" y="464"/>
                        </a:lnTo>
                        <a:lnTo>
                          <a:pt x="278" y="391"/>
                        </a:lnTo>
                        <a:lnTo>
                          <a:pt x="347" y="325"/>
                        </a:lnTo>
                        <a:lnTo>
                          <a:pt x="423" y="270"/>
                        </a:lnTo>
                        <a:lnTo>
                          <a:pt x="504" y="224"/>
                        </a:lnTo>
                        <a:lnTo>
                          <a:pt x="590" y="190"/>
                        </a:lnTo>
                        <a:lnTo>
                          <a:pt x="681" y="168"/>
                        </a:lnTo>
                        <a:lnTo>
                          <a:pt x="772" y="158"/>
                        </a:lnTo>
                        <a:lnTo>
                          <a:pt x="865" y="159"/>
                        </a:lnTo>
                        <a:lnTo>
                          <a:pt x="957" y="173"/>
                        </a:lnTo>
                        <a:lnTo>
                          <a:pt x="1045" y="198"/>
                        </a:lnTo>
                        <a:lnTo>
                          <a:pt x="1131" y="235"/>
                        </a:lnTo>
                        <a:lnTo>
                          <a:pt x="1210" y="282"/>
                        </a:lnTo>
                        <a:lnTo>
                          <a:pt x="1285" y="342"/>
                        </a:lnTo>
                        <a:lnTo>
                          <a:pt x="1351" y="408"/>
                        </a:lnTo>
                        <a:lnTo>
                          <a:pt x="1409" y="483"/>
                        </a:lnTo>
                        <a:lnTo>
                          <a:pt x="1457" y="566"/>
                        </a:lnTo>
                        <a:lnTo>
                          <a:pt x="1495" y="654"/>
                        </a:lnTo>
                        <a:lnTo>
                          <a:pt x="1523" y="746"/>
                        </a:lnTo>
                        <a:lnTo>
                          <a:pt x="1538" y="842"/>
                        </a:lnTo>
                        <a:lnTo>
                          <a:pt x="1543" y="937"/>
                        </a:lnTo>
                        <a:lnTo>
                          <a:pt x="1535" y="1034"/>
                        </a:lnTo>
                        <a:lnTo>
                          <a:pt x="1516" y="1129"/>
                        </a:lnTo>
                        <a:lnTo>
                          <a:pt x="1486" y="1220"/>
                        </a:lnTo>
                        <a:lnTo>
                          <a:pt x="1446" y="1307"/>
                        </a:lnTo>
                        <a:lnTo>
                          <a:pt x="1395" y="1387"/>
                        </a:lnTo>
                        <a:lnTo>
                          <a:pt x="1335" y="1462"/>
                        </a:lnTo>
                        <a:lnTo>
                          <a:pt x="1267" y="1526"/>
                        </a:lnTo>
                        <a:lnTo>
                          <a:pt x="1191" y="1581"/>
                        </a:lnTo>
                        <a:lnTo>
                          <a:pt x="1109" y="1627"/>
                        </a:lnTo>
                        <a:lnTo>
                          <a:pt x="1023" y="1661"/>
                        </a:lnTo>
                        <a:lnTo>
                          <a:pt x="933" y="1683"/>
                        </a:lnTo>
                        <a:lnTo>
                          <a:pt x="841" y="1693"/>
                        </a:lnTo>
                        <a:lnTo>
                          <a:pt x="749" y="1693"/>
                        </a:lnTo>
                        <a:lnTo>
                          <a:pt x="657" y="1678"/>
                        </a:lnTo>
                        <a:lnTo>
                          <a:pt x="568" y="1653"/>
                        </a:lnTo>
                        <a:lnTo>
                          <a:pt x="482" y="1616"/>
                        </a:lnTo>
                        <a:lnTo>
                          <a:pt x="403" y="1569"/>
                        </a:lnTo>
                        <a:lnTo>
                          <a:pt x="328" y="1511"/>
                        </a:lnTo>
                        <a:lnTo>
                          <a:pt x="289" y="1489"/>
                        </a:lnTo>
                        <a:lnTo>
                          <a:pt x="142" y="1580"/>
                        </a:lnTo>
                        <a:close/>
                      </a:path>
                    </a:pathLst>
                  </a:custGeom>
                  <a:solidFill>
                    <a:srgbClr val="000000"/>
                  </a:solidFill>
                  <a:ln w="9525">
                    <a:noFill/>
                    <a:round/>
                    <a:headEnd/>
                    <a:tailEnd/>
                  </a:ln>
                </p:spPr>
                <p:txBody>
                  <a:bodyPr/>
                  <a:lstStyle/>
                  <a:p>
                    <a:endParaRPr lang="en-US">
                      <a:solidFill>
                        <a:srgbClr val="FFFFFF"/>
                      </a:solidFill>
                    </a:endParaRPr>
                  </a:p>
                </p:txBody>
              </p:sp>
              <p:sp>
                <p:nvSpPr>
                  <p:cNvPr id="2078" name="Freeform 42"/>
                  <p:cNvSpPr>
                    <a:spLocks/>
                  </p:cNvSpPr>
                  <p:nvPr/>
                </p:nvSpPr>
                <p:spPr bwMode="auto">
                  <a:xfrm>
                    <a:off x="3417" y="2720"/>
                    <a:ext cx="479" cy="242"/>
                  </a:xfrm>
                  <a:custGeom>
                    <a:avLst/>
                    <a:gdLst>
                      <a:gd name="T0" fmla="*/ 0 w 1916"/>
                      <a:gd name="T1" fmla="*/ 732 h 967"/>
                      <a:gd name="T2" fmla="*/ 73 w 1916"/>
                      <a:gd name="T3" fmla="*/ 606 h 967"/>
                      <a:gd name="T4" fmla="*/ 1855 w 1916"/>
                      <a:gd name="T5" fmla="*/ 0 h 967"/>
                      <a:gd name="T6" fmla="*/ 1916 w 1916"/>
                      <a:gd name="T7" fmla="*/ 248 h 967"/>
                      <a:gd name="T8" fmla="*/ 1616 w 1916"/>
                      <a:gd name="T9" fmla="*/ 355 h 967"/>
                      <a:gd name="T10" fmla="*/ 1464 w 1916"/>
                      <a:gd name="T11" fmla="*/ 612 h 967"/>
                      <a:gd name="T12" fmla="*/ 1312 w 1916"/>
                      <a:gd name="T13" fmla="*/ 443 h 967"/>
                      <a:gd name="T14" fmla="*/ 1133 w 1916"/>
                      <a:gd name="T15" fmla="*/ 732 h 967"/>
                      <a:gd name="T16" fmla="*/ 1003 w 1916"/>
                      <a:gd name="T17" fmla="*/ 544 h 967"/>
                      <a:gd name="T18" fmla="*/ 796 w 1916"/>
                      <a:gd name="T19" fmla="*/ 824 h 967"/>
                      <a:gd name="T20" fmla="*/ 645 w 1916"/>
                      <a:gd name="T21" fmla="*/ 646 h 967"/>
                      <a:gd name="T22" fmla="*/ 456 w 1916"/>
                      <a:gd name="T23" fmla="*/ 938 h 967"/>
                      <a:gd name="T24" fmla="*/ 295 w 1916"/>
                      <a:gd name="T25" fmla="*/ 761 h 967"/>
                      <a:gd name="T26" fmla="*/ 156 w 1916"/>
                      <a:gd name="T27" fmla="*/ 967 h 967"/>
                      <a:gd name="T28" fmla="*/ 18 w 1916"/>
                      <a:gd name="T29" fmla="*/ 817 h 967"/>
                      <a:gd name="T30" fmla="*/ 1634 w 1916"/>
                      <a:gd name="T31" fmla="*/ 265 h 967"/>
                      <a:gd name="T32" fmla="*/ 1742 w 1916"/>
                      <a:gd name="T33" fmla="*/ 113 h 967"/>
                      <a:gd name="T34" fmla="*/ 0 w 1916"/>
                      <a:gd name="T35" fmla="*/ 732 h 967"/>
                      <a:gd name="T36" fmla="*/ 0 w 1916"/>
                      <a:gd name="T37" fmla="*/ 732 h 9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6"/>
                      <a:gd name="T58" fmla="*/ 0 h 967"/>
                      <a:gd name="T59" fmla="*/ 1916 w 1916"/>
                      <a:gd name="T60" fmla="*/ 967 h 9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6" h="967">
                        <a:moveTo>
                          <a:pt x="0" y="732"/>
                        </a:moveTo>
                        <a:lnTo>
                          <a:pt x="73" y="606"/>
                        </a:lnTo>
                        <a:lnTo>
                          <a:pt x="1855" y="0"/>
                        </a:lnTo>
                        <a:lnTo>
                          <a:pt x="1916" y="248"/>
                        </a:lnTo>
                        <a:lnTo>
                          <a:pt x="1616" y="355"/>
                        </a:lnTo>
                        <a:lnTo>
                          <a:pt x="1464" y="612"/>
                        </a:lnTo>
                        <a:lnTo>
                          <a:pt x="1312" y="443"/>
                        </a:lnTo>
                        <a:lnTo>
                          <a:pt x="1133" y="732"/>
                        </a:lnTo>
                        <a:lnTo>
                          <a:pt x="1003" y="544"/>
                        </a:lnTo>
                        <a:lnTo>
                          <a:pt x="796" y="824"/>
                        </a:lnTo>
                        <a:lnTo>
                          <a:pt x="645" y="646"/>
                        </a:lnTo>
                        <a:lnTo>
                          <a:pt x="456" y="938"/>
                        </a:lnTo>
                        <a:lnTo>
                          <a:pt x="295" y="761"/>
                        </a:lnTo>
                        <a:lnTo>
                          <a:pt x="156" y="967"/>
                        </a:lnTo>
                        <a:lnTo>
                          <a:pt x="18" y="817"/>
                        </a:lnTo>
                        <a:lnTo>
                          <a:pt x="1634" y="265"/>
                        </a:lnTo>
                        <a:lnTo>
                          <a:pt x="1742" y="113"/>
                        </a:lnTo>
                        <a:lnTo>
                          <a:pt x="0" y="732"/>
                        </a:lnTo>
                        <a:close/>
                      </a:path>
                    </a:pathLst>
                  </a:custGeom>
                  <a:solidFill>
                    <a:srgbClr val="000000"/>
                  </a:solidFill>
                  <a:ln w="9525">
                    <a:noFill/>
                    <a:round/>
                    <a:headEnd/>
                    <a:tailEnd/>
                  </a:ln>
                </p:spPr>
                <p:txBody>
                  <a:bodyPr/>
                  <a:lstStyle/>
                  <a:p>
                    <a:endParaRPr lang="en-US">
                      <a:solidFill>
                        <a:srgbClr val="FFFFFF"/>
                      </a:solidFill>
                    </a:endParaRPr>
                  </a:p>
                </p:txBody>
              </p:sp>
              <p:sp>
                <p:nvSpPr>
                  <p:cNvPr id="2079" name="Freeform 43"/>
                  <p:cNvSpPr>
                    <a:spLocks/>
                  </p:cNvSpPr>
                  <p:nvPr/>
                </p:nvSpPr>
                <p:spPr bwMode="auto">
                  <a:xfrm>
                    <a:off x="3940" y="2526"/>
                    <a:ext cx="315" cy="335"/>
                  </a:xfrm>
                  <a:custGeom>
                    <a:avLst/>
                    <a:gdLst>
                      <a:gd name="T0" fmla="*/ 1232 w 1260"/>
                      <a:gd name="T1" fmla="*/ 473 h 1339"/>
                      <a:gd name="T2" fmla="*/ 1260 w 1260"/>
                      <a:gd name="T3" fmla="*/ 638 h 1339"/>
                      <a:gd name="T4" fmla="*/ 1247 w 1260"/>
                      <a:gd name="T5" fmla="*/ 804 h 1339"/>
                      <a:gd name="T6" fmla="*/ 1195 w 1260"/>
                      <a:gd name="T7" fmla="*/ 964 h 1339"/>
                      <a:gd name="T8" fmla="*/ 1107 w 1260"/>
                      <a:gd name="T9" fmla="*/ 1104 h 1339"/>
                      <a:gd name="T10" fmla="*/ 989 w 1260"/>
                      <a:gd name="T11" fmla="*/ 1217 h 1339"/>
                      <a:gd name="T12" fmla="*/ 846 w 1260"/>
                      <a:gd name="T13" fmla="*/ 1295 h 1339"/>
                      <a:gd name="T14" fmla="*/ 692 w 1260"/>
                      <a:gd name="T15" fmla="*/ 1334 h 1339"/>
                      <a:gd name="T16" fmla="*/ 530 w 1260"/>
                      <a:gd name="T17" fmla="*/ 1333 h 1339"/>
                      <a:gd name="T18" fmla="*/ 375 w 1260"/>
                      <a:gd name="T19" fmla="*/ 1289 h 1339"/>
                      <a:gd name="T20" fmla="*/ 175 w 1260"/>
                      <a:gd name="T21" fmla="*/ 1151 h 1339"/>
                      <a:gd name="T22" fmla="*/ 21 w 1260"/>
                      <a:gd name="T23" fmla="*/ 931 h 1339"/>
                      <a:gd name="T24" fmla="*/ 0 w 1260"/>
                      <a:gd name="T25" fmla="*/ 643 h 1339"/>
                      <a:gd name="T26" fmla="*/ 35 w 1260"/>
                      <a:gd name="T27" fmla="*/ 408 h 1339"/>
                      <a:gd name="T28" fmla="*/ 143 w 1260"/>
                      <a:gd name="T29" fmla="*/ 208 h 1339"/>
                      <a:gd name="T30" fmla="*/ 320 w 1260"/>
                      <a:gd name="T31" fmla="*/ 78 h 1339"/>
                      <a:gd name="T32" fmla="*/ 470 w 1260"/>
                      <a:gd name="T33" fmla="*/ 19 h 1339"/>
                      <a:gd name="T34" fmla="*/ 630 w 1260"/>
                      <a:gd name="T35" fmla="*/ 0 h 1339"/>
                      <a:gd name="T36" fmla="*/ 789 w 1260"/>
                      <a:gd name="T37" fmla="*/ 24 h 1339"/>
                      <a:gd name="T38" fmla="*/ 937 w 1260"/>
                      <a:gd name="T39" fmla="*/ 87 h 1339"/>
                      <a:gd name="T40" fmla="*/ 1066 w 1260"/>
                      <a:gd name="T41" fmla="*/ 188 h 1339"/>
                      <a:gd name="T42" fmla="*/ 1166 w 1260"/>
                      <a:gd name="T43" fmla="*/ 319 h 1339"/>
                      <a:gd name="T44" fmla="*/ 1010 w 1260"/>
                      <a:gd name="T45" fmla="*/ 429 h 1339"/>
                      <a:gd name="T46" fmla="*/ 970 w 1260"/>
                      <a:gd name="T47" fmla="*/ 388 h 1339"/>
                      <a:gd name="T48" fmla="*/ 921 w 1260"/>
                      <a:gd name="T49" fmla="*/ 361 h 1339"/>
                      <a:gd name="T50" fmla="*/ 867 w 1260"/>
                      <a:gd name="T51" fmla="*/ 346 h 1339"/>
                      <a:gd name="T52" fmla="*/ 811 w 1260"/>
                      <a:gd name="T53" fmla="*/ 344 h 1339"/>
                      <a:gd name="T54" fmla="*/ 757 w 1260"/>
                      <a:gd name="T55" fmla="*/ 359 h 1339"/>
                      <a:gd name="T56" fmla="*/ 707 w 1260"/>
                      <a:gd name="T57" fmla="*/ 387 h 1339"/>
                      <a:gd name="T58" fmla="*/ 666 w 1260"/>
                      <a:gd name="T59" fmla="*/ 426 h 1339"/>
                      <a:gd name="T60" fmla="*/ 636 w 1260"/>
                      <a:gd name="T61" fmla="*/ 477 h 1339"/>
                      <a:gd name="T62" fmla="*/ 618 w 1260"/>
                      <a:gd name="T63" fmla="*/ 532 h 1339"/>
                      <a:gd name="T64" fmla="*/ 615 w 1260"/>
                      <a:gd name="T65" fmla="*/ 590 h 1339"/>
                      <a:gd name="T66" fmla="*/ 625 w 1260"/>
                      <a:gd name="T67" fmla="*/ 648 h 1339"/>
                      <a:gd name="T68" fmla="*/ 649 w 1260"/>
                      <a:gd name="T69" fmla="*/ 701 h 1339"/>
                      <a:gd name="T70" fmla="*/ 684 w 1260"/>
                      <a:gd name="T71" fmla="*/ 746 h 1339"/>
                      <a:gd name="T72" fmla="*/ 728 w 1260"/>
                      <a:gd name="T73" fmla="*/ 780 h 1339"/>
                      <a:gd name="T74" fmla="*/ 781 w 1260"/>
                      <a:gd name="T75" fmla="*/ 803 h 1339"/>
                      <a:gd name="T76" fmla="*/ 836 w 1260"/>
                      <a:gd name="T77" fmla="*/ 810 h 1339"/>
                      <a:gd name="T78" fmla="*/ 892 w 1260"/>
                      <a:gd name="T79" fmla="*/ 803 h 1339"/>
                      <a:gd name="T80" fmla="*/ 945 w 1260"/>
                      <a:gd name="T81" fmla="*/ 781 h 1339"/>
                      <a:gd name="T82" fmla="*/ 989 w 1260"/>
                      <a:gd name="T83" fmla="*/ 747 h 1339"/>
                      <a:gd name="T84" fmla="*/ 1025 w 1260"/>
                      <a:gd name="T85" fmla="*/ 703 h 1339"/>
                      <a:gd name="T86" fmla="*/ 1049 w 1260"/>
                      <a:gd name="T87" fmla="*/ 650 h 1339"/>
                      <a:gd name="T88" fmla="*/ 1061 w 1260"/>
                      <a:gd name="T89" fmla="*/ 592 h 1339"/>
                      <a:gd name="T90" fmla="*/ 1057 w 1260"/>
                      <a:gd name="T91" fmla="*/ 534 h 1339"/>
                      <a:gd name="T92" fmla="*/ 1041 w 1260"/>
                      <a:gd name="T93" fmla="*/ 478 h 1339"/>
                      <a:gd name="T94" fmla="*/ 1207 w 1260"/>
                      <a:gd name="T95" fmla="*/ 405 h 13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60"/>
                      <a:gd name="T145" fmla="*/ 0 h 1339"/>
                      <a:gd name="T146" fmla="*/ 1260 w 1260"/>
                      <a:gd name="T147" fmla="*/ 1339 h 13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60" h="1339">
                        <a:moveTo>
                          <a:pt x="1207" y="405"/>
                        </a:moveTo>
                        <a:lnTo>
                          <a:pt x="1232" y="473"/>
                        </a:lnTo>
                        <a:lnTo>
                          <a:pt x="1251" y="555"/>
                        </a:lnTo>
                        <a:lnTo>
                          <a:pt x="1260" y="638"/>
                        </a:lnTo>
                        <a:lnTo>
                          <a:pt x="1258" y="722"/>
                        </a:lnTo>
                        <a:lnTo>
                          <a:pt x="1247" y="804"/>
                        </a:lnTo>
                        <a:lnTo>
                          <a:pt x="1226" y="886"/>
                        </a:lnTo>
                        <a:lnTo>
                          <a:pt x="1195" y="964"/>
                        </a:lnTo>
                        <a:lnTo>
                          <a:pt x="1155" y="1037"/>
                        </a:lnTo>
                        <a:lnTo>
                          <a:pt x="1107" y="1104"/>
                        </a:lnTo>
                        <a:lnTo>
                          <a:pt x="1052" y="1164"/>
                        </a:lnTo>
                        <a:lnTo>
                          <a:pt x="989" y="1217"/>
                        </a:lnTo>
                        <a:lnTo>
                          <a:pt x="920" y="1261"/>
                        </a:lnTo>
                        <a:lnTo>
                          <a:pt x="846" y="1295"/>
                        </a:lnTo>
                        <a:lnTo>
                          <a:pt x="770" y="1321"/>
                        </a:lnTo>
                        <a:lnTo>
                          <a:pt x="692" y="1334"/>
                        </a:lnTo>
                        <a:lnTo>
                          <a:pt x="610" y="1339"/>
                        </a:lnTo>
                        <a:lnTo>
                          <a:pt x="530" y="1333"/>
                        </a:lnTo>
                        <a:lnTo>
                          <a:pt x="452" y="1316"/>
                        </a:lnTo>
                        <a:lnTo>
                          <a:pt x="375" y="1289"/>
                        </a:lnTo>
                        <a:lnTo>
                          <a:pt x="670" y="1114"/>
                        </a:lnTo>
                        <a:lnTo>
                          <a:pt x="175" y="1151"/>
                        </a:lnTo>
                        <a:lnTo>
                          <a:pt x="508" y="897"/>
                        </a:lnTo>
                        <a:lnTo>
                          <a:pt x="21" y="931"/>
                        </a:lnTo>
                        <a:lnTo>
                          <a:pt x="409" y="649"/>
                        </a:lnTo>
                        <a:lnTo>
                          <a:pt x="0" y="643"/>
                        </a:lnTo>
                        <a:lnTo>
                          <a:pt x="387" y="420"/>
                        </a:lnTo>
                        <a:lnTo>
                          <a:pt x="35" y="408"/>
                        </a:lnTo>
                        <a:lnTo>
                          <a:pt x="421" y="213"/>
                        </a:lnTo>
                        <a:lnTo>
                          <a:pt x="143" y="208"/>
                        </a:lnTo>
                        <a:lnTo>
                          <a:pt x="251" y="123"/>
                        </a:lnTo>
                        <a:lnTo>
                          <a:pt x="320" y="78"/>
                        </a:lnTo>
                        <a:lnTo>
                          <a:pt x="393" y="43"/>
                        </a:lnTo>
                        <a:lnTo>
                          <a:pt x="470" y="19"/>
                        </a:lnTo>
                        <a:lnTo>
                          <a:pt x="549" y="4"/>
                        </a:lnTo>
                        <a:lnTo>
                          <a:pt x="630" y="0"/>
                        </a:lnTo>
                        <a:lnTo>
                          <a:pt x="709" y="7"/>
                        </a:lnTo>
                        <a:lnTo>
                          <a:pt x="789" y="24"/>
                        </a:lnTo>
                        <a:lnTo>
                          <a:pt x="864" y="51"/>
                        </a:lnTo>
                        <a:lnTo>
                          <a:pt x="937" y="87"/>
                        </a:lnTo>
                        <a:lnTo>
                          <a:pt x="1004" y="134"/>
                        </a:lnTo>
                        <a:lnTo>
                          <a:pt x="1066" y="188"/>
                        </a:lnTo>
                        <a:lnTo>
                          <a:pt x="1120" y="251"/>
                        </a:lnTo>
                        <a:lnTo>
                          <a:pt x="1166" y="319"/>
                        </a:lnTo>
                        <a:lnTo>
                          <a:pt x="1027" y="453"/>
                        </a:lnTo>
                        <a:lnTo>
                          <a:pt x="1010" y="429"/>
                        </a:lnTo>
                        <a:lnTo>
                          <a:pt x="991" y="407"/>
                        </a:lnTo>
                        <a:lnTo>
                          <a:pt x="970" y="388"/>
                        </a:lnTo>
                        <a:lnTo>
                          <a:pt x="946" y="373"/>
                        </a:lnTo>
                        <a:lnTo>
                          <a:pt x="921" y="361"/>
                        </a:lnTo>
                        <a:lnTo>
                          <a:pt x="894" y="352"/>
                        </a:lnTo>
                        <a:lnTo>
                          <a:pt x="867" y="346"/>
                        </a:lnTo>
                        <a:lnTo>
                          <a:pt x="839" y="343"/>
                        </a:lnTo>
                        <a:lnTo>
                          <a:pt x="811" y="344"/>
                        </a:lnTo>
                        <a:lnTo>
                          <a:pt x="783" y="351"/>
                        </a:lnTo>
                        <a:lnTo>
                          <a:pt x="757" y="359"/>
                        </a:lnTo>
                        <a:lnTo>
                          <a:pt x="732" y="372"/>
                        </a:lnTo>
                        <a:lnTo>
                          <a:pt x="707" y="387"/>
                        </a:lnTo>
                        <a:lnTo>
                          <a:pt x="685" y="406"/>
                        </a:lnTo>
                        <a:lnTo>
                          <a:pt x="666" y="426"/>
                        </a:lnTo>
                        <a:lnTo>
                          <a:pt x="650" y="450"/>
                        </a:lnTo>
                        <a:lnTo>
                          <a:pt x="636" y="477"/>
                        </a:lnTo>
                        <a:lnTo>
                          <a:pt x="625" y="503"/>
                        </a:lnTo>
                        <a:lnTo>
                          <a:pt x="618" y="532"/>
                        </a:lnTo>
                        <a:lnTo>
                          <a:pt x="615" y="561"/>
                        </a:lnTo>
                        <a:lnTo>
                          <a:pt x="615" y="590"/>
                        </a:lnTo>
                        <a:lnTo>
                          <a:pt x="617" y="619"/>
                        </a:lnTo>
                        <a:lnTo>
                          <a:pt x="625" y="648"/>
                        </a:lnTo>
                        <a:lnTo>
                          <a:pt x="635" y="674"/>
                        </a:lnTo>
                        <a:lnTo>
                          <a:pt x="649" y="701"/>
                        </a:lnTo>
                        <a:lnTo>
                          <a:pt x="665" y="725"/>
                        </a:lnTo>
                        <a:lnTo>
                          <a:pt x="684" y="746"/>
                        </a:lnTo>
                        <a:lnTo>
                          <a:pt x="705" y="765"/>
                        </a:lnTo>
                        <a:lnTo>
                          <a:pt x="728" y="780"/>
                        </a:lnTo>
                        <a:lnTo>
                          <a:pt x="753" y="793"/>
                        </a:lnTo>
                        <a:lnTo>
                          <a:pt x="781" y="803"/>
                        </a:lnTo>
                        <a:lnTo>
                          <a:pt x="809" y="808"/>
                        </a:lnTo>
                        <a:lnTo>
                          <a:pt x="836" y="810"/>
                        </a:lnTo>
                        <a:lnTo>
                          <a:pt x="864" y="808"/>
                        </a:lnTo>
                        <a:lnTo>
                          <a:pt x="892" y="803"/>
                        </a:lnTo>
                        <a:lnTo>
                          <a:pt x="918" y="794"/>
                        </a:lnTo>
                        <a:lnTo>
                          <a:pt x="945" y="781"/>
                        </a:lnTo>
                        <a:lnTo>
                          <a:pt x="967" y="766"/>
                        </a:lnTo>
                        <a:lnTo>
                          <a:pt x="989" y="747"/>
                        </a:lnTo>
                        <a:lnTo>
                          <a:pt x="1009" y="726"/>
                        </a:lnTo>
                        <a:lnTo>
                          <a:pt x="1025" y="703"/>
                        </a:lnTo>
                        <a:lnTo>
                          <a:pt x="1039" y="677"/>
                        </a:lnTo>
                        <a:lnTo>
                          <a:pt x="1049" y="650"/>
                        </a:lnTo>
                        <a:lnTo>
                          <a:pt x="1057" y="621"/>
                        </a:lnTo>
                        <a:lnTo>
                          <a:pt x="1061" y="592"/>
                        </a:lnTo>
                        <a:lnTo>
                          <a:pt x="1061" y="563"/>
                        </a:lnTo>
                        <a:lnTo>
                          <a:pt x="1057" y="534"/>
                        </a:lnTo>
                        <a:lnTo>
                          <a:pt x="1051" y="506"/>
                        </a:lnTo>
                        <a:lnTo>
                          <a:pt x="1041" y="478"/>
                        </a:lnTo>
                        <a:lnTo>
                          <a:pt x="1207" y="405"/>
                        </a:lnTo>
                        <a:close/>
                      </a:path>
                    </a:pathLst>
                  </a:custGeom>
                  <a:solidFill>
                    <a:srgbClr val="000000"/>
                  </a:solidFill>
                  <a:ln w="9525">
                    <a:noFill/>
                    <a:round/>
                    <a:headEnd/>
                    <a:tailEnd/>
                  </a:ln>
                </p:spPr>
                <p:txBody>
                  <a:bodyPr/>
                  <a:lstStyle/>
                  <a:p>
                    <a:endParaRPr lang="en-US">
                      <a:solidFill>
                        <a:srgbClr val="FFFFFF"/>
                      </a:solidFill>
                    </a:endParaRPr>
                  </a:p>
                </p:txBody>
              </p:sp>
              <p:sp>
                <p:nvSpPr>
                  <p:cNvPr id="2080" name="Freeform 44"/>
                  <p:cNvSpPr>
                    <a:spLocks/>
                  </p:cNvSpPr>
                  <p:nvPr/>
                </p:nvSpPr>
                <p:spPr bwMode="auto">
                  <a:xfrm>
                    <a:off x="4197" y="2602"/>
                    <a:ext cx="48" cy="43"/>
                  </a:xfrm>
                  <a:custGeom>
                    <a:avLst/>
                    <a:gdLst>
                      <a:gd name="T0" fmla="*/ 0 w 191"/>
                      <a:gd name="T1" fmla="*/ 150 h 175"/>
                      <a:gd name="T2" fmla="*/ 14 w 191"/>
                      <a:gd name="T3" fmla="*/ 175 h 175"/>
                      <a:gd name="T4" fmla="*/ 191 w 191"/>
                      <a:gd name="T5" fmla="*/ 134 h 175"/>
                      <a:gd name="T6" fmla="*/ 180 w 191"/>
                      <a:gd name="T7" fmla="*/ 102 h 175"/>
                      <a:gd name="T8" fmla="*/ 139 w 191"/>
                      <a:gd name="T9" fmla="*/ 16 h 175"/>
                      <a:gd name="T10" fmla="*/ 109 w 191"/>
                      <a:gd name="T11" fmla="*/ 0 h 175"/>
                      <a:gd name="T12" fmla="*/ 0 w 191"/>
                      <a:gd name="T13" fmla="*/ 150 h 175"/>
                      <a:gd name="T14" fmla="*/ 0 w 191"/>
                      <a:gd name="T15" fmla="*/ 150 h 175"/>
                      <a:gd name="T16" fmla="*/ 0 60000 65536"/>
                      <a:gd name="T17" fmla="*/ 0 60000 65536"/>
                      <a:gd name="T18" fmla="*/ 0 60000 65536"/>
                      <a:gd name="T19" fmla="*/ 0 60000 65536"/>
                      <a:gd name="T20" fmla="*/ 0 60000 65536"/>
                      <a:gd name="T21" fmla="*/ 0 60000 65536"/>
                      <a:gd name="T22" fmla="*/ 0 60000 65536"/>
                      <a:gd name="T23" fmla="*/ 0 60000 65536"/>
                      <a:gd name="T24" fmla="*/ 0 w 191"/>
                      <a:gd name="T25" fmla="*/ 0 h 175"/>
                      <a:gd name="T26" fmla="*/ 191 w 191"/>
                      <a:gd name="T27" fmla="*/ 175 h 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1" h="175">
                        <a:moveTo>
                          <a:pt x="0" y="150"/>
                        </a:moveTo>
                        <a:lnTo>
                          <a:pt x="14" y="175"/>
                        </a:lnTo>
                        <a:lnTo>
                          <a:pt x="191" y="134"/>
                        </a:lnTo>
                        <a:lnTo>
                          <a:pt x="180" y="102"/>
                        </a:lnTo>
                        <a:lnTo>
                          <a:pt x="139" y="16"/>
                        </a:lnTo>
                        <a:lnTo>
                          <a:pt x="109" y="0"/>
                        </a:lnTo>
                        <a:lnTo>
                          <a:pt x="0" y="150"/>
                        </a:lnTo>
                        <a:close/>
                      </a:path>
                    </a:pathLst>
                  </a:custGeom>
                  <a:solidFill>
                    <a:srgbClr val="000000"/>
                  </a:solidFill>
                  <a:ln w="9525">
                    <a:noFill/>
                    <a:round/>
                    <a:headEnd/>
                    <a:tailEnd/>
                  </a:ln>
                </p:spPr>
                <p:txBody>
                  <a:bodyPr/>
                  <a:lstStyle/>
                  <a:p>
                    <a:endParaRPr lang="en-US">
                      <a:solidFill>
                        <a:srgbClr val="FFFFFF"/>
                      </a:solidFill>
                    </a:endParaRPr>
                  </a:p>
                </p:txBody>
              </p:sp>
            </p:grpSp>
          </p:grpSp>
        </p:grpSp>
        <p:sp>
          <p:nvSpPr>
            <p:cNvPr id="2055" name="AutoShape 45"/>
            <p:cNvSpPr>
              <a:spLocks noChangeArrowheads="1"/>
            </p:cNvSpPr>
            <p:nvPr/>
          </p:nvSpPr>
          <p:spPr bwMode="auto">
            <a:xfrm rot="5400000">
              <a:off x="4428" y="2082"/>
              <a:ext cx="96" cy="156"/>
            </a:xfrm>
            <a:prstGeom prst="flowChartExtract">
              <a:avLst/>
            </a:prstGeom>
            <a:solidFill>
              <a:schemeClr val="tx1"/>
            </a:solidFill>
            <a:ln w="12700">
              <a:solidFill>
                <a:schemeClr val="tx1"/>
              </a:solidFill>
              <a:miter lim="800000"/>
              <a:headEnd/>
              <a:tailEnd/>
            </a:ln>
          </p:spPr>
          <p:txBody>
            <a:bodyPr wrap="none" anchor="ctr"/>
            <a:lstStyle/>
            <a:p>
              <a:endParaRPr lang="en-US">
                <a:solidFill>
                  <a:srgbClr val="FFFFFF"/>
                </a:solidFill>
              </a:endParaRPr>
            </a:p>
          </p:txBody>
        </p:sp>
        <p:sp>
          <p:nvSpPr>
            <p:cNvPr id="2056" name="AutoShape 46"/>
            <p:cNvSpPr>
              <a:spLocks noChangeArrowheads="1"/>
            </p:cNvSpPr>
            <p:nvPr/>
          </p:nvSpPr>
          <p:spPr bwMode="auto">
            <a:xfrm rot="5400000">
              <a:off x="1428" y="2082"/>
              <a:ext cx="96" cy="156"/>
            </a:xfrm>
            <a:prstGeom prst="flowChartExtract">
              <a:avLst/>
            </a:prstGeom>
            <a:solidFill>
              <a:schemeClr val="tx1"/>
            </a:solidFill>
            <a:ln w="12700">
              <a:solidFill>
                <a:schemeClr val="tx1"/>
              </a:solidFill>
              <a:miter lim="800000"/>
              <a:headEnd/>
              <a:tailEnd/>
            </a:ln>
          </p:spPr>
          <p:txBody>
            <a:bodyPr wrap="none" anchor="ctr"/>
            <a:lstStyle/>
            <a:p>
              <a:endParaRPr lang="en-US">
                <a:solidFill>
                  <a:srgbClr val="FFFFFF"/>
                </a:solidFill>
              </a:endParaRPr>
            </a:p>
          </p:txBody>
        </p:sp>
        <p:sp>
          <p:nvSpPr>
            <p:cNvPr id="2057" name="AutoShape 47"/>
            <p:cNvSpPr>
              <a:spLocks noChangeArrowheads="1"/>
            </p:cNvSpPr>
            <p:nvPr/>
          </p:nvSpPr>
          <p:spPr bwMode="auto">
            <a:xfrm rot="5400000">
              <a:off x="2160" y="2082"/>
              <a:ext cx="96" cy="156"/>
            </a:xfrm>
            <a:prstGeom prst="flowChartExtract">
              <a:avLst/>
            </a:prstGeom>
            <a:solidFill>
              <a:schemeClr val="tx1"/>
            </a:solidFill>
            <a:ln w="12700">
              <a:solidFill>
                <a:schemeClr val="tx1"/>
              </a:solidFill>
              <a:miter lim="800000"/>
              <a:headEnd/>
              <a:tailEnd/>
            </a:ln>
          </p:spPr>
          <p:txBody>
            <a:bodyPr wrap="none" anchor="ctr"/>
            <a:lstStyle/>
            <a:p>
              <a:endParaRPr lang="en-US">
                <a:solidFill>
                  <a:srgbClr val="FFFFFF"/>
                </a:solidFill>
              </a:endParaRPr>
            </a:p>
          </p:txBody>
        </p:sp>
        <p:sp>
          <p:nvSpPr>
            <p:cNvPr id="2058" name="AutoShape 48"/>
            <p:cNvSpPr>
              <a:spLocks noChangeArrowheads="1"/>
            </p:cNvSpPr>
            <p:nvPr/>
          </p:nvSpPr>
          <p:spPr bwMode="auto">
            <a:xfrm rot="5400000">
              <a:off x="3780" y="2082"/>
              <a:ext cx="96" cy="156"/>
            </a:xfrm>
            <a:prstGeom prst="flowChartExtract">
              <a:avLst/>
            </a:prstGeom>
            <a:solidFill>
              <a:schemeClr val="tx1"/>
            </a:solidFill>
            <a:ln w="12700">
              <a:solidFill>
                <a:schemeClr val="tx1"/>
              </a:solidFill>
              <a:miter lim="800000"/>
              <a:headEnd/>
              <a:tailEnd/>
            </a:ln>
          </p:spPr>
          <p:txBody>
            <a:bodyPr wrap="none" anchor="ctr"/>
            <a:lstStyle/>
            <a:p>
              <a:endParaRPr lang="en-US">
                <a:solidFill>
                  <a:srgbClr val="FFFFFF"/>
                </a:solidFill>
              </a:endParaRPr>
            </a:p>
          </p:txBody>
        </p:sp>
      </p:grpSp>
      <p:graphicFrame>
        <p:nvGraphicFramePr>
          <p:cNvPr id="2050" name="Object 49"/>
          <p:cNvGraphicFramePr>
            <a:graphicFrameLocks noChangeAspect="1"/>
          </p:cNvGraphicFramePr>
          <p:nvPr/>
        </p:nvGraphicFramePr>
        <p:xfrm>
          <a:off x="7053263" y="571500"/>
          <a:ext cx="2090737" cy="2133600"/>
        </p:xfrm>
        <a:graphic>
          <a:graphicData uri="http://schemas.openxmlformats.org/presentationml/2006/ole">
            <mc:AlternateContent xmlns:mc="http://schemas.openxmlformats.org/markup-compatibility/2006">
              <mc:Choice xmlns:v="urn:schemas-microsoft-com:vml" Requires="v">
                <p:oleObj spid="_x0000_s86040" name="Clip" r:id="rId3" imgW="2263320" imgH="2310120" progId="MS_ClipArt_Gallery.5">
                  <p:embed/>
                </p:oleObj>
              </mc:Choice>
              <mc:Fallback>
                <p:oleObj name="Clip" r:id="rId3" imgW="2263320" imgH="2310120" progId="MS_ClipArt_Gallery.5">
                  <p:embed/>
                  <p:pic>
                    <p:nvPicPr>
                      <p:cNvPr id="0"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263" y="571500"/>
                        <a:ext cx="2090737" cy="213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0386" name="Text Box 50"/>
          <p:cNvSpPr txBox="1">
            <a:spLocks noChangeArrowheads="1"/>
          </p:cNvSpPr>
          <p:nvPr/>
        </p:nvSpPr>
        <p:spPr bwMode="auto">
          <a:xfrm>
            <a:off x="2800350" y="2209800"/>
            <a:ext cx="3600450" cy="396875"/>
          </a:xfrm>
          <a:prstGeom prst="rect">
            <a:avLst/>
          </a:prstGeom>
          <a:noFill/>
          <a:ln w="12700">
            <a:noFill/>
            <a:miter lim="800000"/>
            <a:headEnd/>
            <a:tailEnd/>
          </a:ln>
          <a:effectLst/>
        </p:spPr>
        <p:txBody>
          <a:bodyPr>
            <a:spAutoFit/>
          </a:bodyPr>
          <a:lstStyle/>
          <a:p>
            <a:pPr algn="ctr">
              <a:spcBef>
                <a:spcPct val="50000"/>
              </a:spcBef>
              <a:defRPr/>
            </a:pPr>
            <a:r>
              <a:rPr lang="en-US" sz="2000" b="1">
                <a:solidFill>
                  <a:srgbClr val="FC0128"/>
                </a:solidFill>
                <a:effectLst>
                  <a:outerShdw blurRad="38100" dist="38100" dir="2700000" algn="tl">
                    <a:srgbClr val="000000"/>
                  </a:outerShdw>
                </a:effectLst>
                <a:latin typeface="Arial" charset="0"/>
              </a:rPr>
              <a:t>PUBLIC KEY ENCRYPTION</a:t>
            </a:r>
          </a:p>
        </p:txBody>
      </p:sp>
      <p:sp>
        <p:nvSpPr>
          <p:cNvPr id="270387" name="Rectangle 51"/>
          <p:cNvSpPr>
            <a:spLocks noChangeArrowheads="1"/>
          </p:cNvSpPr>
          <p:nvPr/>
        </p:nvSpPr>
        <p:spPr bwMode="auto">
          <a:xfrm>
            <a:off x="38100" y="342900"/>
            <a:ext cx="7772400" cy="1143000"/>
          </a:xfrm>
          <a:prstGeom prst="rect">
            <a:avLst/>
          </a:prstGeom>
          <a:noFill/>
          <a:ln w="12700">
            <a:noFill/>
            <a:miter lim="800000"/>
            <a:headEnd/>
            <a:tailEnd/>
          </a:ln>
          <a:effectLst/>
        </p:spPr>
        <p:txBody>
          <a:bodyPr lIns="90488" tIns="44450" rIns="90488" bIns="44450" anchor="ctr"/>
          <a:lstStyle/>
          <a:p>
            <a:pPr>
              <a:defRPr/>
            </a:pPr>
            <a:r>
              <a:rPr lang="en-US" sz="3600">
                <a:solidFill>
                  <a:srgbClr val="FAFD00"/>
                </a:solidFill>
                <a:effectLst>
                  <a:outerShdw blurRad="38100" dist="38100" dir="2700000" algn="tl">
                    <a:srgbClr val="000000"/>
                  </a:outerShdw>
                </a:effectLst>
              </a:rPr>
              <a:t>SECURITY AND THE INTERNET</a:t>
            </a:r>
            <a:endParaRPr lang="en-US" sz="4400">
              <a:solidFill>
                <a:srgbClr val="FAFD00"/>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a:defRPr/>
            </a:pPr>
            <a:r>
              <a:rPr lang="en-US" smtClean="0"/>
              <a:t>FIREWALLS</a:t>
            </a:r>
          </a:p>
        </p:txBody>
      </p:sp>
      <p:sp>
        <p:nvSpPr>
          <p:cNvPr id="260099" name="Rectangle 3"/>
          <p:cNvSpPr>
            <a:spLocks noGrp="1" noChangeArrowheads="1"/>
          </p:cNvSpPr>
          <p:nvPr>
            <p:ph type="body" idx="1"/>
          </p:nvPr>
        </p:nvSpPr>
        <p:spPr/>
        <p:txBody>
          <a:bodyPr/>
          <a:lstStyle/>
          <a:p>
            <a:pPr marL="609600" indent="-609600">
              <a:defRPr/>
            </a:pPr>
            <a:r>
              <a:rPr lang="en-US" smtClean="0"/>
              <a:t>One of the most common defenses for preventing a security breach is a firewall</a:t>
            </a:r>
          </a:p>
          <a:p>
            <a:pPr marL="990600" lvl="1" indent="-533400">
              <a:defRPr/>
            </a:pPr>
            <a:r>
              <a:rPr lang="en-US" b="1" i="1" smtClean="0"/>
              <a:t>Firewall</a:t>
            </a:r>
            <a:r>
              <a:rPr lang="en-US" smtClean="0"/>
              <a:t> – hardware and/or software that guards a private network by analyzing the information leaving and entering the network</a:t>
            </a:r>
          </a:p>
          <a:p>
            <a:pPr marL="990600" lvl="1" indent="-533400">
              <a:buFontTx/>
              <a:buNone/>
              <a:defRPr/>
            </a:pPr>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a:defRPr/>
            </a:pPr>
            <a:r>
              <a:rPr lang="en-US" smtClean="0"/>
              <a:t>FIREWALLS</a:t>
            </a:r>
          </a:p>
        </p:txBody>
      </p:sp>
      <p:sp>
        <p:nvSpPr>
          <p:cNvPr id="262147" name="Rectangle 3"/>
          <p:cNvSpPr>
            <a:spLocks noGrp="1" noChangeArrowheads="1"/>
          </p:cNvSpPr>
          <p:nvPr>
            <p:ph type="body" idx="1"/>
          </p:nvPr>
        </p:nvSpPr>
        <p:spPr>
          <a:xfrm>
            <a:off x="685800" y="1447800"/>
            <a:ext cx="7772400" cy="4114800"/>
          </a:xfrm>
        </p:spPr>
        <p:txBody>
          <a:bodyPr/>
          <a:lstStyle/>
          <a:p>
            <a:pPr marL="609600" indent="-609600">
              <a:defRPr/>
            </a:pPr>
            <a:r>
              <a:rPr lang="en-US" sz="2400" smtClean="0"/>
              <a:t>Sample firewall architecture connecting systems located in Chicago, New York, and Boston</a:t>
            </a:r>
          </a:p>
          <a:p>
            <a:pPr marL="990600" lvl="1" indent="-533400">
              <a:buFontTx/>
              <a:buNone/>
              <a:defRPr/>
            </a:pPr>
            <a:endParaRPr lang="en-US" sz="2400" smtClean="0"/>
          </a:p>
        </p:txBody>
      </p:sp>
      <p:pic>
        <p:nvPicPr>
          <p:cNvPr id="20484" name="Picture 4" descr="haa83019_b0104"/>
          <p:cNvPicPr>
            <a:picLocks noChangeAspect="1" noChangeArrowheads="1"/>
          </p:cNvPicPr>
          <p:nvPr/>
        </p:nvPicPr>
        <p:blipFill>
          <a:blip r:embed="rId3" cstate="print"/>
          <a:srcRect/>
          <a:stretch>
            <a:fillRect/>
          </a:stretch>
        </p:blipFill>
        <p:spPr bwMode="auto">
          <a:xfrm>
            <a:off x="228600" y="2514600"/>
            <a:ext cx="8763000"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pPr>
              <a:defRPr/>
            </a:pPr>
            <a:r>
              <a:rPr lang="en-US" smtClean="0"/>
              <a:t>DETECTION AND RESPONSE</a:t>
            </a:r>
          </a:p>
        </p:txBody>
      </p:sp>
      <p:sp>
        <p:nvSpPr>
          <p:cNvPr id="264195" name="Rectangle 3"/>
          <p:cNvSpPr>
            <a:spLocks noGrp="1" noChangeArrowheads="1"/>
          </p:cNvSpPr>
          <p:nvPr>
            <p:ph type="body" idx="1"/>
          </p:nvPr>
        </p:nvSpPr>
        <p:spPr/>
        <p:txBody>
          <a:bodyPr/>
          <a:lstStyle/>
          <a:p>
            <a:pPr marL="609600" indent="-609600">
              <a:defRPr/>
            </a:pPr>
            <a:r>
              <a:rPr lang="en-US" dirty="0" smtClean="0"/>
              <a:t>If prevention and resistance strategies fail and there is a security breach, an organization can use detection and response technologies to mitigate the damage</a:t>
            </a:r>
          </a:p>
          <a:p>
            <a:pPr marL="609600" indent="-609600">
              <a:defRPr/>
            </a:pPr>
            <a:endParaRPr lang="en-US" dirty="0" smtClean="0"/>
          </a:p>
          <a:p>
            <a:pPr marL="609600" indent="-609600">
              <a:defRPr/>
            </a:pPr>
            <a:r>
              <a:rPr lang="en-US" dirty="0" smtClean="0"/>
              <a:t>Antivirus software is the most common type of detection and response technology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0"/>
            <a:ext cx="7772400" cy="1219200"/>
          </a:xfrm>
        </p:spPr>
        <p:txBody>
          <a:bodyPr/>
          <a:lstStyle/>
          <a:p>
            <a:pPr>
              <a:defRPr/>
            </a:pPr>
            <a:r>
              <a:rPr lang="en-US" smtClean="0"/>
              <a:t>DETECTION AND RESPONSE</a:t>
            </a:r>
          </a:p>
        </p:txBody>
      </p:sp>
      <p:sp>
        <p:nvSpPr>
          <p:cNvPr id="266243" name="Rectangle 3"/>
          <p:cNvSpPr>
            <a:spLocks noGrp="1" noChangeArrowheads="1"/>
          </p:cNvSpPr>
          <p:nvPr>
            <p:ph type="body" idx="1"/>
          </p:nvPr>
        </p:nvSpPr>
        <p:spPr>
          <a:xfrm>
            <a:off x="685800" y="1143000"/>
            <a:ext cx="7772400" cy="4114800"/>
          </a:xfrm>
        </p:spPr>
        <p:txBody>
          <a:bodyPr/>
          <a:lstStyle/>
          <a:p>
            <a:pPr marL="609600" indent="-609600">
              <a:lnSpc>
                <a:spcPct val="90000"/>
              </a:lnSpc>
              <a:defRPr/>
            </a:pPr>
            <a:r>
              <a:rPr lang="en-US" dirty="0" smtClean="0"/>
              <a:t>Some of the most damaging forms of security threats to e-business sites include:</a:t>
            </a:r>
          </a:p>
          <a:p>
            <a:pPr marL="990600" lvl="1" indent="-533400">
              <a:lnSpc>
                <a:spcPct val="90000"/>
              </a:lnSpc>
              <a:defRPr/>
            </a:pPr>
            <a:r>
              <a:rPr lang="en-US" b="1" i="1" dirty="0" smtClean="0"/>
              <a:t>Malicious</a:t>
            </a:r>
            <a:r>
              <a:rPr lang="en-US" dirty="0" smtClean="0"/>
              <a:t> </a:t>
            </a:r>
            <a:r>
              <a:rPr lang="en-US" b="1" i="1" dirty="0" smtClean="0"/>
              <a:t>code</a:t>
            </a:r>
            <a:r>
              <a:rPr lang="en-US" dirty="0" smtClean="0"/>
              <a:t> – includes a variety of threats such as viruses, worms, and Trojan horses</a:t>
            </a:r>
          </a:p>
          <a:p>
            <a:pPr marL="990600" lvl="1" indent="-533400">
              <a:lnSpc>
                <a:spcPct val="90000"/>
              </a:lnSpc>
              <a:defRPr/>
            </a:pPr>
            <a:r>
              <a:rPr lang="en-US" b="1" i="1" dirty="0" smtClean="0"/>
              <a:t>Hoaxes </a:t>
            </a:r>
            <a:r>
              <a:rPr lang="en-US" dirty="0" smtClean="0"/>
              <a:t>– attack computer systems by transmitting a virus hoax, with a real virus attached</a:t>
            </a:r>
          </a:p>
          <a:p>
            <a:pPr marL="990600" lvl="1" indent="-533400">
              <a:lnSpc>
                <a:spcPct val="90000"/>
              </a:lnSpc>
              <a:defRPr/>
            </a:pPr>
            <a:r>
              <a:rPr lang="en-US" b="1" i="1" dirty="0" smtClean="0"/>
              <a:t>Spoofing</a:t>
            </a:r>
            <a:r>
              <a:rPr lang="en-US" dirty="0" smtClean="0"/>
              <a:t> – the forging of the return address on an e-mail so that the e-mail message appears to come from someone other than the actual sender</a:t>
            </a:r>
          </a:p>
          <a:p>
            <a:pPr marL="990600" lvl="1" indent="-533400">
              <a:lnSpc>
                <a:spcPct val="90000"/>
              </a:lnSpc>
              <a:defRPr/>
            </a:pPr>
            <a:r>
              <a:rPr lang="en-US" b="1" i="1" dirty="0" smtClean="0"/>
              <a:t>Sniffer</a:t>
            </a:r>
            <a:r>
              <a:rPr lang="en-US" dirty="0" smtClean="0"/>
              <a:t> – a program or device that can monitor data traveling over a network</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2355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208900" name="Rectangle 4"/>
          <p:cNvSpPr>
            <a:spLocks noGrp="1" noChangeArrowheads="1"/>
          </p:cNvSpPr>
          <p:nvPr>
            <p:ph type="title"/>
          </p:nvPr>
        </p:nvSpPr>
        <p:spPr/>
        <p:txBody>
          <a:bodyPr anchor="b"/>
          <a:lstStyle/>
          <a:p>
            <a:pPr>
              <a:defRPr/>
            </a:pPr>
            <a:r>
              <a:rPr lang="en-US" smtClean="0"/>
              <a:t>Providing Security - Procedural</a:t>
            </a:r>
          </a:p>
        </p:txBody>
      </p:sp>
      <p:sp>
        <p:nvSpPr>
          <p:cNvPr id="208901" name="Rectangle 5"/>
          <p:cNvSpPr>
            <a:spLocks noGrp="1" noChangeArrowheads="1"/>
          </p:cNvSpPr>
          <p:nvPr>
            <p:ph type="body" idx="1"/>
          </p:nvPr>
        </p:nvSpPr>
        <p:spPr/>
        <p:txBody>
          <a:bodyPr/>
          <a:lstStyle/>
          <a:p>
            <a:pPr>
              <a:lnSpc>
                <a:spcPct val="90000"/>
              </a:lnSpc>
              <a:buFont typeface="Wingdings" pitchFamily="2" charset="2"/>
              <a:buChar char="§"/>
              <a:defRPr/>
            </a:pPr>
            <a:r>
              <a:rPr lang="en-US" sz="3000" dirty="0" smtClean="0"/>
              <a:t>Keep an electronic audit trail</a:t>
            </a:r>
          </a:p>
          <a:p>
            <a:pPr>
              <a:lnSpc>
                <a:spcPct val="90000"/>
              </a:lnSpc>
              <a:buFont typeface="Wingdings" pitchFamily="2" charset="2"/>
              <a:buChar char="§"/>
              <a:defRPr/>
            </a:pPr>
            <a:r>
              <a:rPr lang="en-US" sz="3000" dirty="0" smtClean="0"/>
              <a:t>Separate duties.</a:t>
            </a:r>
          </a:p>
          <a:p>
            <a:pPr>
              <a:lnSpc>
                <a:spcPct val="90000"/>
              </a:lnSpc>
              <a:buFont typeface="Wingdings" pitchFamily="2" charset="2"/>
              <a:buChar char="§"/>
              <a:defRPr/>
            </a:pPr>
            <a:r>
              <a:rPr lang="en-US" sz="3000" dirty="0" smtClean="0"/>
              <a:t>Never allow too much power to one individual.  In ES, don’t allow the expert to update the knowledge base.</a:t>
            </a:r>
          </a:p>
          <a:p>
            <a:pPr>
              <a:lnSpc>
                <a:spcPct val="90000"/>
              </a:lnSpc>
              <a:buFont typeface="Wingdings" pitchFamily="2" charset="2"/>
              <a:buChar char="§"/>
              <a:defRPr/>
            </a:pPr>
            <a:r>
              <a:rPr lang="en-US" sz="3000" dirty="0" smtClean="0"/>
              <a:t>Continually asses threats, risks, exposures, and vulnerabilities.</a:t>
            </a:r>
          </a:p>
          <a:p>
            <a:pPr>
              <a:lnSpc>
                <a:spcPct val="90000"/>
              </a:lnSpc>
              <a:buFont typeface="Wingdings" pitchFamily="2" charset="2"/>
              <a:buChar char="§"/>
              <a:defRPr/>
            </a:pPr>
            <a:r>
              <a:rPr lang="en-US" sz="3000" dirty="0" smtClean="0"/>
              <a:t>Have standard procedures and documentation.</a:t>
            </a:r>
          </a:p>
          <a:p>
            <a:pPr>
              <a:lnSpc>
                <a:spcPct val="90000"/>
              </a:lnSpc>
              <a:buFont typeface="Wingdings" pitchFamily="2" charset="2"/>
              <a:buChar char="§"/>
              <a:defRPr/>
            </a:pPr>
            <a:r>
              <a:rPr lang="en-US" sz="3000" dirty="0" smtClean="0"/>
              <a:t>Strict authorization requirements.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8901">
                                            <p:txEl>
                                              <p:pRg st="0" end="0"/>
                                            </p:txEl>
                                          </p:spTgt>
                                        </p:tgtEl>
                                        <p:attrNameLst>
                                          <p:attrName>style.visibility</p:attrName>
                                        </p:attrNameLst>
                                      </p:cBhvr>
                                      <p:to>
                                        <p:strVal val="visible"/>
                                      </p:to>
                                    </p:set>
                                    <p:anim calcmode="lin" valueType="num">
                                      <p:cBhvr additive="base">
                                        <p:cTn id="7" dur="500" fill="hold"/>
                                        <p:tgtEl>
                                          <p:spTgt spid="20890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89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8901">
                                            <p:txEl>
                                              <p:pRg st="1" end="1"/>
                                            </p:txEl>
                                          </p:spTgt>
                                        </p:tgtEl>
                                        <p:attrNameLst>
                                          <p:attrName>style.visibility</p:attrName>
                                        </p:attrNameLst>
                                      </p:cBhvr>
                                      <p:to>
                                        <p:strVal val="visible"/>
                                      </p:to>
                                    </p:set>
                                    <p:anim calcmode="lin" valueType="num">
                                      <p:cBhvr additive="base">
                                        <p:cTn id="13" dur="500" fill="hold"/>
                                        <p:tgtEl>
                                          <p:spTgt spid="20890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890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8901">
                                            <p:txEl>
                                              <p:pRg st="2" end="2"/>
                                            </p:txEl>
                                          </p:spTgt>
                                        </p:tgtEl>
                                        <p:attrNameLst>
                                          <p:attrName>style.visibility</p:attrName>
                                        </p:attrNameLst>
                                      </p:cBhvr>
                                      <p:to>
                                        <p:strVal val="visible"/>
                                      </p:to>
                                    </p:set>
                                    <p:anim calcmode="lin" valueType="num">
                                      <p:cBhvr additive="base">
                                        <p:cTn id="19" dur="500" fill="hold"/>
                                        <p:tgtEl>
                                          <p:spTgt spid="20890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890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08901">
                                            <p:txEl>
                                              <p:pRg st="3" end="3"/>
                                            </p:txEl>
                                          </p:spTgt>
                                        </p:tgtEl>
                                        <p:attrNameLst>
                                          <p:attrName>style.visibility</p:attrName>
                                        </p:attrNameLst>
                                      </p:cBhvr>
                                      <p:to>
                                        <p:strVal val="visible"/>
                                      </p:to>
                                    </p:set>
                                    <p:anim calcmode="lin" valueType="num">
                                      <p:cBhvr additive="base">
                                        <p:cTn id="25" dur="500" fill="hold"/>
                                        <p:tgtEl>
                                          <p:spTgt spid="20890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890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08901">
                                            <p:txEl>
                                              <p:pRg st="4" end="4"/>
                                            </p:txEl>
                                          </p:spTgt>
                                        </p:tgtEl>
                                        <p:attrNameLst>
                                          <p:attrName>style.visibility</p:attrName>
                                        </p:attrNameLst>
                                      </p:cBhvr>
                                      <p:to>
                                        <p:strVal val="visible"/>
                                      </p:to>
                                    </p:set>
                                    <p:anim calcmode="lin" valueType="num">
                                      <p:cBhvr additive="base">
                                        <p:cTn id="31" dur="500" fill="hold"/>
                                        <p:tgtEl>
                                          <p:spTgt spid="20890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890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08901">
                                            <p:txEl>
                                              <p:pRg st="5" end="5"/>
                                            </p:txEl>
                                          </p:spTgt>
                                        </p:tgtEl>
                                        <p:attrNameLst>
                                          <p:attrName>style.visibility</p:attrName>
                                        </p:attrNameLst>
                                      </p:cBhvr>
                                      <p:to>
                                        <p:strVal val="visible"/>
                                      </p:to>
                                    </p:set>
                                    <p:anim calcmode="lin" valueType="num">
                                      <p:cBhvr additive="base">
                                        <p:cTn id="37" dur="500" fill="hold"/>
                                        <p:tgtEl>
                                          <p:spTgt spid="20890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0890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609600" y="2667000"/>
            <a:ext cx="2590800" cy="197485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715000" y="2743200"/>
            <a:ext cx="2590800" cy="1974850"/>
          </a:xfrm>
          <a:prstGeom prst="rect">
            <a:avLst/>
          </a:prstGeom>
          <a:noFill/>
          <a:ln w="9525">
            <a:noFill/>
            <a:miter lim="800000"/>
            <a:headEnd/>
            <a:tailEnd/>
          </a:ln>
        </p:spPr>
      </p:pic>
      <p:sp>
        <p:nvSpPr>
          <p:cNvPr id="12292" name="Line 4"/>
          <p:cNvSpPr>
            <a:spLocks noChangeShapeType="1"/>
          </p:cNvSpPr>
          <p:nvPr/>
        </p:nvSpPr>
        <p:spPr bwMode="auto">
          <a:xfrm flipV="1">
            <a:off x="3048000" y="3581400"/>
            <a:ext cx="3505200" cy="0"/>
          </a:xfrm>
          <a:prstGeom prst="line">
            <a:avLst/>
          </a:prstGeom>
          <a:noFill/>
          <a:ln w="53975">
            <a:solidFill>
              <a:srgbClr val="FFCC00"/>
            </a:solidFill>
            <a:prstDash val="dash"/>
            <a:round/>
            <a:headEnd/>
            <a:tailEnd/>
          </a:ln>
        </p:spPr>
        <p:txBody>
          <a:bodyPr/>
          <a:lstStyle/>
          <a:p>
            <a:endParaRPr lang="en-US"/>
          </a:p>
        </p:txBody>
      </p:sp>
      <p:sp>
        <p:nvSpPr>
          <p:cNvPr id="12293" name="Text Box 5"/>
          <p:cNvSpPr txBox="1">
            <a:spLocks noChangeArrowheads="1"/>
          </p:cNvSpPr>
          <p:nvPr/>
        </p:nvSpPr>
        <p:spPr bwMode="auto">
          <a:xfrm>
            <a:off x="533400" y="228600"/>
            <a:ext cx="8139113" cy="1187450"/>
          </a:xfrm>
          <a:prstGeom prst="rect">
            <a:avLst/>
          </a:prstGeom>
          <a:noFill/>
          <a:ln w="12700">
            <a:noFill/>
            <a:miter lim="800000"/>
            <a:headEnd/>
            <a:tailEnd/>
          </a:ln>
        </p:spPr>
        <p:txBody>
          <a:bodyPr>
            <a:spAutoFit/>
          </a:bodyPr>
          <a:lstStyle/>
          <a:p>
            <a:pPr algn="ctr"/>
            <a:r>
              <a:rPr lang="en-US" dirty="0">
                <a:solidFill>
                  <a:schemeClr val="tx2"/>
                </a:solidFill>
                <a:cs typeface="Times New Roman" pitchFamily="18" charset="0"/>
              </a:rPr>
              <a:t>Switches in the same LATA (“Local Access and Transport Area”) are distinguished by PREFIX (first 3 digits).</a:t>
            </a:r>
          </a:p>
          <a:p>
            <a:pPr algn="ctr"/>
            <a:endParaRPr lang="en-US" dirty="0">
              <a:solidFill>
                <a:schemeClr val="tx2"/>
              </a:solidFill>
            </a:endParaRPr>
          </a:p>
        </p:txBody>
      </p:sp>
      <p:sp>
        <p:nvSpPr>
          <p:cNvPr id="12294" name="Text Box 6"/>
          <p:cNvSpPr txBox="1">
            <a:spLocks noChangeArrowheads="1"/>
          </p:cNvSpPr>
          <p:nvPr/>
        </p:nvSpPr>
        <p:spPr bwMode="auto">
          <a:xfrm>
            <a:off x="6232525" y="5984875"/>
            <a:ext cx="2089150" cy="457200"/>
          </a:xfrm>
          <a:prstGeom prst="rect">
            <a:avLst/>
          </a:prstGeom>
          <a:noFill/>
          <a:ln w="9525">
            <a:noFill/>
            <a:miter lim="800000"/>
            <a:headEnd/>
            <a:tailEnd/>
          </a:ln>
        </p:spPr>
        <p:txBody>
          <a:bodyPr wrap="none">
            <a:spAutoFit/>
          </a:bodyPr>
          <a:lstStyle/>
          <a:p>
            <a:pPr eaLnBrk="1" hangingPunct="1"/>
            <a:r>
              <a:rPr lang="en-US" dirty="0"/>
              <a:t>(</a:t>
            </a:r>
            <a:r>
              <a:rPr lang="en-US" dirty="0" err="1"/>
              <a:t>aaa</a:t>
            </a:r>
            <a:r>
              <a:rPr lang="en-US" dirty="0"/>
              <a:t>) </a:t>
            </a:r>
            <a:r>
              <a:rPr lang="en-US" dirty="0">
                <a:solidFill>
                  <a:srgbClr val="FF0000"/>
                </a:solidFill>
              </a:rPr>
              <a:t>PPP</a:t>
            </a:r>
            <a:r>
              <a:rPr lang="en-US" dirty="0"/>
              <a:t>-</a:t>
            </a:r>
            <a:r>
              <a:rPr lang="en-US" dirty="0" err="1"/>
              <a:t>xxxx</a:t>
            </a:r>
            <a:endParaRPr lang="en-US"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2457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210948" name="Rectangle 4"/>
          <p:cNvSpPr>
            <a:spLocks noGrp="1" noChangeArrowheads="1"/>
          </p:cNvSpPr>
          <p:nvPr>
            <p:ph type="title"/>
          </p:nvPr>
        </p:nvSpPr>
        <p:spPr/>
        <p:txBody>
          <a:bodyPr anchor="b"/>
          <a:lstStyle/>
          <a:p>
            <a:pPr>
              <a:defRPr/>
            </a:pPr>
            <a:r>
              <a:rPr lang="en-US" smtClean="0"/>
              <a:t>Providing Security - Procedural</a:t>
            </a:r>
          </a:p>
        </p:txBody>
      </p:sp>
      <p:sp>
        <p:nvSpPr>
          <p:cNvPr id="210949" name="Rectangle 5"/>
          <p:cNvSpPr>
            <a:spLocks noGrp="1" noChangeArrowheads="1"/>
          </p:cNvSpPr>
          <p:nvPr>
            <p:ph type="body" idx="1"/>
          </p:nvPr>
        </p:nvSpPr>
        <p:spPr/>
        <p:txBody>
          <a:bodyPr/>
          <a:lstStyle/>
          <a:p>
            <a:pPr>
              <a:buFont typeface="Wingdings" pitchFamily="2" charset="2"/>
              <a:buChar char="§"/>
              <a:defRPr/>
            </a:pPr>
            <a:r>
              <a:rPr lang="en-US" dirty="0" smtClean="0"/>
              <a:t>Outside audits.</a:t>
            </a:r>
          </a:p>
          <a:p>
            <a:pPr>
              <a:buFont typeface="Wingdings" pitchFamily="2" charset="2"/>
              <a:buChar char="§"/>
              <a:defRPr/>
            </a:pPr>
            <a:r>
              <a:rPr lang="en-US" dirty="0" smtClean="0"/>
              <a:t>“Security is everybody’s business” -- give awards, etc.</a:t>
            </a:r>
          </a:p>
          <a:p>
            <a:pPr>
              <a:buFont typeface="Wingdings" pitchFamily="2" charset="2"/>
              <a:buChar char="§"/>
              <a:defRPr/>
            </a:pPr>
            <a:r>
              <a:rPr lang="en-US" dirty="0" smtClean="0"/>
              <a:t>Have a disaster recovery plan.  Lacked by 60% of all businesses!</a:t>
            </a:r>
          </a:p>
          <a:p>
            <a:pPr>
              <a:buFont typeface="Wingdings" pitchFamily="2" charset="2"/>
              <a:buChar char="§"/>
              <a:defRPr/>
            </a:pPr>
            <a:r>
              <a:rPr lang="en-US" dirty="0" smtClean="0"/>
              <a:t>Use intelligent systems capability of firm to flag problems.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0949">
                                            <p:txEl>
                                              <p:pRg st="0" end="0"/>
                                            </p:txEl>
                                          </p:spTgt>
                                        </p:tgtEl>
                                        <p:attrNameLst>
                                          <p:attrName>style.visibility</p:attrName>
                                        </p:attrNameLst>
                                      </p:cBhvr>
                                      <p:to>
                                        <p:strVal val="visible"/>
                                      </p:to>
                                    </p:set>
                                    <p:anim calcmode="lin" valueType="num">
                                      <p:cBhvr additive="base">
                                        <p:cTn id="7" dur="500" fill="hold"/>
                                        <p:tgtEl>
                                          <p:spTgt spid="21094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094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0949">
                                            <p:txEl>
                                              <p:pRg st="1" end="1"/>
                                            </p:txEl>
                                          </p:spTgt>
                                        </p:tgtEl>
                                        <p:attrNameLst>
                                          <p:attrName>style.visibility</p:attrName>
                                        </p:attrNameLst>
                                      </p:cBhvr>
                                      <p:to>
                                        <p:strVal val="visible"/>
                                      </p:to>
                                    </p:set>
                                    <p:anim calcmode="lin" valueType="num">
                                      <p:cBhvr additive="base">
                                        <p:cTn id="13" dur="500" fill="hold"/>
                                        <p:tgtEl>
                                          <p:spTgt spid="21094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094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0949">
                                            <p:txEl>
                                              <p:pRg st="2" end="2"/>
                                            </p:txEl>
                                          </p:spTgt>
                                        </p:tgtEl>
                                        <p:attrNameLst>
                                          <p:attrName>style.visibility</p:attrName>
                                        </p:attrNameLst>
                                      </p:cBhvr>
                                      <p:to>
                                        <p:strVal val="visible"/>
                                      </p:to>
                                    </p:set>
                                    <p:anim calcmode="lin" valueType="num">
                                      <p:cBhvr additive="base">
                                        <p:cTn id="19" dur="500" fill="hold"/>
                                        <p:tgtEl>
                                          <p:spTgt spid="21094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094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0949">
                                            <p:txEl>
                                              <p:pRg st="3" end="3"/>
                                            </p:txEl>
                                          </p:spTgt>
                                        </p:tgtEl>
                                        <p:attrNameLst>
                                          <p:attrName>style.visibility</p:attrName>
                                        </p:attrNameLst>
                                      </p:cBhvr>
                                      <p:to>
                                        <p:strVal val="visible"/>
                                      </p:to>
                                    </p:set>
                                    <p:anim calcmode="lin" valueType="num">
                                      <p:cBhvr additive="base">
                                        <p:cTn id="25" dur="500" fill="hold"/>
                                        <p:tgtEl>
                                          <p:spTgt spid="21094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094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9"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25603"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solidFill>
                <a:srgbClr val="FFFFFF"/>
              </a:solidFill>
            </a:endParaRPr>
          </a:p>
        </p:txBody>
      </p:sp>
      <p:sp>
        <p:nvSpPr>
          <p:cNvPr id="212996" name="Rectangle 4"/>
          <p:cNvSpPr>
            <a:spLocks noGrp="1" noChangeArrowheads="1"/>
          </p:cNvSpPr>
          <p:nvPr>
            <p:ph type="title"/>
          </p:nvPr>
        </p:nvSpPr>
        <p:spPr>
          <a:xfrm>
            <a:off x="685800" y="228600"/>
            <a:ext cx="7772400" cy="914400"/>
          </a:xfrm>
        </p:spPr>
        <p:txBody>
          <a:bodyPr anchor="b"/>
          <a:lstStyle/>
          <a:p>
            <a:pPr>
              <a:defRPr/>
            </a:pPr>
            <a:r>
              <a:rPr lang="en-US" smtClean="0"/>
              <a:t>Providing Security - Physical</a:t>
            </a:r>
          </a:p>
        </p:txBody>
      </p:sp>
      <p:sp>
        <p:nvSpPr>
          <p:cNvPr id="212997" name="Rectangle 5"/>
          <p:cNvSpPr>
            <a:spLocks noGrp="1" noChangeArrowheads="1"/>
          </p:cNvSpPr>
          <p:nvPr>
            <p:ph type="body" idx="1"/>
          </p:nvPr>
        </p:nvSpPr>
        <p:spPr>
          <a:xfrm>
            <a:off x="609600" y="1447800"/>
            <a:ext cx="7772400" cy="4114800"/>
          </a:xfrm>
        </p:spPr>
        <p:txBody>
          <a:bodyPr/>
          <a:lstStyle/>
          <a:p>
            <a:pPr>
              <a:lnSpc>
                <a:spcPct val="90000"/>
              </a:lnSpc>
              <a:buFont typeface="Wingdings" pitchFamily="2" charset="2"/>
              <a:buChar char="§"/>
              <a:defRPr/>
            </a:pPr>
            <a:r>
              <a:rPr lang="en-US" sz="2800" dirty="0" smtClean="0"/>
              <a:t>All hard drives will eventually crash.  This fact should be your first to consider.  Everything else doesn’t count if you’ve forgotten this.</a:t>
            </a:r>
          </a:p>
          <a:p>
            <a:pPr>
              <a:lnSpc>
                <a:spcPct val="90000"/>
              </a:lnSpc>
              <a:buFont typeface="Wingdings" pitchFamily="2" charset="2"/>
              <a:buChar char="§"/>
              <a:defRPr/>
            </a:pPr>
            <a:r>
              <a:rPr lang="en-US" sz="2800" dirty="0" smtClean="0"/>
              <a:t>Secure systems physically.</a:t>
            </a:r>
          </a:p>
          <a:p>
            <a:pPr>
              <a:lnSpc>
                <a:spcPct val="90000"/>
              </a:lnSpc>
              <a:buFont typeface="Wingdings" pitchFamily="2" charset="2"/>
              <a:buChar char="§"/>
              <a:defRPr/>
            </a:pPr>
            <a:r>
              <a:rPr lang="en-US" sz="2800" dirty="0" smtClean="0"/>
              <a:t>Separate systems physically.</a:t>
            </a:r>
          </a:p>
          <a:p>
            <a:pPr>
              <a:lnSpc>
                <a:spcPct val="90000"/>
              </a:lnSpc>
              <a:buFont typeface="Wingdings" pitchFamily="2" charset="2"/>
              <a:buChar char="§"/>
              <a:defRPr/>
            </a:pPr>
            <a:r>
              <a:rPr lang="en-US" sz="2800" dirty="0" smtClean="0"/>
              <a:t>Have off site storage.</a:t>
            </a:r>
          </a:p>
          <a:p>
            <a:pPr>
              <a:lnSpc>
                <a:spcPct val="90000"/>
              </a:lnSpc>
              <a:buFont typeface="Wingdings" pitchFamily="2" charset="2"/>
              <a:buChar char="§"/>
              <a:defRPr/>
            </a:pPr>
            <a:r>
              <a:rPr lang="en-US" sz="2800" dirty="0" smtClean="0"/>
              <a:t>Backups -files more than programs.</a:t>
            </a:r>
          </a:p>
          <a:p>
            <a:pPr>
              <a:lnSpc>
                <a:spcPct val="90000"/>
              </a:lnSpc>
              <a:buFont typeface="Wingdings" pitchFamily="2" charset="2"/>
              <a:buChar char="§"/>
              <a:defRPr/>
            </a:pPr>
            <a:r>
              <a:rPr lang="en-US" sz="2800" dirty="0" smtClean="0"/>
              <a:t>Fault tolerance - UPS.</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2997">
                                            <p:txEl>
                                              <p:pRg st="0" end="0"/>
                                            </p:txEl>
                                          </p:spTgt>
                                        </p:tgtEl>
                                        <p:attrNameLst>
                                          <p:attrName>style.visibility</p:attrName>
                                        </p:attrNameLst>
                                      </p:cBhvr>
                                      <p:to>
                                        <p:strVal val="visible"/>
                                      </p:to>
                                    </p:set>
                                    <p:anim calcmode="lin" valueType="num">
                                      <p:cBhvr additive="base">
                                        <p:cTn id="7" dur="500" fill="hold"/>
                                        <p:tgtEl>
                                          <p:spTgt spid="21299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29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2997">
                                            <p:txEl>
                                              <p:pRg st="1" end="1"/>
                                            </p:txEl>
                                          </p:spTgt>
                                        </p:tgtEl>
                                        <p:attrNameLst>
                                          <p:attrName>style.visibility</p:attrName>
                                        </p:attrNameLst>
                                      </p:cBhvr>
                                      <p:to>
                                        <p:strVal val="visible"/>
                                      </p:to>
                                    </p:set>
                                    <p:anim calcmode="lin" valueType="num">
                                      <p:cBhvr additive="base">
                                        <p:cTn id="13" dur="500" fill="hold"/>
                                        <p:tgtEl>
                                          <p:spTgt spid="21299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29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2997">
                                            <p:txEl>
                                              <p:pRg st="2" end="2"/>
                                            </p:txEl>
                                          </p:spTgt>
                                        </p:tgtEl>
                                        <p:attrNameLst>
                                          <p:attrName>style.visibility</p:attrName>
                                        </p:attrNameLst>
                                      </p:cBhvr>
                                      <p:to>
                                        <p:strVal val="visible"/>
                                      </p:to>
                                    </p:set>
                                    <p:anim calcmode="lin" valueType="num">
                                      <p:cBhvr additive="base">
                                        <p:cTn id="19" dur="500" fill="hold"/>
                                        <p:tgtEl>
                                          <p:spTgt spid="21299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29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2997">
                                            <p:txEl>
                                              <p:pRg st="3" end="3"/>
                                            </p:txEl>
                                          </p:spTgt>
                                        </p:tgtEl>
                                        <p:attrNameLst>
                                          <p:attrName>style.visibility</p:attrName>
                                        </p:attrNameLst>
                                      </p:cBhvr>
                                      <p:to>
                                        <p:strVal val="visible"/>
                                      </p:to>
                                    </p:set>
                                    <p:anim calcmode="lin" valueType="num">
                                      <p:cBhvr additive="base">
                                        <p:cTn id="25" dur="500" fill="hold"/>
                                        <p:tgtEl>
                                          <p:spTgt spid="21299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129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12997">
                                            <p:txEl>
                                              <p:pRg st="4" end="4"/>
                                            </p:txEl>
                                          </p:spTgt>
                                        </p:tgtEl>
                                        <p:attrNameLst>
                                          <p:attrName>style.visibility</p:attrName>
                                        </p:attrNameLst>
                                      </p:cBhvr>
                                      <p:to>
                                        <p:strVal val="visible"/>
                                      </p:to>
                                    </p:set>
                                    <p:anim calcmode="lin" valueType="num">
                                      <p:cBhvr additive="base">
                                        <p:cTn id="31" dur="500" fill="hold"/>
                                        <p:tgtEl>
                                          <p:spTgt spid="21299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129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12997">
                                            <p:txEl>
                                              <p:pRg st="5" end="5"/>
                                            </p:txEl>
                                          </p:spTgt>
                                        </p:tgtEl>
                                        <p:attrNameLst>
                                          <p:attrName>style.visibility</p:attrName>
                                        </p:attrNameLst>
                                      </p:cBhvr>
                                      <p:to>
                                        <p:strVal val="visible"/>
                                      </p:to>
                                    </p:set>
                                    <p:anim calcmode="lin" valueType="num">
                                      <p:cBhvr additive="base">
                                        <p:cTn id="37" dur="500" fill="hold"/>
                                        <p:tgtEl>
                                          <p:spTgt spid="21299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299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609600" y="2667000"/>
            <a:ext cx="2590800" cy="197485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5715000" y="2743200"/>
            <a:ext cx="2590800" cy="1974850"/>
          </a:xfrm>
          <a:prstGeom prst="rect">
            <a:avLst/>
          </a:prstGeom>
          <a:noFill/>
          <a:ln w="9525">
            <a:noFill/>
            <a:miter lim="800000"/>
            <a:headEnd/>
            <a:tailEnd/>
          </a:ln>
        </p:spPr>
      </p:pic>
      <p:sp>
        <p:nvSpPr>
          <p:cNvPr id="13316" name="Line 4"/>
          <p:cNvSpPr>
            <a:spLocks noChangeShapeType="1"/>
          </p:cNvSpPr>
          <p:nvPr/>
        </p:nvSpPr>
        <p:spPr bwMode="auto">
          <a:xfrm flipV="1">
            <a:off x="3048000" y="3581400"/>
            <a:ext cx="3505200" cy="0"/>
          </a:xfrm>
          <a:prstGeom prst="line">
            <a:avLst/>
          </a:prstGeom>
          <a:noFill/>
          <a:ln w="53975">
            <a:solidFill>
              <a:srgbClr val="FFCC00"/>
            </a:solidFill>
            <a:prstDash val="dash"/>
            <a:round/>
            <a:headEnd/>
            <a:tailEnd/>
          </a:ln>
        </p:spPr>
        <p:txBody>
          <a:bodyPr/>
          <a:lstStyle/>
          <a:p>
            <a:endParaRPr lang="en-US"/>
          </a:p>
        </p:txBody>
      </p:sp>
      <p:sp>
        <p:nvSpPr>
          <p:cNvPr id="13317" name="Text Box 5"/>
          <p:cNvSpPr txBox="1">
            <a:spLocks noChangeArrowheads="1"/>
          </p:cNvSpPr>
          <p:nvPr/>
        </p:nvSpPr>
        <p:spPr bwMode="auto">
          <a:xfrm>
            <a:off x="533400" y="228600"/>
            <a:ext cx="8139113" cy="1552575"/>
          </a:xfrm>
          <a:prstGeom prst="rect">
            <a:avLst/>
          </a:prstGeom>
          <a:noFill/>
          <a:ln w="12700">
            <a:noFill/>
            <a:miter lim="800000"/>
            <a:headEnd/>
            <a:tailEnd/>
          </a:ln>
        </p:spPr>
        <p:txBody>
          <a:bodyPr>
            <a:spAutoFit/>
          </a:bodyPr>
          <a:lstStyle/>
          <a:p>
            <a:pPr algn="ctr"/>
            <a:r>
              <a:rPr lang="en-US">
                <a:solidFill>
                  <a:schemeClr val="tx2"/>
                </a:solidFill>
                <a:cs typeface="Times New Roman" pitchFamily="18" charset="0"/>
              </a:rPr>
              <a:t>Calls that cross a LATA boundary are distinguished by AREA CODE (numbers in parentheses).  These are “long distance” calls.</a:t>
            </a:r>
          </a:p>
          <a:p>
            <a:pPr algn="ctr"/>
            <a:endParaRPr lang="en-US">
              <a:solidFill>
                <a:schemeClr val="tx2"/>
              </a:solidFill>
            </a:endParaRPr>
          </a:p>
        </p:txBody>
      </p:sp>
      <p:sp>
        <p:nvSpPr>
          <p:cNvPr id="13318" name="Text Box 6"/>
          <p:cNvSpPr txBox="1">
            <a:spLocks noChangeArrowheads="1"/>
          </p:cNvSpPr>
          <p:nvPr/>
        </p:nvSpPr>
        <p:spPr bwMode="auto">
          <a:xfrm>
            <a:off x="6232525" y="5984875"/>
            <a:ext cx="2293938" cy="457200"/>
          </a:xfrm>
          <a:prstGeom prst="rect">
            <a:avLst/>
          </a:prstGeom>
          <a:noFill/>
          <a:ln w="9525">
            <a:noFill/>
            <a:miter lim="800000"/>
            <a:headEnd/>
            <a:tailEnd/>
          </a:ln>
        </p:spPr>
        <p:txBody>
          <a:bodyPr wrap="none">
            <a:spAutoFit/>
          </a:bodyPr>
          <a:lstStyle/>
          <a:p>
            <a:pPr eaLnBrk="1" hangingPunct="1"/>
            <a:r>
              <a:rPr lang="en-US" dirty="0"/>
              <a:t>(</a:t>
            </a:r>
            <a:r>
              <a:rPr lang="en-US" dirty="0">
                <a:solidFill>
                  <a:srgbClr val="FF0000"/>
                </a:solidFill>
              </a:rPr>
              <a:t>AAA</a:t>
            </a:r>
            <a:r>
              <a:rPr lang="en-US" dirty="0"/>
              <a:t>) </a:t>
            </a:r>
            <a:r>
              <a:rPr lang="en-US" dirty="0" err="1"/>
              <a:t>ppp-xxxx</a:t>
            </a:r>
            <a:endParaRPr lang="en-US" dirty="0">
              <a:solidFill>
                <a:srgbClr val="FF0000"/>
              </a:solidFill>
            </a:endParaRPr>
          </a:p>
        </p:txBody>
      </p:sp>
      <p:sp>
        <p:nvSpPr>
          <p:cNvPr id="13319" name="Line 7"/>
          <p:cNvSpPr>
            <a:spLocks noChangeShapeType="1"/>
          </p:cNvSpPr>
          <p:nvPr/>
        </p:nvSpPr>
        <p:spPr bwMode="auto">
          <a:xfrm>
            <a:off x="4267200" y="1600200"/>
            <a:ext cx="0" cy="4648200"/>
          </a:xfrm>
          <a:prstGeom prst="line">
            <a:avLst/>
          </a:prstGeom>
          <a:noFill/>
          <a:ln w="9525">
            <a:solidFill>
              <a:schemeClr val="tx1"/>
            </a:solidFill>
            <a:round/>
            <a:headEnd/>
            <a:tailEnd/>
          </a:ln>
        </p:spPr>
        <p:txBody>
          <a:bodyPr/>
          <a:lstStyle/>
          <a:p>
            <a:endParaRPr lang="en-US"/>
          </a:p>
        </p:txBody>
      </p:sp>
      <p:sp>
        <p:nvSpPr>
          <p:cNvPr id="13320" name="Text Box 8"/>
          <p:cNvSpPr txBox="1">
            <a:spLocks noChangeArrowheads="1"/>
          </p:cNvSpPr>
          <p:nvPr/>
        </p:nvSpPr>
        <p:spPr bwMode="auto">
          <a:xfrm>
            <a:off x="4327525" y="1717675"/>
            <a:ext cx="2224088" cy="457200"/>
          </a:xfrm>
          <a:prstGeom prst="rect">
            <a:avLst/>
          </a:prstGeom>
          <a:noFill/>
          <a:ln w="9525">
            <a:noFill/>
            <a:miter lim="800000"/>
            <a:headEnd/>
            <a:tailEnd/>
          </a:ln>
        </p:spPr>
        <p:txBody>
          <a:bodyPr wrap="none">
            <a:spAutoFit/>
          </a:bodyPr>
          <a:lstStyle/>
          <a:p>
            <a:pPr eaLnBrk="1" hangingPunct="1"/>
            <a:r>
              <a:rPr lang="en-US"/>
              <a:t>LATA boundary</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effectLst/>
              </a:rPr>
              <a:t>PSTN</a:t>
            </a:r>
          </a:p>
        </p:txBody>
      </p:sp>
      <p:sp>
        <p:nvSpPr>
          <p:cNvPr id="14339" name="Rectangle 3"/>
          <p:cNvSpPr>
            <a:spLocks noGrp="1" noChangeArrowheads="1"/>
          </p:cNvSpPr>
          <p:nvPr>
            <p:ph type="body" idx="1"/>
          </p:nvPr>
        </p:nvSpPr>
        <p:spPr/>
        <p:txBody>
          <a:bodyPr/>
          <a:lstStyle/>
          <a:p>
            <a:pPr>
              <a:lnSpc>
                <a:spcPct val="90000"/>
              </a:lnSpc>
            </a:pPr>
            <a:r>
              <a:rPr lang="en-US" dirty="0" smtClean="0">
                <a:effectLst/>
              </a:rPr>
              <a:t>These calls are all “circuit switched”</a:t>
            </a:r>
          </a:p>
          <a:p>
            <a:pPr lvl="1">
              <a:lnSpc>
                <a:spcPct val="90000"/>
              </a:lnSpc>
            </a:pPr>
            <a:r>
              <a:rPr lang="en-US" dirty="0" smtClean="0">
                <a:effectLst/>
              </a:rPr>
              <a:t>Dedicated line.</a:t>
            </a:r>
          </a:p>
          <a:p>
            <a:pPr lvl="1">
              <a:lnSpc>
                <a:spcPct val="90000"/>
              </a:lnSpc>
            </a:pPr>
            <a:r>
              <a:rPr lang="en-US" dirty="0" smtClean="0">
                <a:effectLst/>
              </a:rPr>
              <a:t>Comes from voice requirements.</a:t>
            </a:r>
          </a:p>
          <a:p>
            <a:pPr>
              <a:lnSpc>
                <a:spcPct val="90000"/>
              </a:lnSpc>
            </a:pPr>
            <a:endParaRPr lang="en-US" dirty="0" smtClean="0">
              <a:effectLst/>
            </a:endParaRPr>
          </a:p>
          <a:p>
            <a:pPr>
              <a:lnSpc>
                <a:spcPct val="90000"/>
              </a:lnSpc>
            </a:pPr>
            <a:r>
              <a:rPr lang="en-US" dirty="0" smtClean="0">
                <a:effectLst/>
              </a:rPr>
              <a:t>Contrasts the Internet and Web which is “packet switched”.</a:t>
            </a:r>
          </a:p>
          <a:p>
            <a:pPr lvl="1">
              <a:lnSpc>
                <a:spcPct val="90000"/>
              </a:lnSpc>
            </a:pPr>
            <a:r>
              <a:rPr lang="en-US" dirty="0" smtClean="0">
                <a:effectLst/>
              </a:rPr>
              <a:t>Messages can travel many paths.</a:t>
            </a:r>
          </a:p>
          <a:p>
            <a:pPr lvl="1">
              <a:lnSpc>
                <a:spcPct val="90000"/>
              </a:lnSpc>
            </a:pPr>
            <a:r>
              <a:rPr lang="en-US" dirty="0" smtClean="0">
                <a:effectLst/>
              </a:rPr>
              <a:t>Comes from data requirements.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forests">
  <a:themeElements>
    <a:clrScheme name="">
      <a:dk1>
        <a:srgbClr val="003530"/>
      </a:dk1>
      <a:lt1>
        <a:srgbClr val="C0FEF9"/>
      </a:lt1>
      <a:dk2>
        <a:srgbClr val="004E47"/>
      </a:dk2>
      <a:lt2>
        <a:srgbClr val="E3BEFF"/>
      </a:lt2>
      <a:accent1>
        <a:srgbClr val="CF0E30"/>
      </a:accent1>
      <a:accent2>
        <a:srgbClr val="00B7A5"/>
      </a:accent2>
      <a:accent3>
        <a:srgbClr val="AAB2B1"/>
      </a:accent3>
      <a:accent4>
        <a:srgbClr val="A4D9D5"/>
      </a:accent4>
      <a:accent5>
        <a:srgbClr val="E4AAAD"/>
      </a:accent5>
      <a:accent6>
        <a:srgbClr val="00A695"/>
      </a:accent6>
      <a:hlink>
        <a:srgbClr val="9234DB"/>
      </a:hlink>
      <a:folHlink>
        <a:srgbClr val="006B61"/>
      </a:folHlink>
    </a:clrScheme>
    <a:fontScheme name="forest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ores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es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res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es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es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es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res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orests">
  <a:themeElements>
    <a:clrScheme name="">
      <a:dk1>
        <a:srgbClr val="003530"/>
      </a:dk1>
      <a:lt1>
        <a:srgbClr val="C0FEF9"/>
      </a:lt1>
      <a:dk2>
        <a:srgbClr val="004E47"/>
      </a:dk2>
      <a:lt2>
        <a:srgbClr val="E3BEFF"/>
      </a:lt2>
      <a:accent1>
        <a:srgbClr val="CF0E30"/>
      </a:accent1>
      <a:accent2>
        <a:srgbClr val="00B7A5"/>
      </a:accent2>
      <a:accent3>
        <a:srgbClr val="AAB2B1"/>
      </a:accent3>
      <a:accent4>
        <a:srgbClr val="A4D9D5"/>
      </a:accent4>
      <a:accent5>
        <a:srgbClr val="E4AAAD"/>
      </a:accent5>
      <a:accent6>
        <a:srgbClr val="00A695"/>
      </a:accent6>
      <a:hlink>
        <a:srgbClr val="9234DB"/>
      </a:hlink>
      <a:folHlink>
        <a:srgbClr val="006B61"/>
      </a:folHlink>
    </a:clrScheme>
    <a:fontScheme name="forests">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ores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es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res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es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es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es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res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Haag BDT 2e Template">
  <a:themeElements>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ag BDT 2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aag BDT 2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ag BDT 2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ag BDT 2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ag BDT 2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ag BDT 2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ag BDT 2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ag BDT 2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ag BDT 2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ag BDT 2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ag BDT 2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ag BDT 2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ag BDT 2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diags">
  <a:themeElements>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fontScheme name="bludiag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diag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diag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udiag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diag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diag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diag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udiag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10.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11.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12.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13.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14.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15.xml><?xml version="1.0" encoding="utf-8"?>
<a:themeOverride xmlns:a="http://schemas.openxmlformats.org/drawingml/2006/main">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themeOverride>
</file>

<file path=ppt/theme/themeOverride16.xml><?xml version="1.0" encoding="utf-8"?>
<a:themeOverride xmlns:a="http://schemas.openxmlformats.org/drawingml/2006/main">
  <a:clrScheme name="">
    <a:dk1>
      <a:srgbClr val="919191"/>
    </a:dk1>
    <a:lt1>
      <a:srgbClr val="FFFFFF"/>
    </a:lt1>
    <a:dk2>
      <a:srgbClr val="00B7A5"/>
    </a:dk2>
    <a:lt2>
      <a:srgbClr val="FAFD00"/>
    </a:lt2>
    <a:accent1>
      <a:srgbClr val="618FFD"/>
    </a:accent1>
    <a:accent2>
      <a:srgbClr val="CECECE"/>
    </a:accent2>
    <a:accent3>
      <a:srgbClr val="AAD8CF"/>
    </a:accent3>
    <a:accent4>
      <a:srgbClr val="DADADA"/>
    </a:accent4>
    <a:accent5>
      <a:srgbClr val="B7C6FE"/>
    </a:accent5>
    <a:accent6>
      <a:srgbClr val="BABABA"/>
    </a:accent6>
    <a:hlink>
      <a:srgbClr val="FC0128"/>
    </a:hlink>
    <a:folHlink>
      <a:srgbClr val="8CF4EA"/>
    </a:folHlink>
  </a:clrScheme>
</a:themeOverride>
</file>

<file path=ppt/theme/themeOverride17.xml><?xml version="1.0" encoding="utf-8"?>
<a:themeOverride xmlns:a="http://schemas.openxmlformats.org/drawingml/2006/main">
  <a:clrScheme name="">
    <a:dk1>
      <a:srgbClr val="919191"/>
    </a:dk1>
    <a:lt1>
      <a:srgbClr val="FFFFFF"/>
    </a:lt1>
    <a:dk2>
      <a:srgbClr val="00B7A5"/>
    </a:dk2>
    <a:lt2>
      <a:srgbClr val="FAFD00"/>
    </a:lt2>
    <a:accent1>
      <a:srgbClr val="618FFD"/>
    </a:accent1>
    <a:accent2>
      <a:srgbClr val="CECECE"/>
    </a:accent2>
    <a:accent3>
      <a:srgbClr val="AAD8CF"/>
    </a:accent3>
    <a:accent4>
      <a:srgbClr val="DADADA"/>
    </a:accent4>
    <a:accent5>
      <a:srgbClr val="B7C6FE"/>
    </a:accent5>
    <a:accent6>
      <a:srgbClr val="BABABA"/>
    </a:accent6>
    <a:hlink>
      <a:srgbClr val="FC0128"/>
    </a:hlink>
    <a:folHlink>
      <a:srgbClr val="8CF4EA"/>
    </a:folHlink>
  </a:clrScheme>
</a:themeOverride>
</file>

<file path=ppt/theme/themeOverride18.xml><?xml version="1.0" encoding="utf-8"?>
<a:themeOverride xmlns:a="http://schemas.openxmlformats.org/drawingml/2006/main">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themeOverride>
</file>

<file path=ppt/theme/themeOverride19.xml><?xml version="1.0" encoding="utf-8"?>
<a:themeOverride xmlns:a="http://schemas.openxmlformats.org/drawingml/2006/main">
  <a:clrScheme name="">
    <a:dk1>
      <a:srgbClr val="081D58"/>
    </a:dk1>
    <a:lt1>
      <a:srgbClr val="FFFFFF"/>
    </a:lt1>
    <a:dk2>
      <a:srgbClr val="3365FB"/>
    </a:dk2>
    <a:lt2>
      <a:srgbClr val="FAFD00"/>
    </a:lt2>
    <a:accent1>
      <a:srgbClr val="F57B49"/>
    </a:accent1>
    <a:accent2>
      <a:srgbClr val="F95AB7"/>
    </a:accent2>
    <a:accent3>
      <a:srgbClr val="ADB8FD"/>
    </a:accent3>
    <a:accent4>
      <a:srgbClr val="DADADA"/>
    </a:accent4>
    <a:accent5>
      <a:srgbClr val="F9BFB1"/>
    </a:accent5>
    <a:accent6>
      <a:srgbClr val="E251A6"/>
    </a:accent6>
    <a:hlink>
      <a:srgbClr val="FC0128"/>
    </a:hlink>
    <a:folHlink>
      <a:srgbClr val="618FFD"/>
    </a:folHlink>
  </a:clrScheme>
</a:themeOverride>
</file>

<file path=ppt/theme/themeOverride2.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3.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4.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5.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6.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7.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8.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ppt/theme/themeOverride9.xml><?xml version="1.0" encoding="utf-8"?>
<a:themeOverride xmlns:a="http://schemas.openxmlformats.org/drawingml/2006/main">
  <a:clrScheme name="">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797</TotalTime>
  <Pages>25</Pages>
  <Words>3903</Words>
  <Application>Microsoft Office PowerPoint</Application>
  <PresentationFormat>On-screen Show (4:3)</PresentationFormat>
  <Paragraphs>630</Paragraphs>
  <Slides>71</Slides>
  <Notes>36</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71</vt:i4>
      </vt:variant>
    </vt:vector>
  </HeadingPairs>
  <TitlesOfParts>
    <vt:vector size="88" baseType="lpstr">
      <vt:lpstr>Arial</vt:lpstr>
      <vt:lpstr>Arial Narrow</vt:lpstr>
      <vt:lpstr>Book Antiqua</vt:lpstr>
      <vt:lpstr>Calibri</vt:lpstr>
      <vt:lpstr>Century Schoolbook</vt:lpstr>
      <vt:lpstr>Monotype Sorts</vt:lpstr>
      <vt:lpstr>Times New Roman</vt:lpstr>
      <vt:lpstr>Times New Roman MT Std</vt:lpstr>
      <vt:lpstr>Trebuchet MS</vt:lpstr>
      <vt:lpstr>Wingdings</vt:lpstr>
      <vt:lpstr>forests</vt:lpstr>
      <vt:lpstr>Default Design</vt:lpstr>
      <vt:lpstr>1_forests</vt:lpstr>
      <vt:lpstr>Haag BDT 2e Template</vt:lpstr>
      <vt:lpstr>bludiags</vt:lpstr>
      <vt:lpstr>1_Office Theme</vt:lpstr>
      <vt:lpstr>Clip</vt:lpstr>
      <vt:lpstr>OMIS 351 Unit 4 (of 7) IT Foundations II – Telecommunications and The Internet (and securing it all)</vt:lpstr>
      <vt:lpstr>All telecommunications comes down to:</vt:lpstr>
      <vt:lpstr>PowerPoint Presentation</vt:lpstr>
      <vt:lpstr>PowerPoint Presentation</vt:lpstr>
      <vt:lpstr>PowerPoint Presentation</vt:lpstr>
      <vt:lpstr>PowerPoint Presentation</vt:lpstr>
      <vt:lpstr>PowerPoint Presentation</vt:lpstr>
      <vt:lpstr>PowerPoint Presentation</vt:lpstr>
      <vt:lpstr>PSTN</vt:lpstr>
      <vt:lpstr>PowerPoint Presentation</vt:lpstr>
      <vt:lpstr>PowerPoint Presentation</vt:lpstr>
      <vt:lpstr>PowerPoint Presentation</vt:lpstr>
      <vt:lpstr>PowerPoint Presentation</vt:lpstr>
      <vt:lpstr>PowerPoint Presentation</vt:lpstr>
      <vt:lpstr>PowerPoint Presentation</vt:lpstr>
      <vt:lpstr>TRANSMISSION CONTROL PROTOCOL/INTERNET PROTOCOL (TCP/IP)</vt:lpstr>
      <vt:lpstr>Transmission Control Protocol/Internet Protocol (TCP/IP)</vt:lpstr>
      <vt:lpstr>PowerPoint Presentation</vt:lpstr>
      <vt:lpstr>PowerPoint Presentation</vt:lpstr>
      <vt:lpstr>Analog vs. Digital</vt:lpstr>
      <vt:lpstr>1G, 2G, 3G, 4G, 5G? Here “G” is for “Generation” </vt:lpstr>
      <vt:lpstr>1G, 2G, 3G, 4G, 5G? Here “G” is for “Generation” </vt:lpstr>
      <vt:lpstr>1G, 2G, 3G, 4G, 5G? Here “G” is for “Generation” </vt:lpstr>
      <vt:lpstr>1G, 2G, 3G, 4G, 5G? Here “G” is for “Generation” </vt:lpstr>
      <vt:lpstr>SPEEDS &amp; COST OF MEDIA</vt:lpstr>
      <vt:lpstr>PowerPoint Presentation</vt:lpstr>
      <vt:lpstr>What if one or more of the “terminals” is a computer?</vt:lpstr>
      <vt:lpstr>PowerPoint Presentation</vt:lpstr>
      <vt:lpstr>PowerPoint Presentation</vt:lpstr>
      <vt:lpstr>Computers are beginning to dominate our concept of “networks”</vt:lpstr>
      <vt:lpstr>Topologies and Protocols</vt:lpstr>
      <vt:lpstr>INTRANET</vt:lpstr>
      <vt:lpstr>EXTRANET</vt:lpstr>
      <vt:lpstr>EXTRANET</vt:lpstr>
      <vt:lpstr>Virtual Private Network (VPN)</vt:lpstr>
      <vt:lpstr>Virtual Private Network (VPN)</vt:lpstr>
      <vt:lpstr>The Internet</vt:lpstr>
      <vt:lpstr>PowerPoint Presentation</vt:lpstr>
      <vt:lpstr>PowerPoint Presentation</vt:lpstr>
      <vt:lpstr>Net Neutrality</vt:lpstr>
      <vt:lpstr>How many Users?</vt:lpstr>
      <vt:lpstr>How many Servers?  (sites being served)</vt:lpstr>
      <vt:lpstr>Getting Around the WWW</vt:lpstr>
      <vt:lpstr>THE IMPORTANCE OF THE E-BUSINESS MODEL</vt:lpstr>
      <vt:lpstr>CHALLENGES OF THE E-BUSINESS MODELS</vt:lpstr>
      <vt:lpstr>Security: How do we protect all of this information?</vt:lpstr>
      <vt:lpstr>Standard Example</vt:lpstr>
      <vt:lpstr>Computer Crime</vt:lpstr>
      <vt:lpstr>BUT, crime is not the only security area!</vt:lpstr>
      <vt:lpstr>Text example - TJX </vt:lpstr>
      <vt:lpstr>The TJX Breach</vt:lpstr>
      <vt:lpstr>Lessons Learned </vt:lpstr>
      <vt:lpstr>The First Line of Defense - People</vt:lpstr>
      <vt:lpstr>The First Line of Defense - People</vt:lpstr>
      <vt:lpstr>The First Line of Defense - People</vt:lpstr>
      <vt:lpstr>The Second Line of Defense - Technology</vt:lpstr>
      <vt:lpstr>AUTHENTICATION AND AUTHORIZATION</vt:lpstr>
      <vt:lpstr>Something the User Knows such as a User ID and Password</vt:lpstr>
      <vt:lpstr>Something the User Has such as a Smart Card or Token</vt:lpstr>
      <vt:lpstr>Something That Is Part of the User such as a Fingerprint or Voice Signature</vt:lpstr>
      <vt:lpstr>PREVENTION AND RESISTANCE</vt:lpstr>
      <vt:lpstr>Content Filtering</vt:lpstr>
      <vt:lpstr>ENCRYPTION</vt:lpstr>
      <vt:lpstr>PowerPoint Presentation</vt:lpstr>
      <vt:lpstr>FIREWALLS</vt:lpstr>
      <vt:lpstr>FIREWALLS</vt:lpstr>
      <vt:lpstr>DETECTION AND RESPONSE</vt:lpstr>
      <vt:lpstr>DETECTION AND RESPONSE</vt:lpstr>
      <vt:lpstr>Providing Security - Procedural</vt:lpstr>
      <vt:lpstr>Providing Security - Procedural</vt:lpstr>
      <vt:lpstr>Providing Security - Physical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Telecommunications - Basics</dc:title>
  <dc:subject/>
  <dc:creator>Operations and Strategic Management Dept.</dc:creator>
  <cp:keywords/>
  <dc:description/>
  <cp:lastModifiedBy>Chuck Downing</cp:lastModifiedBy>
  <cp:revision>55</cp:revision>
  <cp:lastPrinted>1997-09-12T19:47:42Z</cp:lastPrinted>
  <dcterms:created xsi:type="dcterms:W3CDTF">1996-09-29T19:35:18Z</dcterms:created>
  <dcterms:modified xsi:type="dcterms:W3CDTF">2020-07-09T21:50:30Z</dcterms:modified>
</cp:coreProperties>
</file>