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theme/themeOverride13.xml" ContentType="application/vnd.openxmlformats-officedocument.themeOverride+xml"/>
  <Override PartName="/ppt/notesSlides/notesSlide18.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88" r:id="rId3"/>
    <p:sldMasterId id="2147484135" r:id="rId4"/>
  </p:sldMasterIdLst>
  <p:notesMasterIdLst>
    <p:notesMasterId r:id="rId40"/>
  </p:notesMasterIdLst>
  <p:handoutMasterIdLst>
    <p:handoutMasterId r:id="rId41"/>
  </p:handoutMasterIdLst>
  <p:sldIdLst>
    <p:sldId id="328" r:id="rId5"/>
    <p:sldId id="324" r:id="rId6"/>
    <p:sldId id="325" r:id="rId7"/>
    <p:sldId id="327" r:id="rId8"/>
    <p:sldId id="291" r:id="rId9"/>
    <p:sldId id="322" r:id="rId10"/>
    <p:sldId id="311" r:id="rId11"/>
    <p:sldId id="312" r:id="rId12"/>
    <p:sldId id="266" r:id="rId13"/>
    <p:sldId id="267" r:id="rId14"/>
    <p:sldId id="268" r:id="rId15"/>
    <p:sldId id="269" r:id="rId16"/>
    <p:sldId id="270" r:id="rId17"/>
    <p:sldId id="271" r:id="rId18"/>
    <p:sldId id="272" r:id="rId19"/>
    <p:sldId id="295" r:id="rId20"/>
    <p:sldId id="296" r:id="rId21"/>
    <p:sldId id="297" r:id="rId22"/>
    <p:sldId id="298" r:id="rId23"/>
    <p:sldId id="299" r:id="rId24"/>
    <p:sldId id="300" r:id="rId25"/>
    <p:sldId id="301" r:id="rId26"/>
    <p:sldId id="302" r:id="rId27"/>
    <p:sldId id="323" r:id="rId28"/>
    <p:sldId id="304" r:id="rId29"/>
    <p:sldId id="305" r:id="rId30"/>
    <p:sldId id="306" r:id="rId31"/>
    <p:sldId id="307" r:id="rId32"/>
    <p:sldId id="308" r:id="rId33"/>
    <p:sldId id="309" r:id="rId34"/>
    <p:sldId id="310" r:id="rId35"/>
    <p:sldId id="313" r:id="rId36"/>
    <p:sldId id="314" r:id="rId37"/>
    <p:sldId id="315" r:id="rId38"/>
    <p:sldId id="316"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autoAdjust="0"/>
  </p:normalViewPr>
  <p:slideViewPr>
    <p:cSldViewPr>
      <p:cViewPr varScale="1">
        <p:scale>
          <a:sx n="98" d="100"/>
          <a:sy n="98" d="100"/>
        </p:scale>
        <p:origin x="378" y="72"/>
      </p:cViewPr>
      <p:guideLst>
        <p:guide orient="horz" pos="2160"/>
        <p:guide pos="2880"/>
      </p:guideLst>
    </p:cSldViewPr>
  </p:slideViewPr>
  <p:outlineViewPr>
    <p:cViewPr>
      <p:scale>
        <a:sx n="33" d="100"/>
        <a:sy n="33" d="100"/>
      </p:scale>
      <p:origin x="0" y="1224"/>
    </p:cViewPr>
  </p:outlineViewPr>
  <p:notesTextViewPr>
    <p:cViewPr>
      <p:scale>
        <a:sx n="100" d="100"/>
        <a:sy n="100" d="100"/>
      </p:scale>
      <p:origin x="0" y="0"/>
    </p:cViewPr>
  </p:notesTextViewPr>
  <p:sorterViewPr>
    <p:cViewPr>
      <p:scale>
        <a:sx n="66" d="100"/>
        <a:sy n="66" d="100"/>
      </p:scale>
      <p:origin x="0" y="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5E3F9F4-6B5D-46F6-B2C5-770ACFF99D52}"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18E7487-9A7F-4AC3-8D17-88DA9A5D91B5}" type="slidenum">
              <a:rPr lang="en-US"/>
              <a:pPr>
                <a:defRPr/>
              </a:pPr>
              <a:t>‹#›</a:t>
            </a:fld>
            <a:endParaRPr lang="en-US"/>
          </a:p>
        </p:txBody>
      </p:sp>
    </p:spTree>
    <p:extLst>
      <p:ext uri="{BB962C8B-B14F-4D97-AF65-F5344CB8AC3E}">
        <p14:creationId xmlns:p14="http://schemas.microsoft.com/office/powerpoint/2010/main" val="39336119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B52DE8B6-C954-4EDA-9F33-614040D2ED1E}" type="slidenum">
              <a:rPr lang="en-US"/>
              <a:pPr>
                <a:defRPr/>
              </a:pPr>
              <a:t>‹#›</a:t>
            </a:fld>
            <a:endParaRPr lang="en-US"/>
          </a:p>
        </p:txBody>
      </p:sp>
    </p:spTree>
    <p:extLst>
      <p:ext uri="{BB962C8B-B14F-4D97-AF65-F5344CB8AC3E}">
        <p14:creationId xmlns:p14="http://schemas.microsoft.com/office/powerpoint/2010/main" val="4499943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honoluluadvertiser.com/apps/pbcs.dll/article?AID=/20060711/NEWS0701/607110340/1013/NEW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omedycentral.com/motherload/index.jhtml?ml_video=7049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8D0A-F124-4CEA-B665-1147ADC32917}" type="slidenum">
              <a:rPr lang="en-US" altLang="en-US"/>
              <a:pPr/>
              <a:t>2</a:t>
            </a:fld>
            <a:endParaRPr lang="en-US" altLang="en-US"/>
          </a:p>
        </p:txBody>
      </p:sp>
    </p:spTree>
    <p:extLst>
      <p:ext uri="{BB962C8B-B14F-4D97-AF65-F5344CB8AC3E}">
        <p14:creationId xmlns:p14="http://schemas.microsoft.com/office/powerpoint/2010/main" val="36129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a:latin typeface="Times New Roman" pitchFamily="18" charset="0"/>
              </a:rPr>
              <a:t>CLASSROOM EXERCISE</a:t>
            </a:r>
          </a:p>
          <a:p>
            <a:pPr>
              <a:spcBef>
                <a:spcPct val="0"/>
              </a:spcBef>
            </a:pPr>
            <a:r>
              <a:rPr lang="en-US" b="1">
                <a:latin typeface="Times New Roman" pitchFamily="18" charset="0"/>
              </a:rPr>
              <a:t>Around SDLC </a:t>
            </a:r>
            <a:endParaRPr lang="en-US">
              <a:latin typeface="Times New Roman" pitchFamily="18" charset="0"/>
            </a:endParaRPr>
          </a:p>
          <a:p>
            <a:pPr lvl="1">
              <a:spcBef>
                <a:spcPct val="0"/>
              </a:spcBef>
            </a:pPr>
            <a:r>
              <a:rPr lang="en-US">
                <a:latin typeface="Times New Roman" pitchFamily="18" charset="0"/>
              </a:rPr>
              <a:t>Break your students into groups and have them correlate the SDLC to building a house.</a:t>
            </a:r>
          </a:p>
          <a:p>
            <a:pPr lvl="2">
              <a:spcBef>
                <a:spcPct val="0"/>
              </a:spcBef>
            </a:pPr>
            <a:r>
              <a:rPr lang="en-US">
                <a:latin typeface="Times New Roman" pitchFamily="18" charset="0"/>
              </a:rPr>
              <a:t>This activity helps students understand the different types of activities that occur during each phase of the systems development life cycle</a:t>
            </a:r>
          </a:p>
          <a:p>
            <a:pPr lvl="2">
              <a:spcBef>
                <a:spcPct val="0"/>
              </a:spcBef>
            </a:pPr>
            <a:r>
              <a:rPr lang="en-US">
                <a:latin typeface="Times New Roman" pitchFamily="18" charset="0"/>
              </a:rPr>
              <a:t>Have your students present their answers to the entire class</a:t>
            </a:r>
          </a:p>
        </p:txBody>
      </p:sp>
    </p:spTree>
    <p:extLst>
      <p:ext uri="{BB962C8B-B14F-4D97-AF65-F5344CB8AC3E}">
        <p14:creationId xmlns:p14="http://schemas.microsoft.com/office/powerpoint/2010/main" val="42976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9063" indent="-119063">
              <a:spcBef>
                <a:spcPct val="0"/>
              </a:spcBef>
            </a:pPr>
            <a:r>
              <a:rPr lang="en-US" b="1">
                <a:latin typeface="Times New Roman" pitchFamily="18" charset="0"/>
              </a:rPr>
              <a:t>Class Activity:</a:t>
            </a:r>
            <a:r>
              <a:rPr lang="en-US">
                <a:latin typeface="Times New Roman" pitchFamily="18" charset="0"/>
              </a:rPr>
              <a:t>  Break your students into groups and have them correlate the SDLC to building a house.</a:t>
            </a:r>
          </a:p>
          <a:p>
            <a:pPr marL="403225" lvl="1" indent="-169863">
              <a:spcBef>
                <a:spcPct val="0"/>
              </a:spcBef>
            </a:pPr>
            <a:r>
              <a:rPr lang="en-US">
                <a:latin typeface="Times New Roman" pitchFamily="18" charset="0"/>
              </a:rPr>
              <a:t>This activity helps students understand the different types of activities that occur during each phase of the systems development life cycle</a:t>
            </a:r>
          </a:p>
          <a:p>
            <a:pPr marL="403225" lvl="1" indent="-169863">
              <a:spcBef>
                <a:spcPct val="0"/>
              </a:spcBef>
            </a:pPr>
            <a:r>
              <a:rPr lang="en-US">
                <a:latin typeface="Times New Roman" pitchFamily="18" charset="0"/>
              </a:rPr>
              <a:t>Have your students present their answers to the entire class</a:t>
            </a:r>
          </a:p>
        </p:txBody>
      </p:sp>
    </p:spTree>
    <p:extLst>
      <p:ext uri="{BB962C8B-B14F-4D97-AF65-F5344CB8AC3E}">
        <p14:creationId xmlns:p14="http://schemas.microsoft.com/office/powerpoint/2010/main" val="82780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Times New Roman" pitchFamily="18" charset="0"/>
              </a:rPr>
              <a:t>The SDLC and its associated phases are discussed in detail in the Systems Development Business Plug-In </a:t>
            </a:r>
          </a:p>
          <a:p>
            <a:pPr>
              <a:spcBef>
                <a:spcPct val="0"/>
              </a:spcBef>
            </a:pPr>
            <a:endParaRPr lang="en-US">
              <a:latin typeface="Times New Roman" pitchFamily="18" charset="0"/>
            </a:endParaRPr>
          </a:p>
          <a:p>
            <a:pPr>
              <a:spcBef>
                <a:spcPct val="0"/>
              </a:spcBef>
            </a:pPr>
            <a:r>
              <a:rPr lang="en-US" b="1">
                <a:latin typeface="Times New Roman" pitchFamily="18" charset="0"/>
              </a:rPr>
              <a:t>CLASSROOM EXERCISE</a:t>
            </a:r>
          </a:p>
          <a:p>
            <a:pPr>
              <a:spcBef>
                <a:spcPct val="0"/>
              </a:spcBef>
            </a:pPr>
            <a:r>
              <a:rPr lang="en-US" b="1">
                <a:latin typeface="Times New Roman" pitchFamily="18" charset="0"/>
              </a:rPr>
              <a:t>Space Needle Exercise</a:t>
            </a:r>
            <a:endParaRPr lang="en-US">
              <a:latin typeface="Times New Roman" pitchFamily="18" charset="0"/>
            </a:endParaRPr>
          </a:p>
          <a:p>
            <a:pPr>
              <a:spcBef>
                <a:spcPct val="0"/>
              </a:spcBef>
            </a:pPr>
            <a:r>
              <a:rPr lang="en-US">
                <a:latin typeface="Times New Roman" pitchFamily="18" charset="0"/>
              </a:rPr>
              <a:t>Break your students into groups and give them equal materials from a Tinker Toy set, a Zome set, or a product of your choice. Give them each the following instructions and observe the groups as they build their prototypes.</a:t>
            </a:r>
          </a:p>
          <a:p>
            <a:pPr>
              <a:spcBef>
                <a:spcPct val="0"/>
              </a:spcBef>
            </a:pPr>
            <a:r>
              <a:rPr lang="en-US">
                <a:latin typeface="Times New Roman" pitchFamily="18" charset="0"/>
              </a:rPr>
              <a:t>Review the IM for details on the project</a:t>
            </a:r>
          </a:p>
        </p:txBody>
      </p:sp>
    </p:spTree>
    <p:extLst>
      <p:ext uri="{BB962C8B-B14F-4D97-AF65-F5344CB8AC3E}">
        <p14:creationId xmlns:p14="http://schemas.microsoft.com/office/powerpoint/2010/main" val="119300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spcBef>
                <a:spcPct val="0"/>
              </a:spcBef>
            </a:pPr>
            <a:r>
              <a:rPr lang="en-US" b="1">
                <a:latin typeface="Times New Roman" pitchFamily="18" charset="0"/>
                <a:ea typeface="Times New Roman" pitchFamily="18" charset="0"/>
                <a:cs typeface="Courier New" pitchFamily="49" charset="0"/>
              </a:rPr>
              <a:t>Economic feasibility study</a:t>
            </a:r>
            <a:r>
              <a:rPr lang="en-US">
                <a:latin typeface="Times New Roman" pitchFamily="18" charset="0"/>
                <a:ea typeface="Times New Roman" pitchFamily="18" charset="0"/>
                <a:cs typeface="Courier New" pitchFamily="49" charset="0"/>
              </a:rPr>
              <a:t> – (cost-benefit analysis) – identifies the financial benefits and costs associated with the systems development project</a:t>
            </a:r>
          </a:p>
          <a:p>
            <a:pPr marL="190500" indent="-190500">
              <a:spcBef>
                <a:spcPct val="0"/>
              </a:spcBef>
            </a:pPr>
            <a:r>
              <a:rPr lang="en-US" b="1">
                <a:latin typeface="Times New Roman" pitchFamily="18" charset="0"/>
                <a:ea typeface="Times New Roman" pitchFamily="18" charset="0"/>
                <a:cs typeface="Courier New" pitchFamily="49" charset="0"/>
              </a:rPr>
              <a:t>Operational feasibility study</a:t>
            </a:r>
            <a:r>
              <a:rPr lang="en-US">
                <a:latin typeface="Times New Roman" pitchFamily="18" charset="0"/>
                <a:ea typeface="Times New Roman" pitchFamily="18" charset="0"/>
                <a:cs typeface="Courier New" pitchFamily="49" charset="0"/>
              </a:rPr>
              <a:t> – examines the likelihood that the project will attain its desired objectives</a:t>
            </a:r>
          </a:p>
          <a:p>
            <a:pPr marL="190500" indent="-190500">
              <a:spcBef>
                <a:spcPct val="0"/>
              </a:spcBef>
            </a:pPr>
            <a:r>
              <a:rPr lang="en-US" b="1">
                <a:latin typeface="Times New Roman" pitchFamily="18" charset="0"/>
                <a:ea typeface="Times New Roman" pitchFamily="18" charset="0"/>
                <a:cs typeface="Courier New" pitchFamily="49" charset="0"/>
              </a:rPr>
              <a:t>Technical feasibility study</a:t>
            </a:r>
            <a:r>
              <a:rPr lang="en-US">
                <a:latin typeface="Times New Roman" pitchFamily="18" charset="0"/>
                <a:ea typeface="Times New Roman" pitchFamily="18" charset="0"/>
                <a:cs typeface="Courier New" pitchFamily="49" charset="0"/>
              </a:rPr>
              <a:t> – determines the organization’s ability to build and integrate the proposed system</a:t>
            </a:r>
          </a:p>
          <a:p>
            <a:pPr marL="190500" indent="-190500">
              <a:spcBef>
                <a:spcPct val="0"/>
              </a:spcBef>
            </a:pPr>
            <a:r>
              <a:rPr lang="en-US" b="1">
                <a:latin typeface="Times New Roman" pitchFamily="18" charset="0"/>
                <a:ea typeface="Times New Roman" pitchFamily="18" charset="0"/>
                <a:cs typeface="Courier New" pitchFamily="49" charset="0"/>
              </a:rPr>
              <a:t>Schedule feasibility study</a:t>
            </a:r>
            <a:r>
              <a:rPr lang="en-US">
                <a:latin typeface="Times New Roman" pitchFamily="18" charset="0"/>
                <a:ea typeface="Times New Roman" pitchFamily="18" charset="0"/>
                <a:cs typeface="Courier New" pitchFamily="49" charset="0"/>
              </a:rPr>
              <a:t> – assesses the likelihood that all potential time frames and completion dates will be met</a:t>
            </a:r>
          </a:p>
          <a:p>
            <a:pPr marL="190500" indent="-190500">
              <a:spcBef>
                <a:spcPct val="0"/>
              </a:spcBef>
            </a:pPr>
            <a:r>
              <a:rPr lang="en-US" b="1">
                <a:latin typeface="Times New Roman" pitchFamily="18" charset="0"/>
                <a:ea typeface="Times New Roman" pitchFamily="18" charset="0"/>
                <a:cs typeface="Courier New" pitchFamily="49" charset="0"/>
              </a:rPr>
              <a:t>Legal and contractual feasibility study</a:t>
            </a:r>
            <a:r>
              <a:rPr lang="en-US">
                <a:latin typeface="Times New Roman" pitchFamily="18" charset="0"/>
                <a:ea typeface="Times New Roman" pitchFamily="18" charset="0"/>
                <a:cs typeface="Courier New" pitchFamily="49" charset="0"/>
              </a:rPr>
              <a:t> – examines all potential legal and contractual ramifications of the proposed system</a:t>
            </a:r>
          </a:p>
          <a:p>
            <a:pPr marL="190500" indent="-190500">
              <a:spcBef>
                <a:spcPct val="0"/>
              </a:spcBef>
            </a:pPr>
            <a:r>
              <a:rPr lang="en-US">
                <a:latin typeface="Times New Roman" pitchFamily="18" charset="0"/>
                <a:ea typeface="Times New Roman" pitchFamily="18" charset="0"/>
                <a:cs typeface="Courier New" pitchFamily="49" charset="0"/>
              </a:rPr>
              <a:t>Which type of feasibility study would be appropriate for each of the following:</a:t>
            </a:r>
          </a:p>
          <a:p>
            <a:pPr marL="423863" lvl="1" indent="-190500">
              <a:spcBef>
                <a:spcPct val="0"/>
              </a:spcBef>
            </a:pPr>
            <a:r>
              <a:rPr lang="en-US">
                <a:latin typeface="Times New Roman" pitchFamily="18" charset="0"/>
                <a:ea typeface="Times New Roman" pitchFamily="18" charset="0"/>
                <a:cs typeface="Courier New" pitchFamily="49" charset="0"/>
              </a:rPr>
              <a:t>Implementation of a new payroll system</a:t>
            </a:r>
          </a:p>
          <a:p>
            <a:pPr marL="423863" lvl="1" indent="-190500">
              <a:spcBef>
                <a:spcPct val="0"/>
              </a:spcBef>
            </a:pPr>
            <a:r>
              <a:rPr lang="en-US">
                <a:latin typeface="Times New Roman" pitchFamily="18" charset="0"/>
                <a:ea typeface="Times New Roman" pitchFamily="18" charset="0"/>
                <a:cs typeface="Courier New" pitchFamily="49" charset="0"/>
              </a:rPr>
              <a:t>Implementation of a new CRM system</a:t>
            </a:r>
          </a:p>
          <a:p>
            <a:pPr marL="423863" lvl="1" indent="-190500">
              <a:spcBef>
                <a:spcPct val="0"/>
              </a:spcBef>
            </a:pPr>
            <a:r>
              <a:rPr lang="en-US">
                <a:latin typeface="Times New Roman" pitchFamily="18" charset="0"/>
                <a:ea typeface="Times New Roman" pitchFamily="18" charset="0"/>
                <a:cs typeface="Courier New" pitchFamily="49" charset="0"/>
              </a:rPr>
              <a:t>Implementation of a new module to an existing CRM system</a:t>
            </a:r>
          </a:p>
          <a:p>
            <a:pPr marL="423863" lvl="1" indent="-190500">
              <a:spcBef>
                <a:spcPct val="0"/>
              </a:spcBef>
            </a:pPr>
            <a:r>
              <a:rPr lang="en-US">
                <a:latin typeface="Times New Roman" pitchFamily="18" charset="0"/>
                <a:ea typeface="Times New Roman" pitchFamily="18" charset="0"/>
                <a:cs typeface="Courier New" pitchFamily="49" charset="0"/>
              </a:rPr>
              <a:t>Implementation of a new ERP system</a:t>
            </a:r>
          </a:p>
          <a:p>
            <a:pPr marL="423863" lvl="1" indent="-190500">
              <a:spcBef>
                <a:spcPct val="0"/>
              </a:spcBef>
            </a:pPr>
            <a:r>
              <a:rPr lang="en-US">
                <a:latin typeface="Times New Roman" pitchFamily="18" charset="0"/>
                <a:ea typeface="Times New Roman" pitchFamily="18" charset="0"/>
                <a:cs typeface="Courier New" pitchFamily="49" charset="0"/>
              </a:rPr>
              <a:t>Implementation of a additional functionality to an existing KM system</a:t>
            </a:r>
          </a:p>
          <a:p>
            <a:pPr marL="423863" lvl="1" indent="-190500">
              <a:spcBef>
                <a:spcPct val="0"/>
              </a:spcBef>
            </a:pPr>
            <a:endParaRPr lang="en-US">
              <a:latin typeface="Times New Roman" pitchFamily="18" charset="0"/>
              <a:ea typeface="Times New Roman" pitchFamily="18" charset="0"/>
              <a:cs typeface="Courier New" pitchFamily="49" charset="0"/>
            </a:endParaRPr>
          </a:p>
          <a:p>
            <a:pPr marL="423863" lvl="1" indent="-190500">
              <a:spcBef>
                <a:spcPct val="0"/>
              </a:spcBef>
            </a:pPr>
            <a:endParaRPr lang="en-US">
              <a:latin typeface="Times New Roman" pitchFamily="18" charset="0"/>
              <a:ea typeface="Times New Roman" pitchFamily="18" charset="0"/>
              <a:cs typeface="Courier New" pitchFamily="49" charset="0"/>
            </a:endParaRPr>
          </a:p>
          <a:p>
            <a:pPr marL="423863" lvl="1" indent="-190500">
              <a:spcBef>
                <a:spcPct val="0"/>
              </a:spcBef>
              <a:buFont typeface="Wingdings" pitchFamily="2" charset="2"/>
              <a:buNone/>
            </a:pPr>
            <a:endParaRPr lang="en-US">
              <a:latin typeface="Times New Roman" pitchFamily="18" charset="0"/>
              <a:ea typeface="Times New Roman" pitchFamily="18" charset="0"/>
              <a:cs typeface="Courier New" pitchFamily="49" charset="0"/>
            </a:endParaRPr>
          </a:p>
          <a:p>
            <a:pPr marL="190500" indent="-190500">
              <a:spcBef>
                <a:spcPct val="0"/>
              </a:spcBef>
              <a:buFontTx/>
              <a:buAutoNum type="arabicPeriod"/>
            </a:pPr>
            <a:endParaRPr lang="en-US">
              <a:latin typeface="Times New Roman" pitchFamily="18" charset="0"/>
              <a:ea typeface="Times New Roman" pitchFamily="18" charset="0"/>
              <a:cs typeface="Courier New" pitchFamily="49" charset="0"/>
            </a:endParaRPr>
          </a:p>
        </p:txBody>
      </p:sp>
    </p:spTree>
    <p:extLst>
      <p:ext uri="{BB962C8B-B14F-4D97-AF65-F5344CB8AC3E}">
        <p14:creationId xmlns:p14="http://schemas.microsoft.com/office/powerpoint/2010/main" val="204282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en-US">
                <a:latin typeface="Times New Roman" pitchFamily="18" charset="0"/>
              </a:rPr>
              <a:t>Waiting in line at a grocery store is a great example of the need for process improvement</a:t>
            </a:r>
          </a:p>
          <a:p>
            <a:pPr>
              <a:spcBef>
                <a:spcPct val="0"/>
              </a:spcBef>
              <a:buFontTx/>
              <a:buChar char="•"/>
            </a:pPr>
            <a:r>
              <a:rPr lang="en-US">
                <a:latin typeface="Times New Roman" pitchFamily="18" charset="0"/>
              </a:rPr>
              <a:t>In this case, the “process” is called checkout, and the purpose is to pay for and bag groceries</a:t>
            </a:r>
          </a:p>
          <a:p>
            <a:pPr>
              <a:spcBef>
                <a:spcPct val="0"/>
              </a:spcBef>
              <a:buFontTx/>
              <a:buChar char="•"/>
            </a:pPr>
            <a:r>
              <a:rPr lang="en-US">
                <a:latin typeface="Times New Roman" pitchFamily="18" charset="0"/>
              </a:rPr>
              <a:t>The process begins when a customer steps into line and ends when the customer receives the receipt and leaves the store</a:t>
            </a:r>
          </a:p>
          <a:p>
            <a:pPr>
              <a:spcBef>
                <a:spcPct val="0"/>
              </a:spcBef>
              <a:buFontTx/>
              <a:buChar char="•"/>
            </a:pPr>
            <a:r>
              <a:rPr lang="en-US">
                <a:latin typeface="Times New Roman" pitchFamily="18" charset="0"/>
              </a:rPr>
              <a:t>This simple example describes a customer checkout process</a:t>
            </a:r>
          </a:p>
          <a:p>
            <a:pPr>
              <a:spcBef>
                <a:spcPct val="0"/>
              </a:spcBef>
              <a:buFontTx/>
              <a:buChar char="•"/>
            </a:pPr>
            <a:r>
              <a:rPr lang="en-US">
                <a:latin typeface="Times New Roman" pitchFamily="18" charset="0"/>
              </a:rPr>
              <a:t>Can you name other business process?</a:t>
            </a:r>
          </a:p>
          <a:p>
            <a:pPr lvl="1">
              <a:spcBef>
                <a:spcPct val="0"/>
              </a:spcBef>
              <a:buFontTx/>
              <a:buChar char="•"/>
            </a:pPr>
            <a:r>
              <a:rPr lang="en-US">
                <a:latin typeface="Times New Roman" pitchFamily="18" charset="0"/>
              </a:rPr>
              <a:t>Developing new products</a:t>
            </a:r>
          </a:p>
          <a:p>
            <a:pPr lvl="1">
              <a:spcBef>
                <a:spcPct val="0"/>
              </a:spcBef>
              <a:buFontTx/>
              <a:buChar char="•"/>
            </a:pPr>
            <a:r>
              <a:rPr lang="en-US">
                <a:latin typeface="Times New Roman" pitchFamily="18" charset="0"/>
              </a:rPr>
              <a:t>Building a new home</a:t>
            </a:r>
          </a:p>
          <a:p>
            <a:pPr lvl="1">
              <a:spcBef>
                <a:spcPct val="0"/>
              </a:spcBef>
              <a:buFontTx/>
              <a:buChar char="•"/>
            </a:pPr>
            <a:r>
              <a:rPr lang="en-US">
                <a:latin typeface="Times New Roman" pitchFamily="18" charset="0"/>
              </a:rPr>
              <a:t>Ordering clothes from mail-order companies</a:t>
            </a:r>
          </a:p>
          <a:p>
            <a:pPr lvl="1">
              <a:spcBef>
                <a:spcPct val="0"/>
              </a:spcBef>
              <a:buFontTx/>
              <a:buChar char="•"/>
            </a:pPr>
            <a:r>
              <a:rPr lang="en-US">
                <a:latin typeface="Times New Roman" pitchFamily="18" charset="0"/>
              </a:rPr>
              <a:t>Requesting new telephone service from a telephone company</a:t>
            </a:r>
          </a:p>
          <a:p>
            <a:pPr lvl="1">
              <a:spcBef>
                <a:spcPct val="0"/>
              </a:spcBef>
              <a:buFontTx/>
              <a:buChar char="•"/>
            </a:pPr>
            <a:r>
              <a:rPr lang="en-US">
                <a:latin typeface="Times New Roman" pitchFamily="18" charset="0"/>
              </a:rPr>
              <a:t>Administering Social Security payments</a:t>
            </a:r>
          </a:p>
          <a:p>
            <a:pPr>
              <a:spcBef>
                <a:spcPct val="0"/>
              </a:spcBef>
              <a:buFontTx/>
              <a:buChar char="•"/>
            </a:pPr>
            <a:endParaRPr lang="en-US">
              <a:latin typeface="Times New Roman" pitchFamily="18" charset="0"/>
            </a:endParaRPr>
          </a:p>
          <a:p>
            <a:pPr>
              <a:spcBef>
                <a:spcPct val="0"/>
              </a:spcBef>
              <a:buFontTx/>
              <a:buChar char="•"/>
            </a:pPr>
            <a:endParaRPr lang="en-US">
              <a:latin typeface="Times New Roman" pitchFamily="18" charset="0"/>
            </a:endParaRPr>
          </a:p>
        </p:txBody>
      </p:sp>
    </p:spTree>
    <p:extLst>
      <p:ext uri="{BB962C8B-B14F-4D97-AF65-F5344CB8AC3E}">
        <p14:creationId xmlns:p14="http://schemas.microsoft.com/office/powerpoint/2010/main" val="1553074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en-US">
                <a:latin typeface="Times New Roman" pitchFamily="18" charset="0"/>
              </a:rPr>
              <a:t>Can you name an organization, product, or service that does not require any improvement?</a:t>
            </a:r>
          </a:p>
          <a:p>
            <a:pPr lvl="1">
              <a:spcBef>
                <a:spcPct val="0"/>
              </a:spcBef>
              <a:buFontTx/>
              <a:buChar char="•"/>
            </a:pPr>
            <a:r>
              <a:rPr lang="en-US">
                <a:latin typeface="Times New Roman" pitchFamily="18" charset="0"/>
              </a:rPr>
              <a:t>This would be a perfect organization – does not exist</a:t>
            </a:r>
          </a:p>
          <a:p>
            <a:pPr>
              <a:spcBef>
                <a:spcPct val="0"/>
              </a:spcBef>
              <a:buFontTx/>
              <a:buChar char="•"/>
            </a:pPr>
            <a:r>
              <a:rPr lang="en-US">
                <a:latin typeface="Times New Roman" pitchFamily="18" charset="0"/>
              </a:rPr>
              <a:t>Is continuous process improvement a one-time event?</a:t>
            </a:r>
          </a:p>
          <a:p>
            <a:pPr lvl="1">
              <a:spcBef>
                <a:spcPct val="0"/>
              </a:spcBef>
              <a:buFontTx/>
              <a:buChar char="•"/>
            </a:pPr>
            <a:r>
              <a:rPr lang="en-US">
                <a:latin typeface="Times New Roman" pitchFamily="18" charset="0"/>
              </a:rPr>
              <a:t>No, it is continuous</a:t>
            </a:r>
          </a:p>
          <a:p>
            <a:pPr lvl="1">
              <a:spcBef>
                <a:spcPct val="0"/>
              </a:spcBef>
              <a:buFontTx/>
              <a:buChar char="•"/>
            </a:pPr>
            <a:endParaRPr lang="en-US">
              <a:latin typeface="Times New Roman" pitchFamily="18" charset="0"/>
            </a:endParaRPr>
          </a:p>
          <a:p>
            <a:pPr>
              <a:spcBef>
                <a:spcPct val="0"/>
              </a:spcBef>
              <a:buFontTx/>
              <a:buChar char="•"/>
            </a:pPr>
            <a:endParaRPr lang="en-US">
              <a:latin typeface="Times New Roman" pitchFamily="18" charset="0"/>
            </a:endParaRPr>
          </a:p>
        </p:txBody>
      </p:sp>
    </p:spTree>
    <p:extLst>
      <p:ext uri="{BB962C8B-B14F-4D97-AF65-F5344CB8AC3E}">
        <p14:creationId xmlns:p14="http://schemas.microsoft.com/office/powerpoint/2010/main" val="241076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en-US">
                <a:latin typeface="Times New Roman" pitchFamily="18" charset="0"/>
              </a:rPr>
              <a:t>Can you name an organization, product, or service that does not require any improvement?</a:t>
            </a:r>
          </a:p>
          <a:p>
            <a:pPr lvl="1">
              <a:spcBef>
                <a:spcPct val="0"/>
              </a:spcBef>
              <a:buFontTx/>
              <a:buChar char="•"/>
            </a:pPr>
            <a:r>
              <a:rPr lang="en-US">
                <a:latin typeface="Times New Roman" pitchFamily="18" charset="0"/>
              </a:rPr>
              <a:t>This would be a perfect organization – does not exist</a:t>
            </a:r>
          </a:p>
          <a:p>
            <a:pPr>
              <a:spcBef>
                <a:spcPct val="0"/>
              </a:spcBef>
              <a:buFontTx/>
              <a:buChar char="•"/>
            </a:pPr>
            <a:r>
              <a:rPr lang="en-US">
                <a:latin typeface="Times New Roman" pitchFamily="18" charset="0"/>
              </a:rPr>
              <a:t>Is continuous process improvement a one-time event?</a:t>
            </a:r>
          </a:p>
          <a:p>
            <a:pPr lvl="1">
              <a:spcBef>
                <a:spcPct val="0"/>
              </a:spcBef>
              <a:buFontTx/>
              <a:buChar char="•"/>
            </a:pPr>
            <a:r>
              <a:rPr lang="en-US">
                <a:latin typeface="Times New Roman" pitchFamily="18" charset="0"/>
              </a:rPr>
              <a:t>No, it is continuous</a:t>
            </a:r>
          </a:p>
          <a:p>
            <a:pPr lvl="1">
              <a:spcBef>
                <a:spcPct val="0"/>
              </a:spcBef>
              <a:buFontTx/>
              <a:buChar char="•"/>
            </a:pPr>
            <a:endParaRPr lang="en-US">
              <a:latin typeface="Times New Roman" pitchFamily="18" charset="0"/>
            </a:endParaRPr>
          </a:p>
          <a:p>
            <a:pPr>
              <a:spcBef>
                <a:spcPct val="0"/>
              </a:spcBef>
              <a:buFontTx/>
              <a:buChar char="•"/>
            </a:pPr>
            <a:endParaRPr lang="en-US">
              <a:latin typeface="Times New Roman" pitchFamily="18" charset="0"/>
            </a:endParaRPr>
          </a:p>
        </p:txBody>
      </p:sp>
    </p:spTree>
    <p:extLst>
      <p:ext uri="{BB962C8B-B14F-4D97-AF65-F5344CB8AC3E}">
        <p14:creationId xmlns:p14="http://schemas.microsoft.com/office/powerpoint/2010/main" val="3509144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en-US">
                <a:latin typeface="Times New Roman" pitchFamily="18" charset="0"/>
              </a:rPr>
              <a:t>Why is it important to diagram the As-Is process prior to diagramming the To-Be process?</a:t>
            </a:r>
          </a:p>
          <a:p>
            <a:pPr lvl="1">
              <a:spcBef>
                <a:spcPct val="0"/>
              </a:spcBef>
              <a:buFontTx/>
              <a:buChar char="•"/>
            </a:pPr>
            <a:r>
              <a:rPr lang="en-US">
                <a:latin typeface="Times New Roman" pitchFamily="18" charset="0"/>
              </a:rPr>
              <a:t>It is important to understand the entire process from end-to-end before determining how to fix the process</a:t>
            </a:r>
          </a:p>
          <a:p>
            <a:pPr>
              <a:spcBef>
                <a:spcPct val="0"/>
              </a:spcBef>
              <a:buFontTx/>
              <a:buChar char="•"/>
            </a:pPr>
            <a:r>
              <a:rPr lang="en-US">
                <a:latin typeface="Times New Roman" pitchFamily="18" charset="0"/>
              </a:rPr>
              <a:t>What is the difference between the As-Is and To-Be process</a:t>
            </a:r>
          </a:p>
          <a:p>
            <a:pPr>
              <a:spcBef>
                <a:spcPct val="0"/>
              </a:spcBef>
              <a:buFontTx/>
              <a:buChar char="•"/>
            </a:pPr>
            <a:endParaRPr lang="en-US">
              <a:latin typeface="Times New Roman" pitchFamily="18" charset="0"/>
            </a:endParaRPr>
          </a:p>
          <a:p>
            <a:pPr>
              <a:spcBef>
                <a:spcPct val="0"/>
              </a:spcBef>
              <a:buFontTx/>
              <a:buChar char="•"/>
            </a:pPr>
            <a:r>
              <a:rPr lang="en-US" b="1" i="1">
                <a:latin typeface="Times New Roman" pitchFamily="18" charset="0"/>
              </a:rPr>
              <a:t>As-Is process model </a:t>
            </a:r>
            <a:r>
              <a:rPr lang="en-US" i="1">
                <a:latin typeface="Times New Roman" pitchFamily="18" charset="0"/>
              </a:rPr>
              <a:t>-</a:t>
            </a:r>
            <a:r>
              <a:rPr lang="en-US" b="1" i="1">
                <a:latin typeface="Times New Roman" pitchFamily="18" charset="0"/>
              </a:rPr>
              <a:t> </a:t>
            </a:r>
            <a:r>
              <a:rPr lang="en-US">
                <a:latin typeface="Times New Roman" pitchFamily="18" charset="0"/>
              </a:rPr>
              <a:t>represents the current state of the operation that has been mapped, without any specific improvements or changes to existing processes</a:t>
            </a:r>
          </a:p>
          <a:p>
            <a:pPr>
              <a:spcBef>
                <a:spcPct val="0"/>
              </a:spcBef>
              <a:buFontTx/>
              <a:buChar char="•"/>
            </a:pPr>
            <a:r>
              <a:rPr lang="en-US" b="1" i="1">
                <a:latin typeface="Times New Roman" pitchFamily="18" charset="0"/>
              </a:rPr>
              <a:t>To-Be process model </a:t>
            </a:r>
            <a:r>
              <a:rPr lang="en-US" i="1">
                <a:latin typeface="Times New Roman" pitchFamily="18" charset="0"/>
              </a:rPr>
              <a:t>-</a:t>
            </a:r>
            <a:r>
              <a:rPr lang="en-US" b="1" i="1">
                <a:latin typeface="Times New Roman" pitchFamily="18" charset="0"/>
              </a:rPr>
              <a:t> </a:t>
            </a:r>
            <a:r>
              <a:rPr lang="en-US" i="1">
                <a:latin typeface="Times New Roman" pitchFamily="18" charset="0"/>
              </a:rPr>
              <a:t>s</a:t>
            </a:r>
            <a:r>
              <a:rPr lang="en-US">
                <a:latin typeface="Times New Roman" pitchFamily="18" charset="0"/>
              </a:rPr>
              <a:t>hows the results of applying change improvement opportunities to the current (As-Is) process model</a:t>
            </a:r>
          </a:p>
        </p:txBody>
      </p:sp>
    </p:spTree>
    <p:extLst>
      <p:ext uri="{BB962C8B-B14F-4D97-AF65-F5344CB8AC3E}">
        <p14:creationId xmlns:p14="http://schemas.microsoft.com/office/powerpoint/2010/main" val="12653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en-US">
                <a:latin typeface="Times New Roman" pitchFamily="18" charset="0"/>
              </a:rPr>
              <a:t>Ask your students if they can think of any other processes that have been reengineered</a:t>
            </a:r>
          </a:p>
          <a:p>
            <a:pPr lvl="1">
              <a:spcBef>
                <a:spcPct val="0"/>
              </a:spcBef>
              <a:buFontTx/>
              <a:buChar char="•"/>
            </a:pPr>
            <a:r>
              <a:rPr lang="en-US">
                <a:latin typeface="Times New Roman" pitchFamily="18" charset="0"/>
              </a:rPr>
              <a:t>Pumping gas (pay at the pump)</a:t>
            </a:r>
          </a:p>
          <a:p>
            <a:pPr lvl="1">
              <a:spcBef>
                <a:spcPct val="0"/>
              </a:spcBef>
              <a:buFontTx/>
              <a:buChar char="•"/>
            </a:pPr>
            <a:r>
              <a:rPr lang="en-US">
                <a:latin typeface="Times New Roman" pitchFamily="18" charset="0"/>
              </a:rPr>
              <a:t>Auto checkout at the grocery store</a:t>
            </a:r>
          </a:p>
          <a:p>
            <a:pPr lvl="1">
              <a:spcBef>
                <a:spcPct val="0"/>
              </a:spcBef>
              <a:buFontTx/>
              <a:buChar char="•"/>
            </a:pPr>
            <a:r>
              <a:rPr lang="en-US">
                <a:latin typeface="Times New Roman" pitchFamily="18" charset="0"/>
              </a:rPr>
              <a:t>Bar codes</a:t>
            </a:r>
          </a:p>
        </p:txBody>
      </p:sp>
    </p:spTree>
    <p:extLst>
      <p:ext uri="{BB962C8B-B14F-4D97-AF65-F5344CB8AC3E}">
        <p14:creationId xmlns:p14="http://schemas.microsoft.com/office/powerpoint/2010/main" val="53190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Times New Roman" pitchFamily="18" charset="0"/>
              </a:rPr>
              <a:t>The SDLC and its associated phases are discussed in detail in the Business Plug-In Systems Development</a:t>
            </a:r>
          </a:p>
          <a:p>
            <a:pPr>
              <a:spcBef>
                <a:spcPct val="0"/>
              </a:spcBef>
            </a:pPr>
            <a:endParaRPr lang="en-US">
              <a:latin typeface="Times New Roman" pitchFamily="18" charset="0"/>
            </a:endParaRPr>
          </a:p>
          <a:p>
            <a:pPr>
              <a:spcBef>
                <a:spcPct val="0"/>
              </a:spcBef>
            </a:pPr>
            <a:r>
              <a:rPr lang="en-US" b="1">
                <a:latin typeface="Times New Roman" pitchFamily="18" charset="0"/>
              </a:rPr>
              <a:t>CLASSROOM EXERCISE</a:t>
            </a:r>
          </a:p>
          <a:p>
            <a:pPr>
              <a:spcBef>
                <a:spcPct val="0"/>
              </a:spcBef>
            </a:pPr>
            <a:r>
              <a:rPr lang="en-US" b="1">
                <a:latin typeface="Times New Roman" pitchFamily="18" charset="0"/>
              </a:rPr>
              <a:t>Campus of the Future</a:t>
            </a:r>
          </a:p>
          <a:p>
            <a:pPr lvl="1">
              <a:spcBef>
                <a:spcPct val="0"/>
              </a:spcBef>
            </a:pPr>
            <a:r>
              <a:rPr lang="en-US">
                <a:latin typeface="Times New Roman" pitchFamily="18" charset="0"/>
              </a:rPr>
              <a:t>A $61 million dorm development project at the University of Hawai'i-Manoa is being called an example of "the future of residence halls" at a local gathering of national higher education officials.</a:t>
            </a:r>
          </a:p>
          <a:p>
            <a:pPr lvl="1">
              <a:spcBef>
                <a:spcPct val="0"/>
              </a:spcBef>
            </a:pPr>
            <a:r>
              <a:rPr lang="en-US">
                <a:latin typeface="Times New Roman" pitchFamily="18" charset="0"/>
              </a:rPr>
              <a:t>As the demolition of Frear Hall began yesterday on the UH-Manoa campus, plans for its replacement received praise from some members of the Association of College and University Housing Officers, made up of campus housing officials from across the nation, for its sustainable and student-friendly design.</a:t>
            </a:r>
          </a:p>
          <a:p>
            <a:pPr lvl="1">
              <a:spcBef>
                <a:spcPct val="0"/>
              </a:spcBef>
            </a:pPr>
            <a:r>
              <a:rPr lang="en-US">
                <a:latin typeface="Times New Roman" pitchFamily="18" charset="0"/>
              </a:rPr>
              <a:t>For the rest of the article follow this link: </a:t>
            </a:r>
            <a:r>
              <a:rPr lang="en-US">
                <a:latin typeface="Times New Roman" pitchFamily="18" charset="0"/>
                <a:hlinkClick r:id="rId3"/>
              </a:rPr>
              <a:t>http://www.honoluluadvertiser.com/apps/pbcs.dll/article?AID=/20060711/NEWS0701/607110340/1013/NEWS</a:t>
            </a:r>
            <a:endParaRPr lang="en-US">
              <a:latin typeface="Times New Roman" pitchFamily="18" charset="0"/>
            </a:endParaRPr>
          </a:p>
          <a:p>
            <a:pPr>
              <a:spcBef>
                <a:spcPct val="0"/>
              </a:spcBef>
            </a:pPr>
            <a:endParaRPr lang="en-US">
              <a:latin typeface="Times New Roman" pitchFamily="18" charset="0"/>
            </a:endParaRPr>
          </a:p>
        </p:txBody>
      </p:sp>
    </p:spTree>
    <p:extLst>
      <p:ext uri="{BB962C8B-B14F-4D97-AF65-F5344CB8AC3E}">
        <p14:creationId xmlns:p14="http://schemas.microsoft.com/office/powerpoint/2010/main" val="368349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extLst>
      <p:ext uri="{BB962C8B-B14F-4D97-AF65-F5344CB8AC3E}">
        <p14:creationId xmlns:p14="http://schemas.microsoft.com/office/powerpoint/2010/main" val="2759882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Times New Roman" pitchFamily="18" charset="0"/>
              </a:rPr>
              <a:t>The SDLC and its associated phases are discussed in detail in the Business Plug-In Systems Development</a:t>
            </a:r>
          </a:p>
          <a:p>
            <a:pPr>
              <a:spcBef>
                <a:spcPct val="0"/>
              </a:spcBef>
            </a:pPr>
            <a:endParaRPr lang="en-US">
              <a:latin typeface="Times New Roman" pitchFamily="18" charset="0"/>
            </a:endParaRPr>
          </a:p>
        </p:txBody>
      </p:sp>
    </p:spTree>
    <p:extLst>
      <p:ext uri="{BB962C8B-B14F-4D97-AF65-F5344CB8AC3E}">
        <p14:creationId xmlns:p14="http://schemas.microsoft.com/office/powerpoint/2010/main" val="425626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Times New Roman" pitchFamily="18" charset="0"/>
              </a:rPr>
              <a:t>The SDLC and its associated phases are discussed in detail in the Business Plug-In Systems Development</a:t>
            </a:r>
          </a:p>
          <a:p>
            <a:pPr>
              <a:spcBef>
                <a:spcPct val="0"/>
              </a:spcBef>
            </a:pPr>
            <a:endParaRPr lang="en-US">
              <a:latin typeface="Times New Roman" pitchFamily="18" charset="0"/>
            </a:endParaRPr>
          </a:p>
        </p:txBody>
      </p:sp>
    </p:spTree>
    <p:extLst>
      <p:ext uri="{BB962C8B-B14F-4D97-AF65-F5344CB8AC3E}">
        <p14:creationId xmlns:p14="http://schemas.microsoft.com/office/powerpoint/2010/main" val="374599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8DB1A89-5612-463E-8DC4-7486F58817D0}" type="slidenum">
              <a:rPr lang="en-US" sz="1200" smtClean="0">
                <a:latin typeface="Calibri" pitchFamily="34" charset="0"/>
              </a:rPr>
              <a:pPr eaLnBrk="1" hangingPunct="1"/>
              <a:t>34</a:t>
            </a:fld>
            <a:endParaRPr lang="en-US" sz="1200">
              <a:latin typeface="Calibri"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Times New Roman" pitchFamily="18" charset="0"/>
              </a:rPr>
              <a:t>Tom Friedman on the Daily Show</a:t>
            </a:r>
          </a:p>
          <a:p>
            <a:pPr lvl="1">
              <a:spcBef>
                <a:spcPct val="0"/>
              </a:spcBef>
            </a:pPr>
            <a:r>
              <a:rPr lang="en-US">
                <a:latin typeface="Times New Roman" pitchFamily="18" charset="0"/>
                <a:hlinkClick r:id="rId3"/>
              </a:rPr>
              <a:t>http://www.comedycentral.com/motherload/index.jhtml?ml_video=70490</a:t>
            </a:r>
            <a:r>
              <a:rPr lang="en-US">
                <a:latin typeface="Times New Roman" pitchFamily="18" charset="0"/>
              </a:rPr>
              <a:t> (takes a while to load).  </a:t>
            </a:r>
            <a:br>
              <a:rPr lang="en-US">
                <a:latin typeface="Times New Roman" pitchFamily="18" charset="0"/>
              </a:rPr>
            </a:br>
            <a:endParaRPr lang="en-US">
              <a:latin typeface="Times New Roman" pitchFamily="18" charset="0"/>
            </a:endParaRPr>
          </a:p>
        </p:txBody>
      </p:sp>
    </p:spTree>
    <p:extLst>
      <p:ext uri="{BB962C8B-B14F-4D97-AF65-F5344CB8AC3E}">
        <p14:creationId xmlns:p14="http://schemas.microsoft.com/office/powerpoint/2010/main" val="3769737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4980ED-A29E-4CE5-89BF-0D8AAF0D97D5}" type="slidenum">
              <a:rPr lang="en-US" sz="1200" smtClean="0">
                <a:latin typeface="Calibri" pitchFamily="34" charset="0"/>
              </a:rPr>
              <a:pPr eaLnBrk="1" hangingPunct="1"/>
              <a:t>35</a:t>
            </a:fld>
            <a:endParaRPr lang="en-US" sz="1200">
              <a:latin typeface="Calibri"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Times New Roman" pitchFamily="18" charset="0"/>
              </a:rPr>
              <a:t>Numerous countries have substantially well-trained IT professional and clerical staff who have lower salary expectations compared to their U.S. counterparts</a:t>
            </a:r>
          </a:p>
        </p:txBody>
      </p:sp>
    </p:spTree>
    <p:extLst>
      <p:ext uri="{BB962C8B-B14F-4D97-AF65-F5344CB8AC3E}">
        <p14:creationId xmlns:p14="http://schemas.microsoft.com/office/powerpoint/2010/main" val="49755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2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1</a:t>
            </a:r>
          </a:p>
        </p:txBody>
      </p:sp>
      <p:sp>
        <p:nvSpPr>
          <p:cNvPr id="7782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2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30"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7783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atin typeface="Times New Roman" pitchFamily="18" charset="0"/>
            </a:endParaRPr>
          </a:p>
        </p:txBody>
      </p:sp>
    </p:spTree>
    <p:extLst>
      <p:ext uri="{BB962C8B-B14F-4D97-AF65-F5344CB8AC3E}">
        <p14:creationId xmlns:p14="http://schemas.microsoft.com/office/powerpoint/2010/main" val="167536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a:t>
            </a:r>
          </a:p>
        </p:txBody>
      </p:sp>
      <p:sp>
        <p:nvSpPr>
          <p:cNvPr id="788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4"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7885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atin typeface="Times New Roman" pitchFamily="18" charset="0"/>
            </a:endParaRPr>
          </a:p>
        </p:txBody>
      </p:sp>
    </p:spTree>
    <p:extLst>
      <p:ext uri="{BB962C8B-B14F-4D97-AF65-F5344CB8AC3E}">
        <p14:creationId xmlns:p14="http://schemas.microsoft.com/office/powerpoint/2010/main" val="287020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3</a:t>
            </a:r>
          </a:p>
        </p:txBody>
      </p:sp>
      <p:sp>
        <p:nvSpPr>
          <p:cNvPr id="7987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8"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79879"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atin typeface="Times New Roman" pitchFamily="18" charset="0"/>
            </a:endParaRPr>
          </a:p>
        </p:txBody>
      </p:sp>
    </p:spTree>
    <p:extLst>
      <p:ext uri="{BB962C8B-B14F-4D97-AF65-F5344CB8AC3E}">
        <p14:creationId xmlns:p14="http://schemas.microsoft.com/office/powerpoint/2010/main" val="172272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89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4</a:t>
            </a:r>
          </a:p>
        </p:txBody>
      </p:sp>
      <p:sp>
        <p:nvSpPr>
          <p:cNvPr id="809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2"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8090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atin typeface="Times New Roman" pitchFamily="18" charset="0"/>
            </a:endParaRPr>
          </a:p>
        </p:txBody>
      </p:sp>
    </p:spTree>
    <p:extLst>
      <p:ext uri="{BB962C8B-B14F-4D97-AF65-F5344CB8AC3E}">
        <p14:creationId xmlns:p14="http://schemas.microsoft.com/office/powerpoint/2010/main" val="129863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5</a:t>
            </a:r>
          </a:p>
        </p:txBody>
      </p:sp>
      <p:sp>
        <p:nvSpPr>
          <p:cNvPr id="8192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6"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81927"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atin typeface="Times New Roman" pitchFamily="18" charset="0"/>
            </a:endParaRPr>
          </a:p>
        </p:txBody>
      </p:sp>
    </p:spTree>
    <p:extLst>
      <p:ext uri="{BB962C8B-B14F-4D97-AF65-F5344CB8AC3E}">
        <p14:creationId xmlns:p14="http://schemas.microsoft.com/office/powerpoint/2010/main" val="251685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6</a:t>
            </a:r>
          </a:p>
        </p:txBody>
      </p:sp>
      <p:sp>
        <p:nvSpPr>
          <p:cNvPr id="8294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50"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8295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atin typeface="Times New Roman" pitchFamily="18" charset="0"/>
            </a:endParaRPr>
          </a:p>
        </p:txBody>
      </p:sp>
    </p:spTree>
    <p:extLst>
      <p:ext uri="{BB962C8B-B14F-4D97-AF65-F5344CB8AC3E}">
        <p14:creationId xmlns:p14="http://schemas.microsoft.com/office/powerpoint/2010/main" val="280359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7</a:t>
            </a:r>
          </a:p>
        </p:txBody>
      </p:sp>
      <p:sp>
        <p:nvSpPr>
          <p:cNvPr id="8397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4"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8397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atin typeface="Times New Roman" pitchFamily="18" charset="0"/>
            </a:endParaRPr>
          </a:p>
        </p:txBody>
      </p:sp>
    </p:spTree>
    <p:extLst>
      <p:ext uri="{BB962C8B-B14F-4D97-AF65-F5344CB8AC3E}">
        <p14:creationId xmlns:p14="http://schemas.microsoft.com/office/powerpoint/2010/main" val="193021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1FF750A-DBCF-4645-9504-B7177A2559F5}" type="slidenum">
              <a:rPr lang="en-US"/>
              <a:pPr>
                <a:defRPr/>
              </a:pPr>
              <a:t>‹#›</a:t>
            </a:fld>
            <a:endParaRPr lang="en-US"/>
          </a:p>
        </p:txBody>
      </p:sp>
    </p:spTree>
    <p:extLst>
      <p:ext uri="{BB962C8B-B14F-4D97-AF65-F5344CB8AC3E}">
        <p14:creationId xmlns:p14="http://schemas.microsoft.com/office/powerpoint/2010/main" val="267205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D283681F-8CC6-4840-848A-99400572D204}" type="slidenum">
              <a:rPr lang="en-US"/>
              <a:pPr>
                <a:defRPr/>
              </a:pPr>
              <a:t>‹#›</a:t>
            </a:fld>
            <a:endParaRPr lang="en-US"/>
          </a:p>
        </p:txBody>
      </p:sp>
    </p:spTree>
    <p:extLst>
      <p:ext uri="{BB962C8B-B14F-4D97-AF65-F5344CB8AC3E}">
        <p14:creationId xmlns:p14="http://schemas.microsoft.com/office/powerpoint/2010/main" val="413181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D4072EFC-C6C7-4BD4-B3AF-069B1D06F9FC}" type="slidenum">
              <a:rPr lang="en-US"/>
              <a:pPr>
                <a:defRPr/>
              </a:pPr>
              <a:t>‹#›</a:t>
            </a:fld>
            <a:endParaRPr lang="en-US"/>
          </a:p>
        </p:txBody>
      </p:sp>
    </p:spTree>
    <p:extLst>
      <p:ext uri="{BB962C8B-B14F-4D97-AF65-F5344CB8AC3E}">
        <p14:creationId xmlns:p14="http://schemas.microsoft.com/office/powerpoint/2010/main" val="141700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kg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36525" y="6381750"/>
            <a:ext cx="1438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000" b="1" i="1">
                <a:solidFill>
                  <a:schemeClr val="bg1"/>
                </a:solidFill>
                <a:latin typeface="Century Schoolbook" pitchFamily="18" charset="0"/>
              </a:rPr>
              <a:t>McGraw-Hill/Irwin</a:t>
            </a:r>
          </a:p>
        </p:txBody>
      </p:sp>
      <p:sp>
        <p:nvSpPr>
          <p:cNvPr id="6" name="Text Box 6"/>
          <p:cNvSpPr txBox="1">
            <a:spLocks noChangeArrowheads="1"/>
          </p:cNvSpPr>
          <p:nvPr/>
        </p:nvSpPr>
        <p:spPr bwMode="auto">
          <a:xfrm>
            <a:off x="4572000" y="6384925"/>
            <a:ext cx="449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000" b="1" i="1">
                <a:solidFill>
                  <a:schemeClr val="bg1"/>
                </a:solidFill>
                <a:latin typeface="Century Schoolbook" pitchFamily="18" charset="0"/>
              </a:rPr>
              <a:t>© 2008 The McGraw-Hill Companies, All Rights Reserved</a:t>
            </a:r>
          </a:p>
        </p:txBody>
      </p:sp>
      <p:sp>
        <p:nvSpPr>
          <p:cNvPr id="261123" name="Rectangle 3"/>
          <p:cNvSpPr>
            <a:spLocks noGrp="1" noChangeArrowheads="1"/>
          </p:cNvSpPr>
          <p:nvPr>
            <p:ph type="ctrTitle"/>
          </p:nvPr>
        </p:nvSpPr>
        <p:spPr>
          <a:xfrm>
            <a:off x="4038600" y="1981200"/>
            <a:ext cx="4953000" cy="1143000"/>
          </a:xfrm>
          <a:solidFill>
            <a:srgbClr val="C4792D">
              <a:alpha val="74001"/>
            </a:srgbClr>
          </a:solidFill>
          <a:scene3d>
            <a:camera prst="legacyObliqueTopLeft"/>
            <a:lightRig rig="legacyFlat2" dir="b"/>
          </a:scene3d>
          <a:sp3d extrusionH="100000" prstMaterial="legacyMatte">
            <a:bevelT w="13500" h="13500" prst="angle"/>
            <a:bevelB w="13500" h="13500" prst="angle"/>
            <a:extrusionClr>
              <a:srgbClr val="C4792D"/>
            </a:extrusionClr>
          </a:sp3d>
        </p:spPr>
        <p:txBody>
          <a:bodyPr anchorCtr="1">
            <a:flatTx/>
          </a:bodyPr>
          <a:lstStyle>
            <a:lvl1pPr>
              <a:defRPr sz="3600">
                <a:solidFill>
                  <a:schemeClr val="tx1"/>
                </a:solidFill>
                <a:effectLst>
                  <a:outerShdw blurRad="38100" dist="38100" dir="2700000" algn="tl">
                    <a:srgbClr val="FFFFFF"/>
                  </a:outerShdw>
                </a:effectLst>
              </a:defRPr>
            </a:lvl1pPr>
          </a:lstStyle>
          <a:p>
            <a:r>
              <a:rPr lang="en-US"/>
              <a:t>Click to edit Master title style</a:t>
            </a:r>
          </a:p>
        </p:txBody>
      </p:sp>
      <p:sp>
        <p:nvSpPr>
          <p:cNvPr id="261124" name="Rectangle 4"/>
          <p:cNvSpPr>
            <a:spLocks noGrp="1" noChangeArrowheads="1"/>
          </p:cNvSpPr>
          <p:nvPr>
            <p:ph type="subTitle" idx="1"/>
          </p:nvPr>
        </p:nvSpPr>
        <p:spPr>
          <a:xfrm>
            <a:off x="4038600" y="3657600"/>
            <a:ext cx="4953000" cy="1143000"/>
          </a:xfrm>
          <a:solidFill>
            <a:srgbClr val="E6B921">
              <a:alpha val="74001"/>
            </a:srgbClr>
          </a:solidFill>
          <a:scene3d>
            <a:camera prst="legacyObliqueTopLeft"/>
            <a:lightRig rig="legacyFlat2" dir="b"/>
          </a:scene3d>
          <a:sp3d extrusionH="100000" prstMaterial="legacyMatte">
            <a:bevelT w="13500" h="13500" prst="angle"/>
            <a:bevelB w="13500" h="13500" prst="angle"/>
            <a:extrusionClr>
              <a:srgbClr val="E6B921"/>
            </a:extrusionClr>
          </a:sp3d>
        </p:spPr>
        <p:txBody>
          <a:bodyPr anchor="ctr" anchorCtr="1">
            <a:flatTx/>
          </a:bodyPr>
          <a:lstStyle>
            <a:lvl1pPr marL="0" indent="0" algn="ctr">
              <a:buFontTx/>
              <a:buNone/>
              <a:defRPr sz="3600">
                <a:effectLst>
                  <a:outerShdw blurRad="38100" dist="38100" dir="2700000" algn="tl">
                    <a:srgbClr val="FFFFFF"/>
                  </a:outerShdw>
                </a:effectLst>
              </a:defRPr>
            </a:lvl1pPr>
          </a:lstStyle>
          <a:p>
            <a:r>
              <a:rPr lang="en-US"/>
              <a:t>Click to edit Master subtitle style</a:t>
            </a:r>
          </a:p>
        </p:txBody>
      </p:sp>
    </p:spTree>
    <p:extLst>
      <p:ext uri="{BB962C8B-B14F-4D97-AF65-F5344CB8AC3E}">
        <p14:creationId xmlns:p14="http://schemas.microsoft.com/office/powerpoint/2010/main" val="394537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937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162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38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710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9709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97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592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7463F7A6-4CFB-46FF-BBAD-58A730535E98}" type="slidenum">
              <a:rPr lang="en-US"/>
              <a:pPr>
                <a:defRPr/>
              </a:pPr>
              <a:t>‹#›</a:t>
            </a:fld>
            <a:endParaRPr lang="en-US"/>
          </a:p>
        </p:txBody>
      </p:sp>
    </p:spTree>
    <p:extLst>
      <p:ext uri="{BB962C8B-B14F-4D97-AF65-F5344CB8AC3E}">
        <p14:creationId xmlns:p14="http://schemas.microsoft.com/office/powerpoint/2010/main" val="2939430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4184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43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099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1972B6F8-ED81-471D-BEB4-B5BFAB83DB13}" type="slidenum">
              <a:rPr lang="en-US"/>
              <a:pPr>
                <a:defRPr/>
              </a:pPr>
              <a:t>‹#›</a:t>
            </a:fld>
            <a:endParaRPr lang="en-US"/>
          </a:p>
        </p:txBody>
      </p:sp>
    </p:spTree>
    <p:extLst>
      <p:ext uri="{BB962C8B-B14F-4D97-AF65-F5344CB8AC3E}">
        <p14:creationId xmlns:p14="http://schemas.microsoft.com/office/powerpoint/2010/main" val="3941256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254D1B70-4716-4DCF-8D5F-2A593079EED3}" type="slidenum">
              <a:rPr lang="en-US"/>
              <a:pPr>
                <a:defRPr/>
              </a:pPr>
              <a:t>‹#›</a:t>
            </a:fld>
            <a:endParaRPr lang="en-US"/>
          </a:p>
        </p:txBody>
      </p:sp>
    </p:spTree>
    <p:extLst>
      <p:ext uri="{BB962C8B-B14F-4D97-AF65-F5344CB8AC3E}">
        <p14:creationId xmlns:p14="http://schemas.microsoft.com/office/powerpoint/2010/main" val="1803969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47FBE801-35CB-40BD-A385-F76F0E84A46B}" type="slidenum">
              <a:rPr lang="en-US"/>
              <a:pPr>
                <a:defRPr/>
              </a:pPr>
              <a:t>‹#›</a:t>
            </a:fld>
            <a:endParaRPr lang="en-US"/>
          </a:p>
        </p:txBody>
      </p:sp>
    </p:spTree>
    <p:extLst>
      <p:ext uri="{BB962C8B-B14F-4D97-AF65-F5344CB8AC3E}">
        <p14:creationId xmlns:p14="http://schemas.microsoft.com/office/powerpoint/2010/main" val="1831402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AA73650F-C169-4D1D-95AA-390FBAC2CE2D}" type="slidenum">
              <a:rPr lang="en-US"/>
              <a:pPr>
                <a:defRPr/>
              </a:pPr>
              <a:t>‹#›</a:t>
            </a:fld>
            <a:endParaRPr lang="en-US"/>
          </a:p>
        </p:txBody>
      </p:sp>
    </p:spTree>
    <p:extLst>
      <p:ext uri="{BB962C8B-B14F-4D97-AF65-F5344CB8AC3E}">
        <p14:creationId xmlns:p14="http://schemas.microsoft.com/office/powerpoint/2010/main" val="3839145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91D68128-22BF-48E7-9A6C-3E8715E2E3D0}" type="slidenum">
              <a:rPr lang="en-US"/>
              <a:pPr>
                <a:defRPr/>
              </a:pPr>
              <a:t>‹#›</a:t>
            </a:fld>
            <a:endParaRPr lang="en-US"/>
          </a:p>
        </p:txBody>
      </p:sp>
    </p:spTree>
    <p:extLst>
      <p:ext uri="{BB962C8B-B14F-4D97-AF65-F5344CB8AC3E}">
        <p14:creationId xmlns:p14="http://schemas.microsoft.com/office/powerpoint/2010/main" val="2495896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FC719643-2C24-46EF-A4C9-03A0AE0A9BE4}" type="slidenum">
              <a:rPr lang="en-US"/>
              <a:pPr>
                <a:defRPr/>
              </a:pPr>
              <a:t>‹#›</a:t>
            </a:fld>
            <a:endParaRPr lang="en-US"/>
          </a:p>
        </p:txBody>
      </p:sp>
    </p:spTree>
    <p:extLst>
      <p:ext uri="{BB962C8B-B14F-4D97-AF65-F5344CB8AC3E}">
        <p14:creationId xmlns:p14="http://schemas.microsoft.com/office/powerpoint/2010/main" val="19585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2EF2E041-1451-465F-B373-B84DB693B009}" type="slidenum">
              <a:rPr lang="en-US"/>
              <a:pPr>
                <a:defRPr/>
              </a:pPr>
              <a:t>‹#›</a:t>
            </a:fld>
            <a:endParaRPr lang="en-US"/>
          </a:p>
        </p:txBody>
      </p:sp>
    </p:spTree>
    <p:extLst>
      <p:ext uri="{BB962C8B-B14F-4D97-AF65-F5344CB8AC3E}">
        <p14:creationId xmlns:p14="http://schemas.microsoft.com/office/powerpoint/2010/main" val="418459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A065F19F-0D57-4A93-B55C-4CFEB1412F1B}" type="slidenum">
              <a:rPr lang="en-US"/>
              <a:pPr>
                <a:defRPr/>
              </a:pPr>
              <a:t>‹#›</a:t>
            </a:fld>
            <a:endParaRPr lang="en-US"/>
          </a:p>
        </p:txBody>
      </p:sp>
    </p:spTree>
    <p:extLst>
      <p:ext uri="{BB962C8B-B14F-4D97-AF65-F5344CB8AC3E}">
        <p14:creationId xmlns:p14="http://schemas.microsoft.com/office/powerpoint/2010/main" val="2454498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6118504A-BC14-4B26-AF83-FE9D4980AE79}" type="slidenum">
              <a:rPr lang="en-US"/>
              <a:pPr>
                <a:defRPr/>
              </a:pPr>
              <a:t>‹#›</a:t>
            </a:fld>
            <a:endParaRPr lang="en-US"/>
          </a:p>
        </p:txBody>
      </p:sp>
    </p:spTree>
    <p:extLst>
      <p:ext uri="{BB962C8B-B14F-4D97-AF65-F5344CB8AC3E}">
        <p14:creationId xmlns:p14="http://schemas.microsoft.com/office/powerpoint/2010/main" val="4132169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CF239045-B77B-449C-9BC5-F1C01C18016D}" type="slidenum">
              <a:rPr lang="en-US"/>
              <a:pPr>
                <a:defRPr/>
              </a:pPr>
              <a:t>‹#›</a:t>
            </a:fld>
            <a:endParaRPr lang="en-US"/>
          </a:p>
        </p:txBody>
      </p:sp>
    </p:spTree>
    <p:extLst>
      <p:ext uri="{BB962C8B-B14F-4D97-AF65-F5344CB8AC3E}">
        <p14:creationId xmlns:p14="http://schemas.microsoft.com/office/powerpoint/2010/main" val="2865619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24CE3BA4-3593-44C7-94CC-95085303A0A6}" type="slidenum">
              <a:rPr lang="en-US"/>
              <a:pPr>
                <a:defRPr/>
              </a:pPr>
              <a:t>‹#›</a:t>
            </a:fld>
            <a:endParaRPr lang="en-US"/>
          </a:p>
        </p:txBody>
      </p:sp>
    </p:spTree>
    <p:extLst>
      <p:ext uri="{BB962C8B-B14F-4D97-AF65-F5344CB8AC3E}">
        <p14:creationId xmlns:p14="http://schemas.microsoft.com/office/powerpoint/2010/main" val="47667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defRPr/>
            </a:pPr>
            <a:fld id="{A78D2197-6ECC-409D-9873-E4B46AFAE14D}" type="slidenum">
              <a:rPr lang="en-US"/>
              <a:pPr>
                <a:defRPr/>
              </a:pPr>
              <a:t>‹#›</a:t>
            </a:fld>
            <a:endParaRPr lang="en-US"/>
          </a:p>
        </p:txBody>
      </p:sp>
    </p:spTree>
    <p:extLst>
      <p:ext uri="{BB962C8B-B14F-4D97-AF65-F5344CB8AC3E}">
        <p14:creationId xmlns:p14="http://schemas.microsoft.com/office/powerpoint/2010/main" val="2610521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327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14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48200" y="1600204"/>
            <a:ext cx="4038600" cy="4525963"/>
          </a:xfrm>
          <a:prstGeom prst="rect">
            <a:avLst/>
          </a:prstGeom>
        </p:spPr>
        <p:txBody>
          <a:bodyPr>
            <a:normAutofit/>
          </a:bodyPr>
          <a:lstStyle>
            <a:lvl1pPr>
              <a:buClr>
                <a:srgbClr val="858585"/>
              </a:buClr>
              <a:defRPr sz="1800">
                <a:solidFill>
                  <a:schemeClr val="tx1"/>
                </a:solidFill>
                <a:latin typeface="+mn-lt"/>
              </a:defRPr>
            </a:lvl1pPr>
            <a:lvl2pPr marL="628650" indent="-285750">
              <a:buClr>
                <a:srgbClr val="858585"/>
              </a:buClr>
              <a:buFont typeface="Arial" panose="020B0604020202020204" pitchFamily="34" charset="0"/>
              <a:buChar char="‒"/>
              <a:defRPr sz="1600">
                <a:solidFill>
                  <a:schemeClr val="tx1"/>
                </a:solidFill>
                <a:latin typeface="+mn-lt"/>
              </a:defRPr>
            </a:lvl2pPr>
            <a:lvl3pPr marL="857250" indent="-171450">
              <a:buClr>
                <a:srgbClr val="858585"/>
              </a:buClr>
              <a:buFont typeface="Arial" panose="020B0604020202020204" pitchFamily="34" charset="0"/>
              <a:buChar char="›"/>
              <a:defRPr sz="1400">
                <a:solidFill>
                  <a:schemeClr val="tx1"/>
                </a:solidFill>
                <a:latin typeface="+mn-lt"/>
              </a:defRPr>
            </a:lvl3pPr>
            <a:lvl4pPr marL="1200150" indent="-171450">
              <a:buClr>
                <a:srgbClr val="858585"/>
              </a:buClr>
              <a:buFont typeface="Courier New" panose="02070309020205020404" pitchFamily="49" charset="0"/>
              <a:buChar char="o"/>
              <a:defRPr sz="1200">
                <a:solidFill>
                  <a:schemeClr val="tx1"/>
                </a:solidFill>
                <a:latin typeface="+mn-lt"/>
              </a:defRPr>
            </a:lvl4pPr>
            <a:lvl5pPr marL="1543050" indent="-171450">
              <a:buClr>
                <a:srgbClr val="858585"/>
              </a:buClr>
              <a:buFont typeface="Arial" panose="020B0604020202020204" pitchFamily="34" charset="0"/>
              <a:buChar char="‒"/>
              <a:defRPr sz="1000">
                <a:solidFill>
                  <a:schemeClr val="tx1"/>
                </a:solidFill>
                <a:latin typeface="+mn-lt"/>
              </a:defRPr>
            </a:lvl5pPr>
            <a:lvl6pPr>
              <a:defRPr sz="1350"/>
            </a:lvl6pPr>
            <a:lvl7pPr>
              <a:defRPr sz="1350"/>
            </a:lvl7pPr>
            <a:lvl8pPr>
              <a:defRPr sz="1350"/>
            </a:lvl8pPr>
            <a:lvl9pPr>
              <a:defRPr sz="1350"/>
            </a:lvl9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p>
        </p:txBody>
      </p:sp>
      <p:sp>
        <p:nvSpPr>
          <p:cNvPr id="5" name="Title 1"/>
          <p:cNvSpPr>
            <a:spLocks noGrp="1"/>
          </p:cNvSpPr>
          <p:nvPr>
            <p:ph type="title" hasCustomPrompt="1"/>
          </p:nvPr>
        </p:nvSpPr>
        <p:spPr>
          <a:xfrm>
            <a:off x="274319" y="362511"/>
            <a:ext cx="7955280" cy="934517"/>
          </a:xfrm>
          <a:prstGeom prst="rect">
            <a:avLst/>
          </a:prstGeom>
        </p:spPr>
        <p:txBody>
          <a:bodyPr>
            <a:normAutofit/>
          </a:bodyPr>
          <a:lstStyle>
            <a:lvl1pPr>
              <a:defRPr sz="2800" b="0" baseline="0">
                <a:latin typeface="+mj-lt"/>
              </a:defRPr>
            </a:lvl1pPr>
          </a:lstStyle>
          <a:p>
            <a:r>
              <a:rPr lang="en-US" dirty="0"/>
              <a:t>Title</a:t>
            </a:r>
          </a:p>
        </p:txBody>
      </p:sp>
      <p:sp>
        <p:nvSpPr>
          <p:cNvPr id="6" name="Content Placeholder 3"/>
          <p:cNvSpPr>
            <a:spLocks noGrp="1"/>
          </p:cNvSpPr>
          <p:nvPr>
            <p:ph sz="half" idx="10" hasCustomPrompt="1"/>
          </p:nvPr>
        </p:nvSpPr>
        <p:spPr>
          <a:xfrm>
            <a:off x="467544" y="1592607"/>
            <a:ext cx="4038600" cy="4525963"/>
          </a:xfrm>
          <a:prstGeom prst="rect">
            <a:avLst/>
          </a:prstGeom>
        </p:spPr>
        <p:txBody>
          <a:bodyPr>
            <a:normAutofit/>
          </a:bodyPr>
          <a:lstStyle>
            <a:lvl1pPr>
              <a:buClr>
                <a:srgbClr val="858585"/>
              </a:buClr>
              <a:defRPr sz="1800">
                <a:latin typeface="+mn-lt"/>
              </a:defRPr>
            </a:lvl1pPr>
            <a:lvl2pPr marL="628650" indent="-285750">
              <a:buClr>
                <a:srgbClr val="858585"/>
              </a:buClr>
              <a:buFont typeface="Arial" panose="020B0604020202020204" pitchFamily="34" charset="0"/>
              <a:buChar char="‒"/>
              <a:defRPr sz="1600">
                <a:latin typeface="+mn-lt"/>
              </a:defRPr>
            </a:lvl2pPr>
            <a:lvl3pPr marL="857250" indent="-171450">
              <a:buClr>
                <a:srgbClr val="858585"/>
              </a:buClr>
              <a:buFont typeface="Arial" panose="020B0604020202020204" pitchFamily="34" charset="0"/>
              <a:buChar char="›"/>
              <a:defRPr sz="1400">
                <a:latin typeface="+mn-lt"/>
              </a:defRPr>
            </a:lvl3pPr>
            <a:lvl4pPr marL="1200150" indent="-171450">
              <a:buClr>
                <a:srgbClr val="858585"/>
              </a:buClr>
              <a:buFont typeface="Courier New" panose="02070309020205020404" pitchFamily="49" charset="0"/>
              <a:buChar char="o"/>
              <a:defRPr sz="1200">
                <a:latin typeface="+mn-lt"/>
              </a:defRPr>
            </a:lvl4pPr>
            <a:lvl5pPr marL="1543050" indent="-171450">
              <a:buClr>
                <a:srgbClr val="858585"/>
              </a:buClr>
              <a:buFont typeface="Arial" panose="020B0604020202020204" pitchFamily="34" charset="0"/>
              <a:buChar char="‒"/>
              <a:defRPr sz="1000">
                <a:latin typeface="+mn-lt"/>
              </a:defRPr>
            </a:lvl5pPr>
            <a:lvl6pPr>
              <a:defRPr sz="1350"/>
            </a:lvl6pPr>
            <a:lvl7pPr>
              <a:defRPr sz="1350"/>
            </a:lvl7pPr>
            <a:lvl8pPr>
              <a:defRPr sz="1350"/>
            </a:lvl8pPr>
            <a:lvl9pPr>
              <a:defRPr sz="1350"/>
            </a:lvl9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p>
        </p:txBody>
      </p:sp>
    </p:spTree>
    <p:extLst>
      <p:ext uri="{BB962C8B-B14F-4D97-AF65-F5344CB8AC3E}">
        <p14:creationId xmlns:p14="http://schemas.microsoft.com/office/powerpoint/2010/main" val="290210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230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29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32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7BA6C5A2-FBBB-43A9-A311-9D7385D80B2B}" type="slidenum">
              <a:rPr lang="en-US"/>
              <a:pPr>
                <a:defRPr/>
              </a:pPr>
              <a:t>‹#›</a:t>
            </a:fld>
            <a:endParaRPr lang="en-US"/>
          </a:p>
        </p:txBody>
      </p:sp>
    </p:spTree>
    <p:extLst>
      <p:ext uri="{BB962C8B-B14F-4D97-AF65-F5344CB8AC3E}">
        <p14:creationId xmlns:p14="http://schemas.microsoft.com/office/powerpoint/2010/main" val="1246558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667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062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965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425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766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146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066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6/29/2020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96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1DA1E682-EC2D-4B51-B912-478980F3E28E}" type="slidenum">
              <a:rPr lang="en-US"/>
              <a:pPr>
                <a:defRPr/>
              </a:pPr>
              <a:t>‹#›</a:t>
            </a:fld>
            <a:endParaRPr lang="en-US"/>
          </a:p>
        </p:txBody>
      </p:sp>
    </p:spTree>
    <p:extLst>
      <p:ext uri="{BB962C8B-B14F-4D97-AF65-F5344CB8AC3E}">
        <p14:creationId xmlns:p14="http://schemas.microsoft.com/office/powerpoint/2010/main" val="133663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690FD73C-F1C6-4694-8C30-E08547FDD649}" type="slidenum">
              <a:rPr lang="en-US"/>
              <a:pPr>
                <a:defRPr/>
              </a:pPr>
              <a:t>‹#›</a:t>
            </a:fld>
            <a:endParaRPr lang="en-US"/>
          </a:p>
        </p:txBody>
      </p:sp>
    </p:spTree>
    <p:extLst>
      <p:ext uri="{BB962C8B-B14F-4D97-AF65-F5344CB8AC3E}">
        <p14:creationId xmlns:p14="http://schemas.microsoft.com/office/powerpoint/2010/main" val="115806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0929FAC1-C0D5-478A-84FB-A4E3A4542705}" type="slidenum">
              <a:rPr lang="en-US"/>
              <a:pPr>
                <a:defRPr/>
              </a:pPr>
              <a:t>‹#›</a:t>
            </a:fld>
            <a:endParaRPr lang="en-US"/>
          </a:p>
        </p:txBody>
      </p:sp>
    </p:spTree>
    <p:extLst>
      <p:ext uri="{BB962C8B-B14F-4D97-AF65-F5344CB8AC3E}">
        <p14:creationId xmlns:p14="http://schemas.microsoft.com/office/powerpoint/2010/main" val="409904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DE5BBC6-67C8-4120-A16A-0506DA3A9CC8}" type="slidenum">
              <a:rPr lang="en-US"/>
              <a:pPr>
                <a:defRPr/>
              </a:pPr>
              <a:t>‹#›</a:t>
            </a:fld>
            <a:endParaRPr lang="en-US"/>
          </a:p>
        </p:txBody>
      </p:sp>
    </p:spTree>
    <p:extLst>
      <p:ext uri="{BB962C8B-B14F-4D97-AF65-F5344CB8AC3E}">
        <p14:creationId xmlns:p14="http://schemas.microsoft.com/office/powerpoint/2010/main" val="243498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B6501C5B-BC0F-4197-BBD2-0ABDFACD67D1}" type="slidenum">
              <a:rPr lang="en-US"/>
              <a:pPr>
                <a:defRPr/>
              </a:pPr>
              <a:t>‹#›</a:t>
            </a:fld>
            <a:endParaRPr lang="en-US"/>
          </a:p>
        </p:txBody>
      </p:sp>
    </p:spTree>
    <p:extLst>
      <p:ext uri="{BB962C8B-B14F-4D97-AF65-F5344CB8AC3E}">
        <p14:creationId xmlns:p14="http://schemas.microsoft.com/office/powerpoint/2010/main" val="23712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1524000"/>
          </a:xfrm>
          <a:prstGeom prst="rect">
            <a:avLst/>
          </a:prstGeom>
          <a:solidFill>
            <a:srgbClr val="6EA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762000"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p:nvSpPr>
        <p:spPr bwMode="auto">
          <a:xfrm>
            <a:off x="0" y="1466850"/>
            <a:ext cx="152400" cy="895350"/>
          </a:xfrm>
          <a:prstGeom prst="rect">
            <a:avLst/>
          </a:prstGeom>
          <a:solidFill>
            <a:srgbClr val="C1B7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endParaRPr>
          </a:p>
        </p:txBody>
      </p:sp>
      <p:sp>
        <p:nvSpPr>
          <p:cNvPr id="2053" name="Rectangle 5"/>
          <p:cNvSpPr>
            <a:spLocks noChangeArrowheads="1"/>
          </p:cNvSpPr>
          <p:nvPr/>
        </p:nvSpPr>
        <p:spPr bwMode="auto">
          <a:xfrm>
            <a:off x="0" y="2381250"/>
            <a:ext cx="152400" cy="895350"/>
          </a:xfrm>
          <a:prstGeom prst="rect">
            <a:avLst/>
          </a:prstGeom>
          <a:solidFill>
            <a:srgbClr val="C479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endParaRPr>
          </a:p>
        </p:txBody>
      </p:sp>
      <p:sp>
        <p:nvSpPr>
          <p:cNvPr id="2054" name="Rectangle 6"/>
          <p:cNvSpPr>
            <a:spLocks noChangeArrowheads="1"/>
          </p:cNvSpPr>
          <p:nvPr/>
        </p:nvSpPr>
        <p:spPr bwMode="auto">
          <a:xfrm>
            <a:off x="0" y="3295650"/>
            <a:ext cx="152400" cy="895350"/>
          </a:xfrm>
          <a:prstGeom prst="rect">
            <a:avLst/>
          </a:prstGeom>
          <a:solidFill>
            <a:srgbClr val="E6B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endParaRPr>
          </a:p>
        </p:txBody>
      </p:sp>
      <p:sp>
        <p:nvSpPr>
          <p:cNvPr id="2055" name="Rectangle 7"/>
          <p:cNvSpPr>
            <a:spLocks noChangeArrowheads="1"/>
          </p:cNvSpPr>
          <p:nvPr/>
        </p:nvSpPr>
        <p:spPr bwMode="auto">
          <a:xfrm>
            <a:off x="0" y="4210050"/>
            <a:ext cx="152400" cy="895350"/>
          </a:xfrm>
          <a:prstGeom prst="rect">
            <a:avLst/>
          </a:prstGeom>
          <a:solidFill>
            <a:srgbClr val="C1B7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endParaRPr>
          </a:p>
        </p:txBody>
      </p:sp>
      <p:sp>
        <p:nvSpPr>
          <p:cNvPr id="2056" name="Rectangle 8"/>
          <p:cNvSpPr>
            <a:spLocks noChangeArrowheads="1"/>
          </p:cNvSpPr>
          <p:nvPr/>
        </p:nvSpPr>
        <p:spPr bwMode="auto">
          <a:xfrm>
            <a:off x="0" y="5124450"/>
            <a:ext cx="152400" cy="895350"/>
          </a:xfrm>
          <a:prstGeom prst="rect">
            <a:avLst/>
          </a:prstGeom>
          <a:solidFill>
            <a:srgbClr val="C479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endParaRPr>
          </a:p>
        </p:txBody>
      </p:sp>
      <p:sp>
        <p:nvSpPr>
          <p:cNvPr id="2057" name="Rectangle 9"/>
          <p:cNvSpPr>
            <a:spLocks noChangeArrowheads="1"/>
          </p:cNvSpPr>
          <p:nvPr/>
        </p:nvSpPr>
        <p:spPr bwMode="auto">
          <a:xfrm>
            <a:off x="0" y="6038850"/>
            <a:ext cx="152400" cy="895350"/>
          </a:xfrm>
          <a:prstGeom prst="rect">
            <a:avLst/>
          </a:prstGeom>
          <a:solidFill>
            <a:srgbClr val="E6B9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endParaRPr>
          </a:p>
        </p:txBody>
      </p:sp>
      <p:sp>
        <p:nvSpPr>
          <p:cNvPr id="2058" name="Line 11"/>
          <p:cNvSpPr>
            <a:spLocks noChangeShapeType="1"/>
          </p:cNvSpPr>
          <p:nvPr/>
        </p:nvSpPr>
        <p:spPr bwMode="auto">
          <a:xfrm>
            <a:off x="685800" y="990600"/>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22"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C1B75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4792D"/>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E6B921"/>
        </a:buClr>
        <a:buChar char="•"/>
        <a:defRPr sz="2400">
          <a:solidFill>
            <a:schemeClr val="tx1"/>
          </a:solidFill>
          <a:latin typeface="+mn-lt"/>
        </a:defRPr>
      </a:lvl3pPr>
      <a:lvl4pPr marL="1600200" indent="-228600" algn="l" rtl="0" eaLnBrk="0" fontAlgn="base" hangingPunct="0">
        <a:spcBef>
          <a:spcPct val="20000"/>
        </a:spcBef>
        <a:spcAft>
          <a:spcPct val="0"/>
        </a:spcAft>
        <a:buClr>
          <a:srgbClr val="C1B753"/>
        </a:buClr>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C4792D"/>
        </a:buClr>
        <a:buFont typeface="Arial" pitchFamily="34" charset="0"/>
        <a:buChar char="»"/>
        <a:defRPr sz="2000">
          <a:solidFill>
            <a:schemeClr val="tx1"/>
          </a:solidFill>
          <a:latin typeface="+mn-lt"/>
        </a:defRPr>
      </a:lvl5pPr>
      <a:lvl6pPr marL="25146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09" r:id="rId12"/>
    <p:sldLayoutId id="2147484110" r:id="rId13"/>
    <p:sldLayoutId id="2147484134"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fontAlgn="auto">
              <a:spcBef>
                <a:spcPts val="0"/>
              </a:spcBef>
              <a:spcAft>
                <a:spcPts val="0"/>
              </a:spcAft>
            </a:pPr>
            <a:fld id="{5EEC718E-5854-2847-B78C-BFF5EC188F66}" type="datetimeFigureOut">
              <a:rPr lang="en-US" smtClean="0">
                <a:solidFill>
                  <a:prstClr val="black">
                    <a:tint val="75000"/>
                  </a:prstClr>
                </a:solidFill>
                <a:latin typeface="Calibri"/>
              </a:rPr>
              <a:pPr defTabSz="342900" fontAlgn="auto">
                <a:spcBef>
                  <a:spcPts val="0"/>
                </a:spcBef>
                <a:spcAft>
                  <a:spcPts val="0"/>
                </a:spcAft>
              </a:pPr>
              <a:t>6/29/2020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52C71162-BDC9-BE4B-AE81-ADEB7471E36D}" type="slidenum">
              <a:rPr lang="en-US" smtClean="0">
                <a:solidFill>
                  <a:prstClr val="black">
                    <a:tint val="75000"/>
                  </a:prstClr>
                </a:solidFill>
                <a:latin typeface="Calibri"/>
              </a:rPr>
              <a:pPr defTabSz="3429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365858"/>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447800" y="1219200"/>
            <a:ext cx="5867400" cy="4006596"/>
          </a:xfrm>
        </p:spPr>
        <p:txBody>
          <a:bodyPr>
            <a:normAutofit/>
          </a:bodyPr>
          <a:lstStyle/>
          <a:p>
            <a:pPr algn="l"/>
            <a:r>
              <a:rPr lang="en-US" sz="3600" dirty="0">
                <a:solidFill>
                  <a:srgbClr val="C8102E"/>
                </a:solidFill>
                <a:latin typeface="Times New Roman MT Std"/>
                <a:cs typeface="Times New Roman MT Std"/>
              </a:rPr>
              <a:t>OMIS 351</a:t>
            </a:r>
            <a:br>
              <a:rPr lang="en-US" sz="3600" dirty="0">
                <a:solidFill>
                  <a:srgbClr val="C8102E"/>
                </a:solidFill>
                <a:latin typeface="Times New Roman MT Std"/>
                <a:cs typeface="Times New Roman MT Std"/>
              </a:rPr>
            </a:br>
            <a:r>
              <a:rPr lang="en-US" sz="3600" dirty="0">
                <a:latin typeface="Times New Roman MT Std"/>
                <a:cs typeface="Times New Roman MT Std"/>
              </a:rPr>
              <a:t>Unit 1 (of 7)</a:t>
            </a:r>
            <a:br>
              <a:rPr lang="en-US" sz="3600" dirty="0">
                <a:latin typeface="Times New Roman MT Std"/>
                <a:cs typeface="Times New Roman MT Std"/>
              </a:rPr>
            </a:br>
            <a:r>
              <a:rPr lang="en-US" sz="3600" dirty="0">
                <a:solidFill>
                  <a:srgbClr val="C8102E"/>
                </a:solidFill>
                <a:latin typeface="Times New Roman MT Std"/>
                <a:cs typeface="Times New Roman MT Std"/>
              </a:rPr>
              <a:t>Solving Business Process Problems with Information Technology</a:t>
            </a:r>
            <a:endParaRPr lang="en-US" sz="3600" dirty="0">
              <a:solidFill>
                <a:srgbClr val="C8102E"/>
              </a:solidFill>
              <a:latin typeface="Arial"/>
              <a:cs typeface="Arial"/>
            </a:endParaRPr>
          </a:p>
        </p:txBody>
      </p:sp>
    </p:spTree>
    <p:extLst>
      <p:ext uri="{BB962C8B-B14F-4D97-AF65-F5344CB8AC3E}">
        <p14:creationId xmlns:p14="http://schemas.microsoft.com/office/powerpoint/2010/main" val="1971539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1">
                <a:gamma/>
                <a:shade val="69804"/>
                <a:invGamma/>
              </a:schemeClr>
            </a:gs>
            <a:gs pos="50000">
              <a:schemeClr val="bg1"/>
            </a:gs>
            <a:gs pos="100000">
              <a:schemeClr val="bg1">
                <a:gamma/>
                <a:shade val="69804"/>
                <a:invGamma/>
              </a:schemeClr>
            </a:gs>
          </a:gsLst>
          <a:lin ang="2700000" scaled="1"/>
        </a:gra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6" name="Rectangle 4"/>
          <p:cNvSpPr>
            <a:spLocks noGrp="1" noChangeArrowheads="1"/>
          </p:cNvSpPr>
          <p:nvPr>
            <p:ph type="title"/>
          </p:nvPr>
        </p:nvSpPr>
        <p:spPr>
          <a:noFill/>
        </p:spPr>
        <p:txBody>
          <a:bodyPr lIns="90488" tIns="44450" rIns="90488" bIns="44450"/>
          <a:lstStyle/>
          <a:p>
            <a:pPr eaLnBrk="1" hangingPunct="1"/>
            <a:r>
              <a:rPr lang="en-US" dirty="0">
                <a:latin typeface="Arial" pitchFamily="34" charset="0"/>
              </a:rPr>
              <a:t>Movement Into Information Age</a:t>
            </a:r>
          </a:p>
        </p:txBody>
      </p:sp>
      <p:sp>
        <p:nvSpPr>
          <p:cNvPr id="19461" name="Rectangle 5"/>
          <p:cNvSpPr>
            <a:spLocks noGrp="1" noChangeArrowheads="1"/>
          </p:cNvSpPr>
          <p:nvPr>
            <p:ph type="body" idx="1"/>
          </p:nvPr>
        </p:nvSpPr>
        <p:spPr>
          <a:xfrm>
            <a:off x="609600" y="2438400"/>
            <a:ext cx="7772400" cy="4114800"/>
          </a:xfrm>
          <a:noFill/>
        </p:spPr>
        <p:txBody>
          <a:bodyPr lIns="90488" tIns="44450" rIns="90488" bIns="44450"/>
          <a:lstStyle/>
          <a:p>
            <a:pPr eaLnBrk="1" hangingPunct="1"/>
            <a:r>
              <a:rPr lang="en-US" dirty="0">
                <a:latin typeface="Arial" pitchFamily="34" charset="0"/>
              </a:rPr>
              <a:t>Exciting and frightening</a:t>
            </a:r>
          </a:p>
          <a:p>
            <a:pPr eaLnBrk="1" hangingPunct="1"/>
            <a:r>
              <a:rPr lang="en-US" dirty="0">
                <a:latin typeface="Arial" pitchFamily="34" charset="0"/>
              </a:rPr>
              <a:t>Nearly all theories and constructs currently used developed since 1976</a:t>
            </a:r>
          </a:p>
        </p:txBody>
      </p:sp>
    </p:spTree>
  </p:cSld>
  <p:clrMapOvr>
    <a:overrideClrMapping bg1="lt1" tx1="dk1" bg2="lt2" tx2="dk2" accent1="accent1" accent2="accent2" accent3="accent3" accent4="accent4" accent5="accent5" accent6="accent6" hlink="hlink" folHlink="folHlink"/>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1">
                                            <p:txEl>
                                              <p:pRg st="1" end="1"/>
                                            </p:txEl>
                                          </p:spTgt>
                                        </p:tgtEl>
                                        <p:attrNameLst>
                                          <p:attrName>style.visibility</p:attrName>
                                        </p:attrNameLst>
                                      </p:cBhvr>
                                      <p:to>
                                        <p:strVal val="visible"/>
                                      </p:to>
                                    </p:set>
                                    <p:anim calcmode="lin" valueType="num">
                                      <p:cBhvr additive="base">
                                        <p:cTn id="13" dur="5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0" name="Rectangle 4"/>
          <p:cNvSpPr>
            <a:spLocks noGrp="1" noChangeArrowheads="1"/>
          </p:cNvSpPr>
          <p:nvPr>
            <p:ph type="title"/>
          </p:nvPr>
        </p:nvSpPr>
        <p:spPr>
          <a:noFill/>
        </p:spPr>
        <p:txBody>
          <a:bodyPr lIns="90488" tIns="44450" rIns="90488" bIns="44450"/>
          <a:lstStyle/>
          <a:p>
            <a:pPr eaLnBrk="1" hangingPunct="1"/>
            <a:r>
              <a:rPr lang="en-US">
                <a:latin typeface="Arial" pitchFamily="34" charset="0"/>
              </a:rPr>
              <a:t>Examples:  Things to Watch For</a:t>
            </a:r>
          </a:p>
        </p:txBody>
      </p:sp>
      <p:sp>
        <p:nvSpPr>
          <p:cNvPr id="21509" name="Rectangle 5"/>
          <p:cNvSpPr>
            <a:spLocks noGrp="1" noChangeArrowheads="1"/>
          </p:cNvSpPr>
          <p:nvPr>
            <p:ph type="body" idx="1"/>
          </p:nvPr>
        </p:nvSpPr>
        <p:spPr>
          <a:xfrm>
            <a:off x="685800" y="2286000"/>
            <a:ext cx="7772400" cy="4114800"/>
          </a:xfrm>
          <a:noFill/>
        </p:spPr>
        <p:txBody>
          <a:bodyPr lIns="90488" tIns="44450" rIns="90488" bIns="44450"/>
          <a:lstStyle/>
          <a:p>
            <a:pPr eaLnBrk="1" hangingPunct="1">
              <a:lnSpc>
                <a:spcPct val="90000"/>
              </a:lnSpc>
            </a:pPr>
            <a:r>
              <a:rPr lang="en-US" sz="2800" dirty="0">
                <a:latin typeface="Arial" pitchFamily="34" charset="0"/>
              </a:rPr>
              <a:t>E-Commerce flipping business models upside down.</a:t>
            </a:r>
          </a:p>
          <a:p>
            <a:pPr eaLnBrk="1" hangingPunct="1">
              <a:lnSpc>
                <a:spcPct val="90000"/>
              </a:lnSpc>
            </a:pPr>
            <a:r>
              <a:rPr lang="en-US" sz="2800" dirty="0">
                <a:latin typeface="Arial" pitchFamily="34" charset="0"/>
              </a:rPr>
              <a:t>Telecommunications Revolution.</a:t>
            </a:r>
          </a:p>
          <a:p>
            <a:pPr eaLnBrk="1" hangingPunct="1">
              <a:lnSpc>
                <a:spcPct val="90000"/>
              </a:lnSpc>
            </a:pPr>
            <a:r>
              <a:rPr lang="en-US" sz="2800" dirty="0">
                <a:latin typeface="Arial" pitchFamily="34" charset="0"/>
              </a:rPr>
              <a:t>Loan processing:  7 days to 15 minutes.</a:t>
            </a:r>
          </a:p>
          <a:p>
            <a:pPr eaLnBrk="1" hangingPunct="1">
              <a:lnSpc>
                <a:spcPct val="90000"/>
              </a:lnSpc>
            </a:pPr>
            <a:r>
              <a:rPr lang="en-US" sz="2800" dirty="0" err="1">
                <a:latin typeface="Arial" pitchFamily="34" charset="0"/>
              </a:rPr>
              <a:t>Frootloops</a:t>
            </a:r>
            <a:r>
              <a:rPr lang="en-US" sz="2800" dirty="0">
                <a:latin typeface="Arial" pitchFamily="34" charset="0"/>
              </a:rPr>
              <a:t> every Wednesday.</a:t>
            </a:r>
          </a:p>
          <a:p>
            <a:pPr eaLnBrk="1" hangingPunct="1">
              <a:lnSpc>
                <a:spcPct val="90000"/>
              </a:lnSpc>
            </a:pPr>
            <a:r>
              <a:rPr lang="en-US" sz="2800" dirty="0">
                <a:latin typeface="Arial" pitchFamily="34" charset="0"/>
              </a:rPr>
              <a:t>etc., etc.</a:t>
            </a:r>
          </a:p>
          <a:p>
            <a:pPr eaLnBrk="1" hangingPunct="1">
              <a:lnSpc>
                <a:spcPct val="90000"/>
              </a:lnSpc>
              <a:buFontTx/>
              <a:buNone/>
            </a:pPr>
            <a:r>
              <a:rPr lang="en-US" sz="3600" b="1" dirty="0">
                <a:latin typeface="Arial" pitchFamily="34" charset="0"/>
              </a:rPr>
              <a:t>YOU have to be ready to deal with this!</a:t>
            </a:r>
          </a:p>
        </p:txBody>
      </p:sp>
    </p:spTree>
  </p:cSld>
  <p:clrMapOvr>
    <a:overrideClrMapping bg1="lt1" tx1="dk1" bg2="lt2" tx2="dk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509">
                                            <p:txEl>
                                              <p:pRg st="1" end="1"/>
                                            </p:txEl>
                                          </p:spTgt>
                                        </p:tgtEl>
                                        <p:attrNameLst>
                                          <p:attrName>style.visibility</p:attrName>
                                        </p:attrNameLst>
                                      </p:cBhvr>
                                      <p:to>
                                        <p:strVal val="visible"/>
                                      </p:to>
                                    </p:set>
                                    <p:anim calcmode="lin" valueType="num">
                                      <p:cBhvr additive="base">
                                        <p:cTn id="13" dur="500" fill="hold"/>
                                        <p:tgtEl>
                                          <p:spTgt spid="215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1509">
                                            <p:txEl>
                                              <p:pRg st="2" end="2"/>
                                            </p:txEl>
                                          </p:spTgt>
                                        </p:tgtEl>
                                        <p:attrNameLst>
                                          <p:attrName>style.visibility</p:attrName>
                                        </p:attrNameLst>
                                      </p:cBhvr>
                                      <p:to>
                                        <p:strVal val="visible"/>
                                      </p:to>
                                    </p:set>
                                    <p:anim calcmode="lin" valueType="num">
                                      <p:cBhvr additive="base">
                                        <p:cTn id="19" dur="5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509">
                                            <p:txEl>
                                              <p:pRg st="3" end="3"/>
                                            </p:txEl>
                                          </p:spTgt>
                                        </p:tgtEl>
                                        <p:attrNameLst>
                                          <p:attrName>style.visibility</p:attrName>
                                        </p:attrNameLst>
                                      </p:cBhvr>
                                      <p:to>
                                        <p:strVal val="visible"/>
                                      </p:to>
                                    </p:set>
                                    <p:anim calcmode="lin" valueType="num">
                                      <p:cBhvr additive="base">
                                        <p:cTn id="25" dur="500" fill="hold"/>
                                        <p:tgtEl>
                                          <p:spTgt spid="2150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509">
                                            <p:txEl>
                                              <p:pRg st="4" end="4"/>
                                            </p:txEl>
                                          </p:spTgt>
                                        </p:tgtEl>
                                        <p:attrNameLst>
                                          <p:attrName>style.visibility</p:attrName>
                                        </p:attrNameLst>
                                      </p:cBhvr>
                                      <p:to>
                                        <p:strVal val="visible"/>
                                      </p:to>
                                    </p:set>
                                    <p:anim calcmode="lin" valueType="num">
                                      <p:cBhvr additive="base">
                                        <p:cTn id="31" dur="500" fill="hold"/>
                                        <p:tgtEl>
                                          <p:spTgt spid="2150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509">
                                            <p:txEl>
                                              <p:pRg st="5" end="5"/>
                                            </p:txEl>
                                          </p:spTgt>
                                        </p:tgtEl>
                                        <p:attrNameLst>
                                          <p:attrName>style.visibility</p:attrName>
                                        </p:attrNameLst>
                                      </p:cBhvr>
                                      <p:to>
                                        <p:strVal val="visible"/>
                                      </p:to>
                                    </p:set>
                                    <p:anim calcmode="lin" valueType="num">
                                      <p:cBhvr additive="base">
                                        <p:cTn id="37" dur="500" fill="hold"/>
                                        <p:tgtEl>
                                          <p:spTgt spid="2150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aphicFrame>
        <p:nvGraphicFramePr>
          <p:cNvPr id="40964" name="Object 4">
            <a:hlinkClick r:id="" action="ppaction://ole?verb=0"/>
          </p:cNvPr>
          <p:cNvGraphicFramePr>
            <a:graphicFrameLocks/>
          </p:cNvGraphicFramePr>
          <p:nvPr/>
        </p:nvGraphicFramePr>
        <p:xfrm>
          <a:off x="6430963" y="2133600"/>
          <a:ext cx="2728912" cy="2286000"/>
        </p:xfrm>
        <a:graphic>
          <a:graphicData uri="http://schemas.openxmlformats.org/presentationml/2006/ole">
            <mc:AlternateContent xmlns:mc="http://schemas.openxmlformats.org/markup-compatibility/2006">
              <mc:Choice xmlns:v="urn:schemas-microsoft-com:vml" Requires="v">
                <p:oleObj spid="_x0000_s41007" name="Clip" r:id="rId4" imgW="2728913" imgH="2286000" progId="MS_ClipArt_Gallery.2">
                  <p:embed/>
                </p:oleObj>
              </mc:Choice>
              <mc:Fallback>
                <p:oleObj name="Clip" r:id="rId4" imgW="2728913" imgH="228600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963" y="2133600"/>
                        <a:ext cx="27289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Rectangle 5"/>
          <p:cNvSpPr>
            <a:spLocks noChangeArrowheads="1"/>
          </p:cNvSpPr>
          <p:nvPr/>
        </p:nvSpPr>
        <p:spPr bwMode="auto">
          <a:xfrm>
            <a:off x="6727825" y="4384675"/>
            <a:ext cx="16986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800"/>
              <a:t>Technical</a:t>
            </a:r>
          </a:p>
          <a:p>
            <a:pPr algn="ctr" eaLnBrk="0" hangingPunct="0"/>
            <a:r>
              <a:rPr lang="en-US" sz="2800"/>
              <a:t>Specialists</a:t>
            </a:r>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aphicFrame>
        <p:nvGraphicFramePr>
          <p:cNvPr id="41988" name="Object 4">
            <a:hlinkClick r:id="" action="ppaction://ole?verb=0"/>
          </p:cNvPr>
          <p:cNvGraphicFramePr>
            <a:graphicFrameLocks/>
          </p:cNvGraphicFramePr>
          <p:nvPr/>
        </p:nvGraphicFramePr>
        <p:xfrm>
          <a:off x="76200" y="2274888"/>
          <a:ext cx="2192338" cy="1839912"/>
        </p:xfrm>
        <a:graphic>
          <a:graphicData uri="http://schemas.openxmlformats.org/presentationml/2006/ole">
            <mc:AlternateContent xmlns:mc="http://schemas.openxmlformats.org/markup-compatibility/2006">
              <mc:Choice xmlns:v="urn:schemas-microsoft-com:vml" Requires="v">
                <p:oleObj spid="_x0000_s42031" name="Clip" r:id="rId4" imgW="2192338" imgH="1839913" progId="MS_ClipArt_Gallery.2">
                  <p:embed/>
                </p:oleObj>
              </mc:Choice>
              <mc:Fallback>
                <p:oleObj name="Clip" r:id="rId4" imgW="2192338" imgH="1839913"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74888"/>
                        <a:ext cx="2192338" cy="183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9" name="Rectangle 5"/>
          <p:cNvSpPr>
            <a:spLocks noChangeArrowheads="1"/>
          </p:cNvSpPr>
          <p:nvPr/>
        </p:nvSpPr>
        <p:spPr bwMode="auto">
          <a:xfrm>
            <a:off x="84138" y="4156075"/>
            <a:ext cx="20335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800"/>
              <a:t>Senior</a:t>
            </a:r>
          </a:p>
          <a:p>
            <a:pPr algn="ctr" eaLnBrk="0" hangingPunct="0"/>
            <a:r>
              <a:rPr lang="en-US" sz="2800"/>
              <a:t>Management</a:t>
            </a: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aphicFrame>
        <p:nvGraphicFramePr>
          <p:cNvPr id="43012" name="Object 4">
            <a:hlinkClick r:id="" action="ppaction://ole?verb=0"/>
          </p:cNvPr>
          <p:cNvGraphicFramePr>
            <a:graphicFrameLocks/>
          </p:cNvGraphicFramePr>
          <p:nvPr/>
        </p:nvGraphicFramePr>
        <p:xfrm>
          <a:off x="6430963" y="2133600"/>
          <a:ext cx="2728912" cy="2286000"/>
        </p:xfrm>
        <a:graphic>
          <a:graphicData uri="http://schemas.openxmlformats.org/presentationml/2006/ole">
            <mc:AlternateContent xmlns:mc="http://schemas.openxmlformats.org/markup-compatibility/2006">
              <mc:Choice xmlns:v="urn:schemas-microsoft-com:vml" Requires="v">
                <p:oleObj spid="_x0000_s43099" name="Clip" r:id="rId4" imgW="2728913" imgH="2286000" progId="MS_ClipArt_Gallery.2">
                  <p:embed/>
                </p:oleObj>
              </mc:Choice>
              <mc:Fallback>
                <p:oleObj name="Clip" r:id="rId4" imgW="2728913" imgH="228600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963" y="2133600"/>
                        <a:ext cx="27289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a:hlinkClick r:id="" action="ppaction://ole?verb=0"/>
          </p:cNvPr>
          <p:cNvGraphicFramePr>
            <a:graphicFrameLocks/>
          </p:cNvGraphicFramePr>
          <p:nvPr/>
        </p:nvGraphicFramePr>
        <p:xfrm>
          <a:off x="76200" y="2274888"/>
          <a:ext cx="2192338" cy="1839912"/>
        </p:xfrm>
        <a:graphic>
          <a:graphicData uri="http://schemas.openxmlformats.org/presentationml/2006/ole">
            <mc:AlternateContent xmlns:mc="http://schemas.openxmlformats.org/markup-compatibility/2006">
              <mc:Choice xmlns:v="urn:schemas-microsoft-com:vml" Requires="v">
                <p:oleObj spid="_x0000_s43100" name="Clip" r:id="rId6" imgW="2192338" imgH="1839913" progId="MS_ClipArt_Gallery.2">
                  <p:embed/>
                </p:oleObj>
              </mc:Choice>
              <mc:Fallback>
                <p:oleObj name="Clip" r:id="rId6" imgW="2192338" imgH="1839913" progId="MS_ClipArt_Gallery.2">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274888"/>
                        <a:ext cx="2192338" cy="183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Rectangle 6"/>
          <p:cNvSpPr>
            <a:spLocks noChangeArrowheads="1"/>
          </p:cNvSpPr>
          <p:nvPr/>
        </p:nvSpPr>
        <p:spPr bwMode="auto">
          <a:xfrm>
            <a:off x="84138" y="4156075"/>
            <a:ext cx="20335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800"/>
              <a:t>Senior</a:t>
            </a:r>
          </a:p>
          <a:p>
            <a:pPr algn="ctr" eaLnBrk="0" hangingPunct="0"/>
            <a:r>
              <a:rPr lang="en-US" sz="2800"/>
              <a:t>Management</a:t>
            </a:r>
          </a:p>
        </p:txBody>
      </p:sp>
      <p:sp>
        <p:nvSpPr>
          <p:cNvPr id="43015" name="Rectangle 7"/>
          <p:cNvSpPr>
            <a:spLocks noChangeArrowheads="1"/>
          </p:cNvSpPr>
          <p:nvPr/>
        </p:nvSpPr>
        <p:spPr bwMode="auto">
          <a:xfrm>
            <a:off x="6727825" y="4384675"/>
            <a:ext cx="16986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800"/>
              <a:t>Technical</a:t>
            </a:r>
          </a:p>
          <a:p>
            <a:pPr algn="ctr" eaLnBrk="0" hangingPunct="0"/>
            <a:r>
              <a:rPr lang="en-US" sz="2800"/>
              <a:t>Specialists</a:t>
            </a:r>
          </a:p>
        </p:txBody>
      </p:sp>
      <p:sp>
        <p:nvSpPr>
          <p:cNvPr id="43016" name="Rectangle 8"/>
          <p:cNvSpPr>
            <a:spLocks noChangeArrowheads="1"/>
          </p:cNvSpPr>
          <p:nvPr/>
        </p:nvSpPr>
        <p:spPr bwMode="auto">
          <a:xfrm>
            <a:off x="696913" y="57150"/>
            <a:ext cx="79025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000"/>
              <a:t>Who’s more valuable to the business?</a:t>
            </a: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40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4036" name="Rectangle 4"/>
          <p:cNvSpPr>
            <a:spLocks noChangeArrowheads="1"/>
          </p:cNvSpPr>
          <p:nvPr/>
        </p:nvSpPr>
        <p:spPr bwMode="auto">
          <a:xfrm>
            <a:off x="914400" y="228600"/>
            <a:ext cx="68897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000"/>
              <a:t>Goal of IS in OMIS (351 starts it</a:t>
            </a:r>
          </a:p>
          <a:p>
            <a:pPr eaLnBrk="0" hangingPunct="0"/>
            <a:r>
              <a:rPr lang="en-US" sz="4000"/>
              <a:t>all off!):</a:t>
            </a:r>
          </a:p>
        </p:txBody>
      </p:sp>
      <p:graphicFrame>
        <p:nvGraphicFramePr>
          <p:cNvPr id="44037" name="Object 5">
            <a:hlinkClick r:id="" action="ppaction://ole?verb=0"/>
          </p:cNvPr>
          <p:cNvGraphicFramePr>
            <a:graphicFrameLocks/>
          </p:cNvGraphicFramePr>
          <p:nvPr/>
        </p:nvGraphicFramePr>
        <p:xfrm>
          <a:off x="3830638" y="1706563"/>
          <a:ext cx="1320800" cy="3627437"/>
        </p:xfrm>
        <a:graphic>
          <a:graphicData uri="http://schemas.openxmlformats.org/presentationml/2006/ole">
            <mc:AlternateContent xmlns:mc="http://schemas.openxmlformats.org/markup-compatibility/2006">
              <mc:Choice xmlns:v="urn:schemas-microsoft-com:vml" Requires="v">
                <p:oleObj spid="_x0000_s44168" name="Clip" r:id="rId4" imgW="1320800" imgH="3627438" progId="MS_ClipArt_Gallery.2">
                  <p:embed/>
                </p:oleObj>
              </mc:Choice>
              <mc:Fallback>
                <p:oleObj name="Clip" r:id="rId4" imgW="1320800" imgH="3627438"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638" y="1706563"/>
                        <a:ext cx="1320800"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a:hlinkClick r:id="" action="ppaction://ole?verb=0"/>
          </p:cNvPr>
          <p:cNvGraphicFramePr>
            <a:graphicFrameLocks/>
          </p:cNvGraphicFramePr>
          <p:nvPr/>
        </p:nvGraphicFramePr>
        <p:xfrm>
          <a:off x="6430963" y="2133600"/>
          <a:ext cx="2728912" cy="2286000"/>
        </p:xfrm>
        <a:graphic>
          <a:graphicData uri="http://schemas.openxmlformats.org/presentationml/2006/ole">
            <mc:AlternateContent xmlns:mc="http://schemas.openxmlformats.org/markup-compatibility/2006">
              <mc:Choice xmlns:v="urn:schemas-microsoft-com:vml" Requires="v">
                <p:oleObj spid="_x0000_s44169" name="Clip" r:id="rId6" imgW="2728913" imgH="2286000" progId="MS_ClipArt_Gallery.2">
                  <p:embed/>
                </p:oleObj>
              </mc:Choice>
              <mc:Fallback>
                <p:oleObj name="Clip" r:id="rId6" imgW="2728913" imgH="2286000" progId="MS_ClipArt_Gallery.2">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0963" y="2133600"/>
                        <a:ext cx="27289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a:hlinkClick r:id="" action="ppaction://ole?verb=0"/>
          </p:cNvPr>
          <p:cNvGraphicFramePr>
            <a:graphicFrameLocks/>
          </p:cNvGraphicFramePr>
          <p:nvPr/>
        </p:nvGraphicFramePr>
        <p:xfrm>
          <a:off x="76200" y="2274888"/>
          <a:ext cx="2192338" cy="1839912"/>
        </p:xfrm>
        <a:graphic>
          <a:graphicData uri="http://schemas.openxmlformats.org/presentationml/2006/ole">
            <mc:AlternateContent xmlns:mc="http://schemas.openxmlformats.org/markup-compatibility/2006">
              <mc:Choice xmlns:v="urn:schemas-microsoft-com:vml" Requires="v">
                <p:oleObj spid="_x0000_s44170" name="Clip" r:id="rId8" imgW="2192338" imgH="1839913" progId="MS_ClipArt_Gallery.2">
                  <p:embed/>
                </p:oleObj>
              </mc:Choice>
              <mc:Fallback>
                <p:oleObj name="Clip" r:id="rId8" imgW="2192338" imgH="1839913" progId="MS_ClipArt_Gallery.2">
                  <p:embed/>
                  <p:pic>
                    <p:nvPicPr>
                      <p:cNvPr id="0" name="Object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2274888"/>
                        <a:ext cx="2192338" cy="183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Line 8"/>
          <p:cNvSpPr>
            <a:spLocks noChangeShapeType="1"/>
          </p:cNvSpPr>
          <p:nvPr/>
        </p:nvSpPr>
        <p:spPr bwMode="auto">
          <a:xfrm>
            <a:off x="2600325" y="3048000"/>
            <a:ext cx="676275" cy="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9"/>
          <p:cNvSpPr>
            <a:spLocks noChangeShapeType="1"/>
          </p:cNvSpPr>
          <p:nvPr/>
        </p:nvSpPr>
        <p:spPr bwMode="auto">
          <a:xfrm>
            <a:off x="5343525" y="3048000"/>
            <a:ext cx="676275" cy="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2" name="Rectangle 10"/>
          <p:cNvSpPr>
            <a:spLocks noChangeArrowheads="1"/>
          </p:cNvSpPr>
          <p:nvPr/>
        </p:nvSpPr>
        <p:spPr bwMode="auto">
          <a:xfrm>
            <a:off x="84138" y="4156075"/>
            <a:ext cx="20335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800"/>
              <a:t>Senior</a:t>
            </a:r>
          </a:p>
          <a:p>
            <a:pPr algn="ctr" eaLnBrk="0" hangingPunct="0"/>
            <a:r>
              <a:rPr lang="en-US" sz="2800"/>
              <a:t>Management</a:t>
            </a:r>
          </a:p>
        </p:txBody>
      </p:sp>
      <p:sp>
        <p:nvSpPr>
          <p:cNvPr id="44043" name="Rectangle 11"/>
          <p:cNvSpPr>
            <a:spLocks noChangeArrowheads="1"/>
          </p:cNvSpPr>
          <p:nvPr/>
        </p:nvSpPr>
        <p:spPr bwMode="auto">
          <a:xfrm>
            <a:off x="6727825" y="4384675"/>
            <a:ext cx="16986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2800"/>
              <a:t>Technical</a:t>
            </a:r>
          </a:p>
          <a:p>
            <a:pPr algn="ctr" eaLnBrk="0" hangingPunct="0"/>
            <a:r>
              <a:rPr lang="en-US" sz="2800"/>
              <a:t>Specialists</a:t>
            </a:r>
          </a:p>
        </p:txBody>
      </p:sp>
      <p:sp>
        <p:nvSpPr>
          <p:cNvPr id="44044" name="Rectangle 12"/>
          <p:cNvSpPr>
            <a:spLocks noChangeArrowheads="1"/>
          </p:cNvSpPr>
          <p:nvPr/>
        </p:nvSpPr>
        <p:spPr bwMode="auto">
          <a:xfrm>
            <a:off x="3668713" y="5391150"/>
            <a:ext cx="12811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000">
                <a:latin typeface="Arial" pitchFamily="34" charset="0"/>
              </a:rPr>
              <a:t>YOU</a:t>
            </a:r>
          </a:p>
        </p:txBody>
      </p:sp>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457200" y="274638"/>
            <a:ext cx="8229600" cy="1143000"/>
          </a:xfrm>
        </p:spPr>
        <p:txBody>
          <a:bodyPr rIns="132080"/>
          <a:lstStyle/>
          <a:p>
            <a:pPr eaLnBrk="1" hangingPunct="1"/>
            <a:r>
              <a:rPr lang="en-US" b="1">
                <a:latin typeface="Garamond" pitchFamily="18" charset="0"/>
                <a:sym typeface="Garamond" pitchFamily="18" charset="0"/>
              </a:rPr>
              <a:t>Got Tech?</a:t>
            </a:r>
            <a:endParaRPr lang="en-US" b="1">
              <a:latin typeface="Garamond" pitchFamily="18" charset="0"/>
              <a:ea typeface="ヒラギノ明朝 ProN W6"/>
              <a:cs typeface="ヒラギノ明朝 ProN W6"/>
              <a:sym typeface="Garamond" pitchFamily="18" charset="0"/>
            </a:endParaRPr>
          </a:p>
        </p:txBody>
      </p:sp>
      <p:sp>
        <p:nvSpPr>
          <p:cNvPr id="47107" name="Rectangle 2"/>
          <p:cNvSpPr>
            <a:spLocks noGrp="1" noChangeArrowheads="1"/>
          </p:cNvSpPr>
          <p:nvPr>
            <p:ph type="body" idx="1"/>
          </p:nvPr>
        </p:nvSpPr>
        <p:spPr>
          <a:xfrm>
            <a:off x="2057400" y="1417638"/>
            <a:ext cx="6705600" cy="5440362"/>
          </a:xfrm>
        </p:spPr>
        <p:txBody>
          <a:bodyPr rIns="132080"/>
          <a:lstStyle/>
          <a:p>
            <a:pPr eaLnBrk="1" hangingPunct="1">
              <a:lnSpc>
                <a:spcPct val="90000"/>
              </a:lnSpc>
              <a:buClr>
                <a:srgbClr val="000000"/>
              </a:buClr>
              <a:buFont typeface="Arial Narrow" pitchFamily="34" charset="0"/>
              <a:buChar char="•"/>
            </a:pPr>
            <a:r>
              <a:rPr lang="en-US" sz="2400" b="1" u="sng">
                <a:latin typeface="Arial Narrow" pitchFamily="34" charset="0"/>
                <a:sym typeface="Arial Narrow" pitchFamily="34" charset="0"/>
              </a:rPr>
              <a:t>Finance</a:t>
            </a:r>
            <a:r>
              <a:rPr lang="en-US" sz="2400">
                <a:latin typeface="Arial Narrow" pitchFamily="34" charset="0"/>
                <a:sym typeface="Arial Narrow" pitchFamily="34" charset="0"/>
              </a:rPr>
              <a:t>: No other industry impacts financial markets more than tech.</a:t>
            </a:r>
          </a:p>
          <a:p>
            <a:pPr eaLnBrk="1" hangingPunct="1">
              <a:lnSpc>
                <a:spcPct val="90000"/>
              </a:lnSpc>
              <a:buClr>
                <a:srgbClr val="000000"/>
              </a:buClr>
              <a:buFont typeface="Arial Narrow" pitchFamily="34" charset="0"/>
              <a:buChar char="•"/>
            </a:pPr>
            <a:endParaRPr lang="en-US" sz="2400">
              <a:latin typeface="Arial Narrow" pitchFamily="34" charset="0"/>
              <a:sym typeface="Arial Narrow" pitchFamily="34" charset="0"/>
            </a:endParaRPr>
          </a:p>
          <a:p>
            <a:pPr eaLnBrk="1" hangingPunct="1">
              <a:lnSpc>
                <a:spcPct val="90000"/>
              </a:lnSpc>
              <a:buClr>
                <a:srgbClr val="000000"/>
              </a:buClr>
              <a:buFont typeface="Arial Narrow" pitchFamily="34" charset="0"/>
              <a:buChar char="•"/>
            </a:pPr>
            <a:r>
              <a:rPr lang="en-US" sz="2400" b="1" u="sng">
                <a:latin typeface="Arial Narrow" pitchFamily="34" charset="0"/>
                <a:sym typeface="Arial Narrow" pitchFamily="34" charset="0"/>
              </a:rPr>
              <a:t>Accounting</a:t>
            </a:r>
            <a:r>
              <a:rPr lang="en-US" sz="2400">
                <a:latin typeface="Arial Narrow" pitchFamily="34" charset="0"/>
                <a:sym typeface="Arial Narrow" pitchFamily="34" charset="0"/>
              </a:rPr>
              <a:t>: Want to be a good auditor?  Find out where the numbers came from.</a:t>
            </a:r>
          </a:p>
          <a:p>
            <a:pPr eaLnBrk="1" hangingPunct="1">
              <a:lnSpc>
                <a:spcPct val="90000"/>
              </a:lnSpc>
              <a:buClr>
                <a:srgbClr val="000000"/>
              </a:buClr>
              <a:buFont typeface="Arial Narrow" pitchFamily="34" charset="0"/>
              <a:buChar char="•"/>
            </a:pPr>
            <a:endParaRPr lang="en-US" sz="2400">
              <a:latin typeface="Arial Narrow" pitchFamily="34" charset="0"/>
              <a:sym typeface="Arial Narrow" pitchFamily="34" charset="0"/>
            </a:endParaRPr>
          </a:p>
          <a:p>
            <a:pPr eaLnBrk="1" hangingPunct="1">
              <a:lnSpc>
                <a:spcPct val="90000"/>
              </a:lnSpc>
              <a:buClr>
                <a:srgbClr val="000000"/>
              </a:buClr>
              <a:buFont typeface="Arial Narrow" pitchFamily="34" charset="0"/>
              <a:buChar char="•"/>
            </a:pPr>
            <a:r>
              <a:rPr lang="en-US" sz="2400" b="1" u="sng">
                <a:latin typeface="Arial Narrow" pitchFamily="34" charset="0"/>
                <a:sym typeface="Arial Narrow" pitchFamily="34" charset="0"/>
              </a:rPr>
              <a:t>Marketing</a:t>
            </a:r>
            <a:r>
              <a:rPr lang="en-US" sz="2400">
                <a:latin typeface="Arial Narrow" pitchFamily="34" charset="0"/>
                <a:sym typeface="Arial Narrow" pitchFamily="34" charset="0"/>
              </a:rPr>
              <a:t>: Internet advertising, multi-channel marketing, data mining, and customer-relationship management - modern marketing is all about tech.</a:t>
            </a:r>
          </a:p>
          <a:p>
            <a:pPr eaLnBrk="1" hangingPunct="1">
              <a:lnSpc>
                <a:spcPct val="90000"/>
              </a:lnSpc>
              <a:buClr>
                <a:srgbClr val="000000"/>
              </a:buClr>
              <a:buFont typeface="Arial Narrow" pitchFamily="34" charset="0"/>
              <a:buChar char="•"/>
            </a:pPr>
            <a:endParaRPr lang="en-US" sz="2400">
              <a:latin typeface="Arial Narrow" pitchFamily="34" charset="0"/>
              <a:sym typeface="Arial Narrow" pitchFamily="34" charset="0"/>
            </a:endParaRPr>
          </a:p>
          <a:p>
            <a:pPr eaLnBrk="1" hangingPunct="1">
              <a:lnSpc>
                <a:spcPct val="90000"/>
              </a:lnSpc>
              <a:buClr>
                <a:srgbClr val="000000"/>
              </a:buClr>
              <a:buFont typeface="Arial Narrow" pitchFamily="34" charset="0"/>
              <a:buChar char="•"/>
            </a:pPr>
            <a:r>
              <a:rPr lang="en-US" sz="2400" b="1" u="sng">
                <a:latin typeface="Arial Narrow" pitchFamily="34" charset="0"/>
                <a:sym typeface="Arial Narrow" pitchFamily="34" charset="0"/>
              </a:rPr>
              <a:t>Operations</a:t>
            </a:r>
            <a:r>
              <a:rPr lang="en-US" sz="2400">
                <a:latin typeface="Arial Narrow" pitchFamily="34" charset="0"/>
                <a:sym typeface="Arial Narrow" pitchFamily="34" charset="0"/>
              </a:rPr>
              <a:t>: Want to propose workable process improvements?  You'll need to understand tech to do it.</a:t>
            </a:r>
          </a:p>
        </p:txBody>
      </p:sp>
      <p:pic>
        <p:nvPicPr>
          <p:cNvPr id="47108"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6356350"/>
            <a:ext cx="54879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0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0"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14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1"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722688"/>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12"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3" y="5167313"/>
            <a:ext cx="952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What if you see a “slicing-bread” opportunity?</a:t>
            </a:r>
          </a:p>
        </p:txBody>
      </p:sp>
      <p:sp>
        <p:nvSpPr>
          <p:cNvPr id="57347" name="Content Placeholder 2"/>
          <p:cNvSpPr>
            <a:spLocks noGrp="1"/>
          </p:cNvSpPr>
          <p:nvPr>
            <p:ph idx="1"/>
          </p:nvPr>
        </p:nvSpPr>
        <p:spPr/>
        <p:txBody>
          <a:bodyPr/>
          <a:lstStyle/>
          <a:p>
            <a:r>
              <a:rPr lang="en-US" dirty="0"/>
              <a:t>Managing technology projects and implementation:  The “Systems Development Life Cycle” or SDLC.</a:t>
            </a:r>
          </a:p>
          <a:p>
            <a:r>
              <a:rPr lang="en-US" dirty="0"/>
              <a:t>What is the SDLC?  A set of steps, or things you need to think about, when moving from the idea stage to the reality stage.</a:t>
            </a: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4000" b="1"/>
              <a:t>The Systems Development Life Cycle (SDLC)</a:t>
            </a:r>
          </a:p>
        </p:txBody>
      </p:sp>
      <p:sp>
        <p:nvSpPr>
          <p:cNvPr id="58371" name="Rectangle 3"/>
          <p:cNvSpPr>
            <a:spLocks noGrp="1" noChangeArrowheads="1"/>
          </p:cNvSpPr>
          <p:nvPr>
            <p:ph idx="1"/>
          </p:nvPr>
        </p:nvSpPr>
        <p:spPr>
          <a:xfrm>
            <a:off x="228600" y="1447800"/>
            <a:ext cx="8915400" cy="4525963"/>
          </a:xfrm>
        </p:spPr>
        <p:txBody>
          <a:bodyPr/>
          <a:lstStyle/>
          <a:p>
            <a:pPr eaLnBrk="1" hangingPunct="1"/>
            <a:r>
              <a:rPr lang="en-US" sz="2800" b="1" i="1"/>
              <a:t>Systems development life cycle (SDLC) </a:t>
            </a:r>
            <a:r>
              <a:rPr lang="en-US" sz="2800"/>
              <a:t>– the overall process for developing information systems from planning and analysis through implementation and maintenance</a:t>
            </a:r>
          </a:p>
          <a:p>
            <a:pPr eaLnBrk="1" hangingPunct="1"/>
            <a:endParaRPr lang="en-US"/>
          </a:p>
        </p:txBody>
      </p:sp>
      <p:pic>
        <p:nvPicPr>
          <p:cNvPr id="58372" name="Picture 5" descr="haa23684_1701"/>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447800" y="3384550"/>
            <a:ext cx="7467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600"/>
              <a:t>The Systems Development Life Cycle (SDLC)</a:t>
            </a:r>
          </a:p>
        </p:txBody>
      </p:sp>
      <p:pic>
        <p:nvPicPr>
          <p:cNvPr id="59395" name="Picture 4" descr="haa83019_0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00400"/>
            <a:ext cx="6019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5"/>
          <p:cNvSpPr>
            <a:spLocks noChangeArrowheads="1"/>
          </p:cNvSpPr>
          <p:nvPr/>
        </p:nvSpPr>
        <p:spPr bwMode="auto">
          <a:xfrm>
            <a:off x="6858000" y="2819400"/>
            <a:ext cx="2057400" cy="533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97" name="Line 6"/>
          <p:cNvSpPr>
            <a:spLocks noChangeShapeType="1"/>
          </p:cNvSpPr>
          <p:nvPr/>
        </p:nvSpPr>
        <p:spPr bwMode="auto">
          <a:xfrm flipH="1">
            <a:off x="5867400" y="3048000"/>
            <a:ext cx="990600" cy="1524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398" name="Text Box 7"/>
          <p:cNvSpPr txBox="1">
            <a:spLocks noChangeArrowheads="1"/>
          </p:cNvSpPr>
          <p:nvPr/>
        </p:nvSpPr>
        <p:spPr bwMode="auto">
          <a:xfrm>
            <a:off x="6866106" y="2819400"/>
            <a:ext cx="176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dirty="0"/>
              <a:t>Does system make sense?</a:t>
            </a:r>
          </a:p>
          <a:p>
            <a:pPr eaLnBrk="1" hangingPunct="1"/>
            <a:r>
              <a:rPr lang="en-US" sz="1200" dirty="0"/>
              <a:t>Feasibility.  Scheduling.</a:t>
            </a:r>
          </a:p>
        </p:txBody>
      </p:sp>
      <p:sp>
        <p:nvSpPr>
          <p:cNvPr id="59399" name="Rectangle 9"/>
          <p:cNvSpPr>
            <a:spLocks noChangeArrowheads="1"/>
          </p:cNvSpPr>
          <p:nvPr/>
        </p:nvSpPr>
        <p:spPr bwMode="auto">
          <a:xfrm>
            <a:off x="7239000" y="3581400"/>
            <a:ext cx="1676400"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0" name="Line 10"/>
          <p:cNvSpPr>
            <a:spLocks noChangeShapeType="1"/>
          </p:cNvSpPr>
          <p:nvPr/>
        </p:nvSpPr>
        <p:spPr bwMode="auto">
          <a:xfrm flipH="1">
            <a:off x="6934200" y="3733800"/>
            <a:ext cx="304800" cy="5334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401" name="Text Box 11"/>
          <p:cNvSpPr txBox="1">
            <a:spLocks noChangeArrowheads="1"/>
          </p:cNvSpPr>
          <p:nvPr/>
        </p:nvSpPr>
        <p:spPr bwMode="auto">
          <a:xfrm>
            <a:off x="7239000" y="3581400"/>
            <a:ext cx="17081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dirty="0"/>
              <a:t>How can system solve</a:t>
            </a:r>
          </a:p>
          <a:p>
            <a:pPr eaLnBrk="1" hangingPunct="1"/>
            <a:r>
              <a:rPr lang="en-US" sz="1200" dirty="0"/>
              <a:t>business problem?</a:t>
            </a:r>
          </a:p>
          <a:p>
            <a:pPr eaLnBrk="1" hangingPunct="1"/>
            <a:r>
              <a:rPr lang="en-US" sz="1200" dirty="0"/>
              <a:t>LAYPERSON language.</a:t>
            </a:r>
          </a:p>
        </p:txBody>
      </p:sp>
      <p:sp>
        <p:nvSpPr>
          <p:cNvPr id="59402" name="Rectangle 14"/>
          <p:cNvSpPr>
            <a:spLocks noChangeArrowheads="1"/>
          </p:cNvSpPr>
          <p:nvPr/>
        </p:nvSpPr>
        <p:spPr bwMode="auto">
          <a:xfrm>
            <a:off x="7162800" y="4876800"/>
            <a:ext cx="1676400"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3" name="Line 15"/>
          <p:cNvSpPr>
            <a:spLocks noChangeShapeType="1"/>
          </p:cNvSpPr>
          <p:nvPr/>
        </p:nvSpPr>
        <p:spPr bwMode="auto">
          <a:xfrm flipH="1">
            <a:off x="6705600" y="4953000"/>
            <a:ext cx="457200" cy="7620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404" name="Text Box 16"/>
          <p:cNvSpPr txBox="1">
            <a:spLocks noChangeArrowheads="1"/>
          </p:cNvSpPr>
          <p:nvPr/>
        </p:nvSpPr>
        <p:spPr bwMode="auto">
          <a:xfrm>
            <a:off x="7162800" y="4876800"/>
            <a:ext cx="15525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How can system solve</a:t>
            </a:r>
          </a:p>
          <a:p>
            <a:pPr eaLnBrk="1" hangingPunct="1"/>
            <a:r>
              <a:rPr lang="en-US" sz="1200"/>
              <a:t>business problem?</a:t>
            </a:r>
          </a:p>
          <a:p>
            <a:pPr eaLnBrk="1" hangingPunct="1"/>
            <a:r>
              <a:rPr lang="en-US" sz="1200"/>
              <a:t>TECHIE language.</a:t>
            </a:r>
          </a:p>
        </p:txBody>
      </p:sp>
      <p:sp>
        <p:nvSpPr>
          <p:cNvPr id="59405" name="Rectangle 17"/>
          <p:cNvSpPr>
            <a:spLocks noChangeArrowheads="1"/>
          </p:cNvSpPr>
          <p:nvPr/>
        </p:nvSpPr>
        <p:spPr bwMode="auto">
          <a:xfrm>
            <a:off x="1524000" y="6400800"/>
            <a:ext cx="1676400" cy="304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6" name="Line 18"/>
          <p:cNvSpPr>
            <a:spLocks noChangeShapeType="1"/>
          </p:cNvSpPr>
          <p:nvPr/>
        </p:nvSpPr>
        <p:spPr bwMode="auto">
          <a:xfrm>
            <a:off x="2667000" y="6400800"/>
            <a:ext cx="1219200" cy="762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407" name="Text Box 19"/>
          <p:cNvSpPr txBox="1">
            <a:spLocks noChangeArrowheads="1"/>
          </p:cNvSpPr>
          <p:nvPr/>
        </p:nvSpPr>
        <p:spPr bwMode="auto">
          <a:xfrm>
            <a:off x="1676400" y="6400800"/>
            <a:ext cx="1249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Build the system.</a:t>
            </a:r>
          </a:p>
        </p:txBody>
      </p:sp>
      <p:sp>
        <p:nvSpPr>
          <p:cNvPr id="59408" name="Rectangle 20"/>
          <p:cNvSpPr>
            <a:spLocks noChangeArrowheads="1"/>
          </p:cNvSpPr>
          <p:nvPr/>
        </p:nvSpPr>
        <p:spPr bwMode="auto">
          <a:xfrm>
            <a:off x="304800" y="4953000"/>
            <a:ext cx="16764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9" name="Line 21"/>
          <p:cNvSpPr>
            <a:spLocks noChangeShapeType="1"/>
          </p:cNvSpPr>
          <p:nvPr/>
        </p:nvSpPr>
        <p:spPr bwMode="auto">
          <a:xfrm>
            <a:off x="1981200" y="5486400"/>
            <a:ext cx="609600" cy="3048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410" name="Text Box 22"/>
          <p:cNvSpPr txBox="1">
            <a:spLocks noChangeArrowheads="1"/>
          </p:cNvSpPr>
          <p:nvPr/>
        </p:nvSpPr>
        <p:spPr bwMode="auto">
          <a:xfrm>
            <a:off x="457200" y="4953000"/>
            <a:ext cx="1425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Test the system.</a:t>
            </a:r>
          </a:p>
          <a:p>
            <a:pPr eaLnBrk="1" hangingPunct="1"/>
            <a:r>
              <a:rPr lang="en-US" sz="1200"/>
              <a:t>3 times the time and</a:t>
            </a:r>
          </a:p>
          <a:p>
            <a:pPr eaLnBrk="1" hangingPunct="1"/>
            <a:r>
              <a:rPr lang="en-US" sz="1200"/>
              <a:t>resources of</a:t>
            </a:r>
          </a:p>
          <a:p>
            <a:pPr eaLnBrk="1" hangingPunct="1"/>
            <a:r>
              <a:rPr lang="en-US" sz="1200"/>
              <a:t>programming!!</a:t>
            </a:r>
          </a:p>
        </p:txBody>
      </p:sp>
      <p:sp>
        <p:nvSpPr>
          <p:cNvPr id="59411" name="Rectangle 23"/>
          <p:cNvSpPr>
            <a:spLocks noChangeArrowheads="1"/>
          </p:cNvSpPr>
          <p:nvPr/>
        </p:nvSpPr>
        <p:spPr bwMode="auto">
          <a:xfrm>
            <a:off x="609600" y="3505200"/>
            <a:ext cx="16764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2" name="Line 24"/>
          <p:cNvSpPr>
            <a:spLocks noChangeShapeType="1"/>
          </p:cNvSpPr>
          <p:nvPr/>
        </p:nvSpPr>
        <p:spPr bwMode="auto">
          <a:xfrm>
            <a:off x="2057400" y="3962400"/>
            <a:ext cx="152400" cy="3810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413" name="Text Box 25"/>
          <p:cNvSpPr txBox="1">
            <a:spLocks noChangeArrowheads="1"/>
          </p:cNvSpPr>
          <p:nvPr/>
        </p:nvSpPr>
        <p:spPr bwMode="auto">
          <a:xfrm>
            <a:off x="609600" y="35052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Convert from old</a:t>
            </a:r>
          </a:p>
          <a:p>
            <a:pPr eaLnBrk="1" hangingPunct="1"/>
            <a:r>
              <a:rPr lang="en-US" sz="1200"/>
              <a:t>system to new system.</a:t>
            </a:r>
          </a:p>
        </p:txBody>
      </p:sp>
      <p:sp>
        <p:nvSpPr>
          <p:cNvPr id="59414" name="Rectangle 26"/>
          <p:cNvSpPr>
            <a:spLocks noChangeArrowheads="1"/>
          </p:cNvSpPr>
          <p:nvPr/>
        </p:nvSpPr>
        <p:spPr bwMode="auto">
          <a:xfrm>
            <a:off x="2743200" y="3581400"/>
            <a:ext cx="16764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5" name="Line 27"/>
          <p:cNvSpPr>
            <a:spLocks noChangeShapeType="1"/>
          </p:cNvSpPr>
          <p:nvPr/>
        </p:nvSpPr>
        <p:spPr bwMode="auto">
          <a:xfrm flipH="1" flipV="1">
            <a:off x="4267200" y="3352800"/>
            <a:ext cx="76200" cy="22860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416" name="Text Box 28"/>
          <p:cNvSpPr txBox="1">
            <a:spLocks noChangeArrowheads="1"/>
          </p:cNvSpPr>
          <p:nvPr/>
        </p:nvSpPr>
        <p:spPr bwMode="auto">
          <a:xfrm>
            <a:off x="2895600" y="3581400"/>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Fix, maintain, and</a:t>
            </a:r>
          </a:p>
          <a:p>
            <a:pPr eaLnBrk="1" hangingPunct="1"/>
            <a:r>
              <a:rPr lang="en-US" sz="1200"/>
              <a:t>improve system.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2131851"/>
            <a:ext cx="8229600" cy="3319029"/>
          </a:xfrm>
        </p:spPr>
        <p:txBody>
          <a:bodyPr>
            <a:normAutofit/>
          </a:bodyPr>
          <a:lstStyle/>
          <a:p>
            <a:pPr eaLnBrk="1" hangingPunct="1"/>
            <a:r>
              <a:rPr lang="en-US" altLang="en-US" dirty="0">
                <a:latin typeface="Roboto" charset="0"/>
                <a:ea typeface="Roboto" charset="0"/>
                <a:cs typeface="Roboto" charset="0"/>
              </a:rPr>
              <a:t>All modern managerial disciplines have been impacted by technology.</a:t>
            </a:r>
          </a:p>
          <a:p>
            <a:pPr eaLnBrk="1" hangingPunct="1"/>
            <a:r>
              <a:rPr lang="en-US" altLang="en-US" dirty="0">
                <a:latin typeface="Roboto" charset="0"/>
                <a:ea typeface="Roboto" charset="0"/>
                <a:cs typeface="Roboto" charset="0"/>
              </a:rPr>
              <a:t>Tech knowledge has become a key differentiator for a job seeker.</a:t>
            </a:r>
          </a:p>
          <a:p>
            <a:pPr eaLnBrk="1" hangingPunct="1"/>
            <a:r>
              <a:rPr lang="en-US" altLang="en-US" dirty="0">
                <a:latin typeface="Roboto" charset="0"/>
                <a:ea typeface="Roboto" charset="0"/>
                <a:cs typeface="Roboto" charset="0"/>
              </a:rPr>
              <a:t>With computing getting cheaper and faster, it is being used everywhere.</a:t>
            </a:r>
          </a:p>
        </p:txBody>
      </p:sp>
      <p:sp>
        <p:nvSpPr>
          <p:cNvPr id="7" name="Title 2"/>
          <p:cNvSpPr>
            <a:spLocks noGrp="1"/>
          </p:cNvSpPr>
          <p:nvPr>
            <p:ph type="title"/>
          </p:nvPr>
        </p:nvSpPr>
        <p:spPr>
          <a:xfrm>
            <a:off x="1366449" y="1201244"/>
            <a:ext cx="7453086" cy="435429"/>
          </a:xfrm>
        </p:spPr>
        <p:txBody>
          <a:bodyPr>
            <a:normAutofit fontScale="90000"/>
          </a:bodyPr>
          <a:lstStyle/>
          <a:p>
            <a:r>
              <a:rPr lang="en-US" sz="2400" cap="all" dirty="0">
                <a:solidFill>
                  <a:schemeClr val="tx1"/>
                </a:solidFill>
                <a:latin typeface="Roboto" charset="0"/>
                <a:ea typeface="Roboto" charset="0"/>
                <a:cs typeface="Roboto" charset="0"/>
              </a:rPr>
              <a:t>Technology: GROWING IMPORTANCE</a:t>
            </a:r>
          </a:p>
        </p:txBody>
      </p:sp>
      <p:cxnSp>
        <p:nvCxnSpPr>
          <p:cNvPr id="8" name="Straight Connector 7"/>
          <p:cNvCxnSpPr/>
          <p:nvPr/>
        </p:nvCxnSpPr>
        <p:spPr>
          <a:xfrm>
            <a:off x="800100" y="1911350"/>
            <a:ext cx="75438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926" y="1291464"/>
            <a:ext cx="401974" cy="401974"/>
          </a:xfrm>
          <a:prstGeom prst="rect">
            <a:avLst/>
          </a:prstGeom>
        </p:spPr>
      </p:pic>
    </p:spTree>
    <p:extLst>
      <p:ext uri="{BB962C8B-B14F-4D97-AF65-F5344CB8AC3E}">
        <p14:creationId xmlns:p14="http://schemas.microsoft.com/office/powerpoint/2010/main" val="1266939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000" b="1"/>
              <a:t>The Systems Development Life Cycle (SDLC)</a:t>
            </a:r>
          </a:p>
        </p:txBody>
      </p:sp>
      <p:sp>
        <p:nvSpPr>
          <p:cNvPr id="60419" name="Rectangle 3"/>
          <p:cNvSpPr>
            <a:spLocks noGrp="1" noChangeArrowheads="1"/>
          </p:cNvSpPr>
          <p:nvPr>
            <p:ph idx="1"/>
          </p:nvPr>
        </p:nvSpPr>
        <p:spPr>
          <a:xfrm>
            <a:off x="762000" y="1600200"/>
            <a:ext cx="8153400" cy="4876800"/>
          </a:xfrm>
        </p:spPr>
        <p:txBody>
          <a:bodyPr/>
          <a:lstStyle/>
          <a:p>
            <a:pPr marL="609600" indent="-609600" eaLnBrk="1" hangingPunct="1">
              <a:buFontTx/>
              <a:buAutoNum type="arabicPeriod"/>
            </a:pPr>
            <a:r>
              <a:rPr lang="en-US" sz="2800" b="1" i="1"/>
              <a:t>Planning phase </a:t>
            </a:r>
            <a:r>
              <a:rPr lang="en-US" sz="2800"/>
              <a:t>– involves establishing a high-level plan of the intended project and determining project goals</a:t>
            </a:r>
          </a:p>
          <a:p>
            <a:pPr marL="609600" indent="-609600" eaLnBrk="1" hangingPunct="1">
              <a:buFontTx/>
              <a:buAutoNum type="arabicPeriod"/>
            </a:pPr>
            <a:endParaRPr lang="en-US" sz="2800"/>
          </a:p>
          <a:p>
            <a:pPr marL="609600" indent="-609600" eaLnBrk="1" hangingPunct="1">
              <a:buFontTx/>
              <a:buAutoNum type="arabicPeriod"/>
            </a:pPr>
            <a:r>
              <a:rPr lang="en-US" sz="2800" b="1" i="1"/>
              <a:t>Analysis phase</a:t>
            </a:r>
            <a:r>
              <a:rPr lang="en-US" sz="2800"/>
              <a:t> – involves analyzing end-user business requirements and refining project goals into defined functions and operations of the intended system</a:t>
            </a:r>
          </a:p>
          <a:p>
            <a:pPr marL="990600" lvl="1" indent="-533400" eaLnBrk="1" hangingPunct="1">
              <a:buFontTx/>
              <a:buChar char="•"/>
            </a:pPr>
            <a:r>
              <a:rPr lang="en-US" sz="2400" b="1" i="1"/>
              <a:t>Business requirement</a:t>
            </a:r>
            <a:r>
              <a:rPr lang="en-US" sz="2400"/>
              <a:t> – detailed set of business requests that the system must meet in order to be successful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marL="609600" indent="-609600" eaLnBrk="1" hangingPunct="1"/>
            <a:r>
              <a:rPr lang="en-US">
                <a:ea typeface="Times New Roman" pitchFamily="18" charset="0"/>
                <a:cs typeface="Courier New" pitchFamily="49" charset="0"/>
              </a:rPr>
              <a:t>PLANNING: Assess Project Feasibility</a:t>
            </a:r>
          </a:p>
        </p:txBody>
      </p:sp>
      <p:sp>
        <p:nvSpPr>
          <p:cNvPr id="61443" name="Rectangle 3"/>
          <p:cNvSpPr>
            <a:spLocks noGrp="1" noChangeArrowheads="1"/>
          </p:cNvSpPr>
          <p:nvPr>
            <p:ph idx="1"/>
          </p:nvPr>
        </p:nvSpPr>
        <p:spPr/>
        <p:txBody>
          <a:bodyPr/>
          <a:lstStyle/>
          <a:p>
            <a:pPr marL="609600" indent="-609600" eaLnBrk="1" hangingPunct="1">
              <a:lnSpc>
                <a:spcPct val="80000"/>
              </a:lnSpc>
            </a:pPr>
            <a:r>
              <a:rPr lang="en-US" sz="2800" b="1" i="1" dirty="0">
                <a:ea typeface="Times New Roman" pitchFamily="18" charset="0"/>
                <a:cs typeface="Courier New" pitchFamily="49" charset="0"/>
              </a:rPr>
              <a:t>Feasibility study </a:t>
            </a:r>
            <a:r>
              <a:rPr lang="en-US" sz="2800" dirty="0">
                <a:ea typeface="Times New Roman" pitchFamily="18" charset="0"/>
                <a:cs typeface="Courier New" pitchFamily="49" charset="0"/>
              </a:rPr>
              <a:t>– determines if the proposed solution is feasible and achievable from a financial, technical, and organizational standpoint</a:t>
            </a:r>
          </a:p>
          <a:p>
            <a:pPr marL="609600" indent="-609600" eaLnBrk="1" hangingPunct="1">
              <a:lnSpc>
                <a:spcPct val="80000"/>
              </a:lnSpc>
            </a:pPr>
            <a:endParaRPr lang="en-US" sz="2800" dirty="0">
              <a:ea typeface="Times New Roman" pitchFamily="18" charset="0"/>
              <a:cs typeface="Courier New" pitchFamily="49" charset="0"/>
            </a:endParaRPr>
          </a:p>
          <a:p>
            <a:pPr marL="609600" indent="-609600" eaLnBrk="1" hangingPunct="1">
              <a:lnSpc>
                <a:spcPct val="80000"/>
              </a:lnSpc>
            </a:pPr>
            <a:r>
              <a:rPr lang="en-US" sz="2800" dirty="0">
                <a:ea typeface="Times New Roman" pitchFamily="18" charset="0"/>
                <a:cs typeface="Courier New" pitchFamily="49" charset="0"/>
              </a:rPr>
              <a:t>Different types of feasibility studies</a:t>
            </a:r>
          </a:p>
          <a:p>
            <a:pPr marL="990600" lvl="1" indent="-533400" eaLnBrk="1" hangingPunct="1">
              <a:lnSpc>
                <a:spcPct val="80000"/>
              </a:lnSpc>
            </a:pPr>
            <a:r>
              <a:rPr lang="en-US" sz="2400" dirty="0">
                <a:ea typeface="Times New Roman" pitchFamily="18" charset="0"/>
                <a:cs typeface="Courier New" pitchFamily="49" charset="0"/>
              </a:rPr>
              <a:t>Economic feasibility study</a:t>
            </a:r>
          </a:p>
          <a:p>
            <a:pPr marL="990600" lvl="1" indent="-533400" eaLnBrk="1" hangingPunct="1">
              <a:lnSpc>
                <a:spcPct val="80000"/>
              </a:lnSpc>
            </a:pPr>
            <a:r>
              <a:rPr lang="en-US" sz="2400" dirty="0">
                <a:ea typeface="Times New Roman" pitchFamily="18" charset="0"/>
                <a:cs typeface="Courier New" pitchFamily="49" charset="0"/>
              </a:rPr>
              <a:t>Operational feasibility study</a:t>
            </a:r>
          </a:p>
          <a:p>
            <a:pPr marL="990600" lvl="1" indent="-533400" eaLnBrk="1" hangingPunct="1">
              <a:lnSpc>
                <a:spcPct val="80000"/>
              </a:lnSpc>
            </a:pPr>
            <a:r>
              <a:rPr lang="en-US" sz="2400" dirty="0">
                <a:ea typeface="Times New Roman" pitchFamily="18" charset="0"/>
                <a:cs typeface="Courier New" pitchFamily="49" charset="0"/>
              </a:rPr>
              <a:t>Technical feasibility study</a:t>
            </a:r>
          </a:p>
          <a:p>
            <a:pPr marL="990600" lvl="1" indent="-533400" eaLnBrk="1" hangingPunct="1">
              <a:lnSpc>
                <a:spcPct val="80000"/>
              </a:lnSpc>
            </a:pPr>
            <a:r>
              <a:rPr lang="en-US" sz="2400" dirty="0">
                <a:ea typeface="Times New Roman" pitchFamily="18" charset="0"/>
                <a:cs typeface="Courier New" pitchFamily="49" charset="0"/>
              </a:rPr>
              <a:t>Schedule feasibility study</a:t>
            </a:r>
          </a:p>
          <a:p>
            <a:pPr marL="990600" lvl="1" indent="-533400" eaLnBrk="1" hangingPunct="1">
              <a:lnSpc>
                <a:spcPct val="80000"/>
              </a:lnSpc>
            </a:pPr>
            <a:r>
              <a:rPr lang="en-US" sz="2400" dirty="0">
                <a:ea typeface="Times New Roman" pitchFamily="18" charset="0"/>
                <a:cs typeface="Courier New" pitchFamily="49" charset="0"/>
              </a:rPr>
              <a:t>Legal and contractual feasibility study</a:t>
            </a:r>
          </a:p>
          <a:p>
            <a:pPr marL="990600" lvl="1" indent="-533400" eaLnBrk="1" hangingPunct="1">
              <a:lnSpc>
                <a:spcPct val="80000"/>
              </a:lnSpc>
              <a:buFont typeface="Arial" pitchFamily="34" charset="0"/>
              <a:buNone/>
            </a:pPr>
            <a:endParaRPr lang="en-US" sz="2400" dirty="0">
              <a:ea typeface="Times New Roman" pitchFamily="18" charset="0"/>
              <a:cs typeface="Courier New" pitchFamily="49" charset="0"/>
            </a:endParaRPr>
          </a:p>
          <a:p>
            <a:pPr marL="609600" indent="-609600" eaLnBrk="1" hangingPunct="1">
              <a:lnSpc>
                <a:spcPct val="80000"/>
              </a:lnSpc>
              <a:buFont typeface="Arial" pitchFamily="34" charset="0"/>
              <a:buChar char="–"/>
            </a:pPr>
            <a:endParaRPr lang="en-US" sz="2800" dirty="0">
              <a:ea typeface="Times New Roman" pitchFamily="18" charset="0"/>
              <a:cs typeface="Courier New" pitchFamily="49" charset="0"/>
            </a:endParaRPr>
          </a:p>
          <a:p>
            <a:pPr marL="609600" indent="-609600" eaLnBrk="1" hangingPunct="1">
              <a:lnSpc>
                <a:spcPct val="80000"/>
              </a:lnSpc>
              <a:buFont typeface="Arial" pitchFamily="34" charset="0"/>
              <a:buChar char="–"/>
            </a:pPr>
            <a:endParaRPr lang="en-US" sz="2800" dirty="0">
              <a:ea typeface="Times New Roman" pitchFamily="18" charset="0"/>
              <a:cs typeface="Courier New" pitchFamily="49"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Analysis:  Examining Business Processes</a:t>
            </a:r>
          </a:p>
        </p:txBody>
      </p:sp>
      <p:sp>
        <p:nvSpPr>
          <p:cNvPr id="62467" name="Rectangle 3"/>
          <p:cNvSpPr>
            <a:spLocks noGrp="1" noChangeArrowheads="1"/>
          </p:cNvSpPr>
          <p:nvPr>
            <p:ph idx="1"/>
          </p:nvPr>
        </p:nvSpPr>
        <p:spPr>
          <a:xfrm>
            <a:off x="228600" y="1600200"/>
            <a:ext cx="8686800" cy="5257800"/>
          </a:xfrm>
        </p:spPr>
        <p:txBody>
          <a:bodyPr/>
          <a:lstStyle/>
          <a:p>
            <a:pPr eaLnBrk="1" hangingPunct="1"/>
            <a:r>
              <a:rPr lang="en-US" sz="2800" b="1" i="1" dirty="0"/>
              <a:t>Business process </a:t>
            </a:r>
            <a:r>
              <a:rPr lang="en-US" sz="2800" dirty="0"/>
              <a:t>- a standardized set of activities that accomplish a specific task, such as processing a customer’s order</a:t>
            </a:r>
          </a:p>
          <a:p>
            <a:pPr eaLnBrk="1" hangingPunct="1"/>
            <a:endParaRPr lang="en-US" sz="2800" dirty="0"/>
          </a:p>
          <a:p>
            <a:pPr eaLnBrk="1" hangingPunct="1"/>
            <a:r>
              <a:rPr lang="en-US" sz="2800" dirty="0"/>
              <a:t>Business processes transform a set of inputs into a set of outputs (goods or services) for another person or process by using people and tools</a:t>
            </a:r>
          </a:p>
          <a:p>
            <a:pPr eaLnBrk="1" hangingPunct="1"/>
            <a:endParaRPr lang="en-U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a:t>Business Process Improvement</a:t>
            </a:r>
          </a:p>
        </p:txBody>
      </p:sp>
      <p:sp>
        <p:nvSpPr>
          <p:cNvPr id="63491" name="Rectangle 3"/>
          <p:cNvSpPr>
            <a:spLocks noGrp="1" noChangeArrowheads="1"/>
          </p:cNvSpPr>
          <p:nvPr>
            <p:ph idx="1"/>
          </p:nvPr>
        </p:nvSpPr>
        <p:spPr/>
        <p:txBody>
          <a:bodyPr/>
          <a:lstStyle/>
          <a:p>
            <a:pPr eaLnBrk="1" hangingPunct="1"/>
            <a:r>
              <a:rPr lang="en-US" b="1" i="1" dirty="0"/>
              <a:t>Continuous process improvement </a:t>
            </a:r>
            <a:r>
              <a:rPr lang="en-US" i="1" dirty="0"/>
              <a:t>-</a:t>
            </a:r>
            <a:r>
              <a:rPr lang="en-US" b="1" i="1" dirty="0"/>
              <a:t> </a:t>
            </a:r>
            <a:r>
              <a:rPr lang="en-US" dirty="0"/>
              <a:t>attempts to understand and measure the current process, and make performance improvements accordingly</a:t>
            </a:r>
          </a:p>
          <a:p>
            <a:pPr eaLnBrk="1" hangingPunct="1"/>
            <a:r>
              <a:rPr lang="en-US" b="1" i="1" dirty="0"/>
              <a:t>Business process reengineering (BPR) </a:t>
            </a:r>
            <a:r>
              <a:rPr lang="en-US" i="1" dirty="0"/>
              <a:t>–</a:t>
            </a:r>
            <a:r>
              <a:rPr lang="en-US" b="1" i="1" dirty="0"/>
              <a:t> “</a:t>
            </a:r>
            <a:r>
              <a:rPr lang="en-US" dirty="0"/>
              <a:t>Blows away” the current processes, enables new ones.  More radical change.</a:t>
            </a:r>
          </a:p>
          <a:p>
            <a:pPr eaLnBrk="1" hangingPunct="1"/>
            <a:endParaRPr lang="en-US" dirty="0"/>
          </a:p>
          <a:p>
            <a:pPr eaLnBrk="1" hangingPunct="1"/>
            <a:endParaRPr lang="en-US" dirty="0"/>
          </a:p>
          <a:p>
            <a:pPr eaLnBrk="1" hangingPunct="1">
              <a:buFontTx/>
              <a:buNone/>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t>Business Process Improvement</a:t>
            </a:r>
          </a:p>
        </p:txBody>
      </p:sp>
      <p:sp>
        <p:nvSpPr>
          <p:cNvPr id="63491" name="Rectangle 3"/>
          <p:cNvSpPr>
            <a:spLocks noGrp="1" noChangeArrowheads="1"/>
          </p:cNvSpPr>
          <p:nvPr>
            <p:ph idx="1"/>
          </p:nvPr>
        </p:nvSpPr>
        <p:spPr/>
        <p:txBody>
          <a:bodyPr/>
          <a:lstStyle/>
          <a:p>
            <a:pPr eaLnBrk="1" hangingPunct="1"/>
            <a:r>
              <a:rPr lang="en-US" b="1" i="1" dirty="0"/>
              <a:t>Two types of BPI:</a:t>
            </a:r>
          </a:p>
          <a:p>
            <a:pPr lvl="1" eaLnBrk="1" hangingPunct="1"/>
            <a:r>
              <a:rPr lang="en-US" b="1" i="1" dirty="0"/>
              <a:t>Business Process Automation (BPA)</a:t>
            </a:r>
            <a:r>
              <a:rPr lang="en-US" i="1" dirty="0"/>
              <a:t>-</a:t>
            </a:r>
            <a:r>
              <a:rPr lang="en-US" b="1" i="1" dirty="0"/>
              <a:t> </a:t>
            </a:r>
            <a:r>
              <a:rPr lang="en-US" dirty="0"/>
              <a:t>leaves the process alone (stays mostly the same), makes it more efficient, often using technology.</a:t>
            </a:r>
          </a:p>
          <a:p>
            <a:pPr lvl="1" eaLnBrk="1" hangingPunct="1"/>
            <a:r>
              <a:rPr lang="en-US" b="1" i="1" dirty="0"/>
              <a:t>Business process reengineering (BPR) </a:t>
            </a:r>
            <a:r>
              <a:rPr lang="en-US" i="1" dirty="0"/>
              <a:t>–</a:t>
            </a:r>
            <a:r>
              <a:rPr lang="en-US" b="1" i="1" dirty="0"/>
              <a:t> “</a:t>
            </a:r>
            <a:r>
              <a:rPr lang="en-US" dirty="0"/>
              <a:t>Blows away” the current processes, enables new ones.  More radical change.</a:t>
            </a:r>
          </a:p>
          <a:p>
            <a:pPr eaLnBrk="1" hangingPunct="1"/>
            <a:endParaRPr lang="en-US" dirty="0"/>
          </a:p>
          <a:p>
            <a:pPr eaLnBrk="1" hangingPunct="1"/>
            <a:endParaRPr lang="en-US" dirty="0"/>
          </a:p>
          <a:p>
            <a:pPr eaLnBrk="1" hangingPunct="1">
              <a:buFontTx/>
              <a:buNone/>
            </a:pPr>
            <a:endParaRPr lang="en-US" dirty="0"/>
          </a:p>
        </p:txBody>
      </p:sp>
    </p:spTree>
    <p:extLst>
      <p:ext uri="{BB962C8B-B14F-4D97-AF65-F5344CB8AC3E}">
        <p14:creationId xmlns:p14="http://schemas.microsoft.com/office/powerpoint/2010/main" val="2681835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Business Process Design</a:t>
            </a:r>
          </a:p>
        </p:txBody>
      </p:sp>
      <p:sp>
        <p:nvSpPr>
          <p:cNvPr id="64515" name="Rectangle 3"/>
          <p:cNvSpPr>
            <a:spLocks noGrp="1" noChangeArrowheads="1"/>
          </p:cNvSpPr>
          <p:nvPr>
            <p:ph idx="1"/>
          </p:nvPr>
        </p:nvSpPr>
        <p:spPr>
          <a:xfrm>
            <a:off x="228600" y="1600200"/>
            <a:ext cx="8686800" cy="5029200"/>
          </a:xfrm>
        </p:spPr>
        <p:txBody>
          <a:bodyPr/>
          <a:lstStyle/>
          <a:p>
            <a:pPr eaLnBrk="1" hangingPunct="1"/>
            <a:r>
              <a:rPr lang="en-US" sz="2800" b="1" i="1" dirty="0"/>
              <a:t>Business process modeling </a:t>
            </a:r>
            <a:r>
              <a:rPr lang="en-US" sz="2800" dirty="0"/>
              <a:t>(or </a:t>
            </a:r>
            <a:r>
              <a:rPr lang="en-US" sz="2800" b="1" i="1" dirty="0"/>
              <a:t>mapping</a:t>
            </a:r>
            <a:r>
              <a:rPr lang="en-US" sz="2800" dirty="0"/>
              <a:t>) - the activity of creating a detailed flow chart or process map of a work process showing its inputs, tasks, and activities, in a structured sequence</a:t>
            </a:r>
          </a:p>
          <a:p>
            <a:pPr eaLnBrk="1" hangingPunct="1"/>
            <a:endParaRPr lang="en-US" sz="2800" dirty="0"/>
          </a:p>
          <a:p>
            <a:pPr eaLnBrk="1" hangingPunct="1"/>
            <a:r>
              <a:rPr lang="en-US" sz="2800" b="1" i="1" dirty="0"/>
              <a:t>Business process model - </a:t>
            </a:r>
            <a:r>
              <a:rPr lang="en-US" sz="2800" dirty="0"/>
              <a:t>a graphic description of a process, showing the sequence of process tasks, which is developed for a specific</a:t>
            </a:r>
          </a:p>
          <a:p>
            <a:pPr lvl="1" eaLnBrk="1" hangingPunct="1"/>
            <a:r>
              <a:rPr lang="en-US" sz="2400" b="1" i="1" dirty="0"/>
              <a:t>As-Is process model </a:t>
            </a:r>
          </a:p>
          <a:p>
            <a:pPr lvl="1" eaLnBrk="1" hangingPunct="1"/>
            <a:r>
              <a:rPr lang="en-US" sz="2400" b="1" i="1" dirty="0"/>
              <a:t>To-Be process model </a:t>
            </a:r>
            <a:endParaRPr lang="en-US" sz="2400" dirty="0"/>
          </a:p>
          <a:p>
            <a:pPr eaLnBrk="1" hangingPunct="1"/>
            <a:endParaRPr lang="en-U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Business Process Design</a:t>
            </a:r>
          </a:p>
        </p:txBody>
      </p:sp>
      <p:pic>
        <p:nvPicPr>
          <p:cNvPr id="65539" name="Picture 5" descr="haa23684_b02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a:t>Example:  Ford - BEFORE and After</a:t>
            </a:r>
          </a:p>
        </p:txBody>
      </p:sp>
      <p:sp>
        <p:nvSpPr>
          <p:cNvPr id="66563" name="Rectangle 3"/>
          <p:cNvSpPr>
            <a:spLocks noChangeArrowheads="1"/>
          </p:cNvSpPr>
          <p:nvPr/>
        </p:nvSpPr>
        <p:spPr bwMode="auto">
          <a:xfrm>
            <a:off x="381000" y="2286000"/>
            <a:ext cx="1219200" cy="6858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a:t>Purchasing</a:t>
            </a:r>
          </a:p>
        </p:txBody>
      </p:sp>
      <p:sp>
        <p:nvSpPr>
          <p:cNvPr id="66564" name="Line 4"/>
          <p:cNvSpPr>
            <a:spLocks noChangeShapeType="1"/>
          </p:cNvSpPr>
          <p:nvPr/>
        </p:nvSpPr>
        <p:spPr bwMode="auto">
          <a:xfrm>
            <a:off x="1752600" y="2590800"/>
            <a:ext cx="43434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6565" name="Rectangle 5"/>
          <p:cNvSpPr>
            <a:spLocks noChangeArrowheads="1"/>
          </p:cNvSpPr>
          <p:nvPr/>
        </p:nvSpPr>
        <p:spPr bwMode="auto">
          <a:xfrm>
            <a:off x="6172200" y="2286000"/>
            <a:ext cx="2057400" cy="10668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a:t>Vendor</a:t>
            </a:r>
          </a:p>
        </p:txBody>
      </p:sp>
      <p:sp>
        <p:nvSpPr>
          <p:cNvPr id="66566" name="Rectangle 6"/>
          <p:cNvSpPr>
            <a:spLocks noChangeArrowheads="1"/>
          </p:cNvSpPr>
          <p:nvPr/>
        </p:nvSpPr>
        <p:spPr bwMode="auto">
          <a:xfrm>
            <a:off x="3200400" y="3200400"/>
            <a:ext cx="1295400" cy="7620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a:t>Receiving</a:t>
            </a:r>
          </a:p>
        </p:txBody>
      </p:sp>
      <p:sp>
        <p:nvSpPr>
          <p:cNvPr id="66567" name="Line 7"/>
          <p:cNvSpPr>
            <a:spLocks noChangeShapeType="1"/>
          </p:cNvSpPr>
          <p:nvPr/>
        </p:nvSpPr>
        <p:spPr bwMode="auto">
          <a:xfrm flipH="1">
            <a:off x="4572000" y="3276600"/>
            <a:ext cx="15240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6568" name="AutoShape 8"/>
          <p:cNvSpPr>
            <a:spLocks noChangeArrowheads="1"/>
          </p:cNvSpPr>
          <p:nvPr/>
        </p:nvSpPr>
        <p:spPr bwMode="auto">
          <a:xfrm>
            <a:off x="2971800" y="5029200"/>
            <a:ext cx="1600200" cy="1371600"/>
          </a:xfrm>
          <a:prstGeom prst="star16">
            <a:avLst>
              <a:gd name="adj" fmla="val 37500"/>
            </a:avLst>
          </a:prstGeom>
          <a:solidFill>
            <a:schemeClr val="accent1"/>
          </a:solidFill>
          <a:ln w="12700">
            <a:solidFill>
              <a:schemeClr val="tx1"/>
            </a:solidFill>
            <a:miter lim="800000"/>
            <a:headEnd/>
            <a:tailEnd/>
          </a:ln>
        </p:spPr>
        <p:txBody>
          <a:bodyPr wrap="none" anchor="ctr"/>
          <a:lstStyle/>
          <a:p>
            <a:pPr algn="ctr" eaLnBrk="0" hangingPunct="0"/>
            <a:r>
              <a:rPr lang="en-US" sz="2000"/>
              <a:t>Accounts</a:t>
            </a:r>
          </a:p>
          <a:p>
            <a:pPr algn="ctr" eaLnBrk="0" hangingPunct="0"/>
            <a:r>
              <a:rPr lang="en-US" sz="2000"/>
              <a:t>Payable</a:t>
            </a:r>
            <a:endParaRPr lang="en-US"/>
          </a:p>
        </p:txBody>
      </p:sp>
      <p:sp>
        <p:nvSpPr>
          <p:cNvPr id="66569" name="Line 9"/>
          <p:cNvSpPr>
            <a:spLocks noChangeShapeType="1"/>
          </p:cNvSpPr>
          <p:nvPr/>
        </p:nvSpPr>
        <p:spPr bwMode="auto">
          <a:xfrm>
            <a:off x="3810000" y="4038600"/>
            <a:ext cx="0" cy="838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6570" name="Text Box 10"/>
          <p:cNvSpPr txBox="1">
            <a:spLocks noChangeArrowheads="1"/>
          </p:cNvSpPr>
          <p:nvPr/>
        </p:nvSpPr>
        <p:spPr bwMode="auto">
          <a:xfrm>
            <a:off x="3810000" y="4114800"/>
            <a:ext cx="9255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Receiving</a:t>
            </a:r>
          </a:p>
          <a:p>
            <a:r>
              <a:rPr lang="en-US" sz="1400"/>
              <a:t>Document</a:t>
            </a:r>
          </a:p>
        </p:txBody>
      </p:sp>
      <p:sp>
        <p:nvSpPr>
          <p:cNvPr id="66571" name="Text Box 11"/>
          <p:cNvSpPr txBox="1">
            <a:spLocks noChangeArrowheads="1"/>
          </p:cNvSpPr>
          <p:nvPr/>
        </p:nvSpPr>
        <p:spPr bwMode="auto">
          <a:xfrm>
            <a:off x="5029200" y="3352800"/>
            <a:ext cx="64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Goods</a:t>
            </a:r>
          </a:p>
        </p:txBody>
      </p:sp>
      <p:sp>
        <p:nvSpPr>
          <p:cNvPr id="66572" name="Text Box 12"/>
          <p:cNvSpPr txBox="1">
            <a:spLocks noChangeArrowheads="1"/>
          </p:cNvSpPr>
          <p:nvPr/>
        </p:nvSpPr>
        <p:spPr bwMode="auto">
          <a:xfrm>
            <a:off x="3124200" y="2057400"/>
            <a:ext cx="8270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Purchase</a:t>
            </a:r>
          </a:p>
          <a:p>
            <a:r>
              <a:rPr lang="en-US" sz="1400"/>
              <a:t>Order</a:t>
            </a:r>
          </a:p>
        </p:txBody>
      </p:sp>
      <p:sp>
        <p:nvSpPr>
          <p:cNvPr id="66573" name="Text Box 13"/>
          <p:cNvSpPr txBox="1">
            <a:spLocks noChangeArrowheads="1"/>
          </p:cNvSpPr>
          <p:nvPr/>
        </p:nvSpPr>
        <p:spPr bwMode="auto">
          <a:xfrm>
            <a:off x="228600" y="4419600"/>
            <a:ext cx="8270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Copy of</a:t>
            </a:r>
          </a:p>
          <a:p>
            <a:r>
              <a:rPr lang="en-US" sz="1400"/>
              <a:t>Purchase</a:t>
            </a:r>
          </a:p>
          <a:p>
            <a:r>
              <a:rPr lang="en-US" sz="1400"/>
              <a:t>Order</a:t>
            </a:r>
          </a:p>
        </p:txBody>
      </p:sp>
      <p:cxnSp>
        <p:nvCxnSpPr>
          <p:cNvPr id="66574" name="AutoShape 14"/>
          <p:cNvCxnSpPr>
            <a:cxnSpLocks noChangeShapeType="1"/>
            <a:stCxn id="66565" idx="2"/>
            <a:endCxn id="66568" idx="3"/>
          </p:cNvCxnSpPr>
          <p:nvPr/>
        </p:nvCxnSpPr>
        <p:spPr bwMode="auto">
          <a:xfrm rot="5400000">
            <a:off x="4705350" y="3219450"/>
            <a:ext cx="2362200" cy="2628900"/>
          </a:xfrm>
          <a:prstGeom prst="bentConnector2">
            <a:avLst/>
          </a:prstGeom>
          <a:noFill/>
          <a:ln w="38100">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6575" name="AutoShape 15"/>
          <p:cNvCxnSpPr>
            <a:cxnSpLocks noChangeShapeType="1"/>
          </p:cNvCxnSpPr>
          <p:nvPr/>
        </p:nvCxnSpPr>
        <p:spPr bwMode="auto">
          <a:xfrm rot="16200000" flipH="1">
            <a:off x="609600" y="3429000"/>
            <a:ext cx="2743200" cy="1981200"/>
          </a:xfrm>
          <a:prstGeom prst="bentConnector2">
            <a:avLst/>
          </a:prstGeom>
          <a:noFill/>
          <a:ln w="38100">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66576" name="Text Box 16"/>
          <p:cNvSpPr txBox="1">
            <a:spLocks noChangeArrowheads="1"/>
          </p:cNvSpPr>
          <p:nvPr/>
        </p:nvSpPr>
        <p:spPr bwMode="auto">
          <a:xfrm>
            <a:off x="7239000" y="4419600"/>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Invoice</a:t>
            </a:r>
          </a:p>
        </p:txBody>
      </p:sp>
      <p:sp>
        <p:nvSpPr>
          <p:cNvPr id="66577" name="Text Box 17"/>
          <p:cNvSpPr txBox="1">
            <a:spLocks noChangeArrowheads="1"/>
          </p:cNvSpPr>
          <p:nvPr/>
        </p:nvSpPr>
        <p:spPr bwMode="auto">
          <a:xfrm>
            <a:off x="4632325" y="5908675"/>
            <a:ext cx="3983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500 AP employees!  Most time</a:t>
            </a:r>
          </a:p>
          <a:p>
            <a:r>
              <a:rPr lang="en-US" dirty="0"/>
              <a:t>spent on mismatches.</a:t>
            </a:r>
          </a:p>
        </p:txBody>
      </p:sp>
      <p:sp>
        <p:nvSpPr>
          <p:cNvPr id="66578" name="Line 18"/>
          <p:cNvSpPr>
            <a:spLocks noChangeShapeType="1"/>
          </p:cNvSpPr>
          <p:nvPr/>
        </p:nvSpPr>
        <p:spPr bwMode="auto">
          <a:xfrm>
            <a:off x="4419600" y="5334000"/>
            <a:ext cx="2438400"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19"/>
          <p:cNvSpPr>
            <a:spLocks noChangeShapeType="1"/>
          </p:cNvSpPr>
          <p:nvPr/>
        </p:nvSpPr>
        <p:spPr bwMode="auto">
          <a:xfrm flipV="1">
            <a:off x="6858000" y="3352800"/>
            <a:ext cx="0" cy="1981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6580" name="Text Box 20"/>
          <p:cNvSpPr txBox="1">
            <a:spLocks noChangeArrowheads="1"/>
          </p:cNvSpPr>
          <p:nvPr/>
        </p:nvSpPr>
        <p:spPr bwMode="auto">
          <a:xfrm>
            <a:off x="6019800" y="4419600"/>
            <a:ext cx="80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Payment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Example:  Ford - Before and AFTER</a:t>
            </a:r>
          </a:p>
        </p:txBody>
      </p:sp>
      <p:sp>
        <p:nvSpPr>
          <p:cNvPr id="67587" name="Rectangle 3"/>
          <p:cNvSpPr>
            <a:spLocks noChangeArrowheads="1"/>
          </p:cNvSpPr>
          <p:nvPr/>
        </p:nvSpPr>
        <p:spPr bwMode="auto">
          <a:xfrm>
            <a:off x="381000" y="2286000"/>
            <a:ext cx="1219200" cy="6858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a:t>Purchasing</a:t>
            </a:r>
          </a:p>
        </p:txBody>
      </p:sp>
      <p:sp>
        <p:nvSpPr>
          <p:cNvPr id="67588" name="Line 4"/>
          <p:cNvSpPr>
            <a:spLocks noChangeShapeType="1"/>
          </p:cNvSpPr>
          <p:nvPr/>
        </p:nvSpPr>
        <p:spPr bwMode="auto">
          <a:xfrm>
            <a:off x="1752600" y="2590800"/>
            <a:ext cx="43434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7589" name="Rectangle 5"/>
          <p:cNvSpPr>
            <a:spLocks noChangeArrowheads="1"/>
          </p:cNvSpPr>
          <p:nvPr/>
        </p:nvSpPr>
        <p:spPr bwMode="auto">
          <a:xfrm>
            <a:off x="6172200" y="2286000"/>
            <a:ext cx="2057400" cy="10668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a:t>Vendor</a:t>
            </a:r>
          </a:p>
        </p:txBody>
      </p:sp>
      <p:sp>
        <p:nvSpPr>
          <p:cNvPr id="67590" name="Rectangle 6"/>
          <p:cNvSpPr>
            <a:spLocks noChangeArrowheads="1"/>
          </p:cNvSpPr>
          <p:nvPr/>
        </p:nvSpPr>
        <p:spPr bwMode="auto">
          <a:xfrm>
            <a:off x="3200400" y="3200400"/>
            <a:ext cx="1295400" cy="762000"/>
          </a:xfrm>
          <a:prstGeom prst="rect">
            <a:avLst/>
          </a:prstGeom>
          <a:solidFill>
            <a:schemeClr val="accent1"/>
          </a:solidFill>
          <a:ln w="12700">
            <a:solidFill>
              <a:schemeClr val="tx1"/>
            </a:solidFill>
            <a:miter lim="800000"/>
            <a:headEnd/>
            <a:tailEnd/>
          </a:ln>
        </p:spPr>
        <p:txBody>
          <a:bodyPr wrap="none" anchor="ctr"/>
          <a:lstStyle/>
          <a:p>
            <a:pPr algn="ctr" eaLnBrk="0" hangingPunct="0"/>
            <a:r>
              <a:rPr lang="en-US"/>
              <a:t>Receiving</a:t>
            </a:r>
          </a:p>
        </p:txBody>
      </p:sp>
      <p:sp>
        <p:nvSpPr>
          <p:cNvPr id="67591" name="Line 7"/>
          <p:cNvSpPr>
            <a:spLocks noChangeShapeType="1"/>
          </p:cNvSpPr>
          <p:nvPr/>
        </p:nvSpPr>
        <p:spPr bwMode="auto">
          <a:xfrm flipH="1">
            <a:off x="4572000" y="3276600"/>
            <a:ext cx="15240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7592" name="AutoShape 8"/>
          <p:cNvSpPr>
            <a:spLocks noChangeArrowheads="1"/>
          </p:cNvSpPr>
          <p:nvPr/>
        </p:nvSpPr>
        <p:spPr bwMode="auto">
          <a:xfrm>
            <a:off x="2971800" y="5029200"/>
            <a:ext cx="1600200" cy="1371600"/>
          </a:xfrm>
          <a:prstGeom prst="star16">
            <a:avLst>
              <a:gd name="adj" fmla="val 37500"/>
            </a:avLst>
          </a:prstGeom>
          <a:solidFill>
            <a:schemeClr val="accent1"/>
          </a:solidFill>
          <a:ln w="12700">
            <a:solidFill>
              <a:schemeClr val="tx1"/>
            </a:solidFill>
            <a:miter lim="800000"/>
            <a:headEnd/>
            <a:tailEnd/>
          </a:ln>
        </p:spPr>
        <p:txBody>
          <a:bodyPr wrap="none" anchor="ctr"/>
          <a:lstStyle/>
          <a:p>
            <a:pPr algn="ctr" eaLnBrk="0" hangingPunct="0"/>
            <a:r>
              <a:rPr lang="en-US" sz="2000"/>
              <a:t>Accounts</a:t>
            </a:r>
          </a:p>
          <a:p>
            <a:pPr algn="ctr" eaLnBrk="0" hangingPunct="0"/>
            <a:r>
              <a:rPr lang="en-US" sz="2000"/>
              <a:t>Payable</a:t>
            </a:r>
            <a:endParaRPr lang="en-US"/>
          </a:p>
        </p:txBody>
      </p:sp>
      <p:sp>
        <p:nvSpPr>
          <p:cNvPr id="67593" name="Text Box 9"/>
          <p:cNvSpPr txBox="1">
            <a:spLocks noChangeArrowheads="1"/>
          </p:cNvSpPr>
          <p:nvPr/>
        </p:nvSpPr>
        <p:spPr bwMode="auto">
          <a:xfrm>
            <a:off x="5029200" y="3352800"/>
            <a:ext cx="64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Goods</a:t>
            </a:r>
          </a:p>
        </p:txBody>
      </p:sp>
      <p:sp>
        <p:nvSpPr>
          <p:cNvPr id="67594" name="Text Box 10"/>
          <p:cNvSpPr txBox="1">
            <a:spLocks noChangeArrowheads="1"/>
          </p:cNvSpPr>
          <p:nvPr/>
        </p:nvSpPr>
        <p:spPr bwMode="auto">
          <a:xfrm>
            <a:off x="3124200" y="2057400"/>
            <a:ext cx="8270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Purchase</a:t>
            </a:r>
          </a:p>
          <a:p>
            <a:r>
              <a:rPr lang="en-US" sz="1400"/>
              <a:t>Order</a:t>
            </a:r>
          </a:p>
        </p:txBody>
      </p:sp>
      <p:sp>
        <p:nvSpPr>
          <p:cNvPr id="67595" name="AutoShape 11"/>
          <p:cNvSpPr>
            <a:spLocks noChangeArrowheads="1"/>
          </p:cNvSpPr>
          <p:nvPr/>
        </p:nvSpPr>
        <p:spPr bwMode="auto">
          <a:xfrm>
            <a:off x="228600" y="5410200"/>
            <a:ext cx="2057400" cy="762000"/>
          </a:xfrm>
          <a:prstGeom prst="flowChartMerge">
            <a:avLst/>
          </a:prstGeom>
          <a:solidFill>
            <a:srgbClr val="FFFF00"/>
          </a:solidFill>
          <a:ln w="12700">
            <a:solidFill>
              <a:schemeClr val="tx1"/>
            </a:solidFill>
            <a:miter lim="800000"/>
            <a:headEnd/>
            <a:tailEnd/>
          </a:ln>
        </p:spPr>
        <p:txBody>
          <a:bodyPr wrap="none" anchor="ctr"/>
          <a:lstStyle/>
          <a:p>
            <a:pPr algn="ctr" eaLnBrk="0" hangingPunct="0"/>
            <a:r>
              <a:rPr lang="en-US" sz="1600">
                <a:solidFill>
                  <a:schemeClr val="tx2"/>
                </a:solidFill>
              </a:rPr>
              <a:t>Database</a:t>
            </a:r>
          </a:p>
        </p:txBody>
      </p:sp>
      <p:sp>
        <p:nvSpPr>
          <p:cNvPr id="67596" name="Line 12"/>
          <p:cNvSpPr>
            <a:spLocks noChangeShapeType="1"/>
          </p:cNvSpPr>
          <p:nvPr/>
        </p:nvSpPr>
        <p:spPr bwMode="auto">
          <a:xfrm>
            <a:off x="4419600" y="5334000"/>
            <a:ext cx="2438400" cy="0"/>
          </a:xfrm>
          <a:prstGeom prst="line">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13"/>
          <p:cNvSpPr>
            <a:spLocks noChangeShapeType="1"/>
          </p:cNvSpPr>
          <p:nvPr/>
        </p:nvSpPr>
        <p:spPr bwMode="auto">
          <a:xfrm flipV="1">
            <a:off x="6858000" y="3352800"/>
            <a:ext cx="0" cy="1981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7598" name="Text Box 14"/>
          <p:cNvSpPr txBox="1">
            <a:spLocks noChangeArrowheads="1"/>
          </p:cNvSpPr>
          <p:nvPr/>
        </p:nvSpPr>
        <p:spPr bwMode="auto">
          <a:xfrm>
            <a:off x="6019800" y="4419600"/>
            <a:ext cx="80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Payment</a:t>
            </a:r>
          </a:p>
        </p:txBody>
      </p:sp>
      <p:sp>
        <p:nvSpPr>
          <p:cNvPr id="67599" name="Text Box 15"/>
          <p:cNvSpPr txBox="1">
            <a:spLocks noChangeArrowheads="1"/>
          </p:cNvSpPr>
          <p:nvPr/>
        </p:nvSpPr>
        <p:spPr bwMode="auto">
          <a:xfrm>
            <a:off x="7375525" y="4918075"/>
            <a:ext cx="1681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“Don’t send</a:t>
            </a:r>
          </a:p>
          <a:p>
            <a:r>
              <a:rPr lang="en-US" dirty="0"/>
              <a:t>us invoices”</a:t>
            </a:r>
          </a:p>
        </p:txBody>
      </p:sp>
      <p:sp>
        <p:nvSpPr>
          <p:cNvPr id="67600" name="Line 16"/>
          <p:cNvSpPr>
            <a:spLocks noChangeShapeType="1"/>
          </p:cNvSpPr>
          <p:nvPr/>
        </p:nvSpPr>
        <p:spPr bwMode="auto">
          <a:xfrm>
            <a:off x="838200" y="2971800"/>
            <a:ext cx="152400" cy="22860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17"/>
          <p:cNvSpPr>
            <a:spLocks noChangeShapeType="1"/>
          </p:cNvSpPr>
          <p:nvPr/>
        </p:nvSpPr>
        <p:spPr bwMode="auto">
          <a:xfrm flipH="1">
            <a:off x="1371600" y="3657600"/>
            <a:ext cx="1752600" cy="16002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18"/>
          <p:cNvSpPr>
            <a:spLocks noChangeShapeType="1"/>
          </p:cNvSpPr>
          <p:nvPr/>
        </p:nvSpPr>
        <p:spPr bwMode="auto">
          <a:xfrm>
            <a:off x="1905000" y="5867400"/>
            <a:ext cx="1066800"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Text Box 19"/>
          <p:cNvSpPr txBox="1">
            <a:spLocks noChangeArrowheads="1"/>
          </p:cNvSpPr>
          <p:nvPr/>
        </p:nvSpPr>
        <p:spPr bwMode="auto">
          <a:xfrm>
            <a:off x="4479925" y="6137275"/>
            <a:ext cx="3760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75% reduction in head count.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4000" b="1"/>
              <a:t>The Systems Development Life Cycle (SDLC)</a:t>
            </a:r>
          </a:p>
        </p:txBody>
      </p:sp>
      <p:sp>
        <p:nvSpPr>
          <p:cNvPr id="68611" name="Rectangle 3"/>
          <p:cNvSpPr>
            <a:spLocks noGrp="1" noChangeArrowheads="1"/>
          </p:cNvSpPr>
          <p:nvPr>
            <p:ph idx="1"/>
          </p:nvPr>
        </p:nvSpPr>
        <p:spPr/>
        <p:txBody>
          <a:bodyPr/>
          <a:lstStyle/>
          <a:p>
            <a:pPr marL="609600" indent="-609600" eaLnBrk="1" hangingPunct="1">
              <a:lnSpc>
                <a:spcPct val="90000"/>
              </a:lnSpc>
              <a:buClr>
                <a:srgbClr val="C0C06C"/>
              </a:buClr>
              <a:buFontTx/>
              <a:buAutoNum type="arabicPeriod" startAt="3"/>
            </a:pPr>
            <a:r>
              <a:rPr lang="en-US" sz="2800" b="1" i="1" dirty="0"/>
              <a:t>Design phase </a:t>
            </a:r>
            <a:r>
              <a:rPr lang="en-US" sz="2800" dirty="0"/>
              <a:t>– involves describing the desired features and operations of the system including screen layouts, business rules, process diagrams, pseudo code, and other documentation</a:t>
            </a:r>
          </a:p>
          <a:p>
            <a:pPr marL="609600" indent="-609600" eaLnBrk="1" hangingPunct="1">
              <a:lnSpc>
                <a:spcPct val="90000"/>
              </a:lnSpc>
              <a:buClr>
                <a:srgbClr val="C0C06C"/>
              </a:buClr>
              <a:buFontTx/>
              <a:buAutoNum type="arabicPeriod" startAt="3"/>
            </a:pPr>
            <a:endParaRPr lang="en-US" sz="2800" dirty="0"/>
          </a:p>
          <a:p>
            <a:pPr marL="609600" indent="-609600" eaLnBrk="1" hangingPunct="1">
              <a:lnSpc>
                <a:spcPct val="90000"/>
              </a:lnSpc>
              <a:buClr>
                <a:srgbClr val="C0C06C"/>
              </a:buClr>
              <a:buFontTx/>
              <a:buAutoNum type="arabicPeriod" startAt="3"/>
            </a:pPr>
            <a:r>
              <a:rPr lang="en-US" sz="2800" b="1" i="1" dirty="0"/>
              <a:t>Development phase</a:t>
            </a:r>
            <a:r>
              <a:rPr lang="en-US" sz="2800" dirty="0"/>
              <a:t> – involves taking all of the detailed design documents from the design phase and transforming them into the actual system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057403"/>
            <a:ext cx="4038600" cy="3394472"/>
          </a:xfrm>
          <a:prstGeom prst="rect">
            <a:avLst/>
          </a:prstGeom>
        </p:spPr>
        <p:txBody>
          <a:bodyPr>
            <a:normAutofit/>
          </a:bodyPr>
          <a:lstStyle>
            <a:lvl1pPr>
              <a:buClr>
                <a:srgbClr val="858585"/>
              </a:buClr>
              <a:defRPr sz="1800">
                <a:solidFill>
                  <a:schemeClr val="tx1"/>
                </a:solidFill>
                <a:latin typeface="+mn-lt"/>
              </a:defRPr>
            </a:lvl1pPr>
            <a:lvl2pPr marL="628650" indent="-285750">
              <a:buClr>
                <a:srgbClr val="858585"/>
              </a:buClr>
              <a:buFont typeface="Arial" panose="020B0604020202020204" pitchFamily="34" charset="0"/>
              <a:buChar char="‒"/>
              <a:defRPr sz="1600">
                <a:solidFill>
                  <a:schemeClr val="tx1"/>
                </a:solidFill>
                <a:latin typeface="+mn-lt"/>
              </a:defRPr>
            </a:lvl2pPr>
            <a:lvl3pPr marL="857250" indent="-171450">
              <a:buClr>
                <a:srgbClr val="858585"/>
              </a:buClr>
              <a:buFont typeface="Arial" panose="020B0604020202020204" pitchFamily="34" charset="0"/>
              <a:buChar char="›"/>
              <a:defRPr sz="1400">
                <a:solidFill>
                  <a:schemeClr val="tx1"/>
                </a:solidFill>
                <a:latin typeface="+mn-lt"/>
              </a:defRPr>
            </a:lvl3pPr>
            <a:lvl4pPr marL="1200150" indent="-171450">
              <a:buClr>
                <a:srgbClr val="858585"/>
              </a:buClr>
              <a:buFont typeface="Courier New" panose="02070309020205020404" pitchFamily="49" charset="0"/>
              <a:buChar char="o"/>
              <a:defRPr sz="1200">
                <a:solidFill>
                  <a:schemeClr val="tx1"/>
                </a:solidFill>
                <a:latin typeface="+mn-lt"/>
              </a:defRPr>
            </a:lvl4pPr>
            <a:lvl5pPr marL="1543050" indent="-171450">
              <a:buClr>
                <a:srgbClr val="858585"/>
              </a:buClr>
              <a:buFont typeface="Arial" panose="020B0604020202020204" pitchFamily="34" charset="0"/>
              <a:buChar char="‒"/>
              <a:defRPr sz="1000">
                <a:solidFill>
                  <a:schemeClr val="tx1"/>
                </a:solidFill>
                <a:latin typeface="+mn-lt"/>
              </a:defRPr>
            </a:lvl5pPr>
            <a:lvl6pPr>
              <a:defRPr sz="1350"/>
            </a:lvl6pPr>
            <a:lvl7pPr>
              <a:defRPr sz="1350"/>
            </a:lvl7pPr>
            <a:lvl8pPr>
              <a:defRPr sz="1350"/>
            </a:lvl8pPr>
            <a:lvl9pPr>
              <a:defRPr sz="1350"/>
            </a:lvl9pPr>
          </a:lstStyle>
          <a:p>
            <a:pPr marL="0" indent="0">
              <a:spcBef>
                <a:spcPts val="0"/>
              </a:spcBef>
              <a:spcAft>
                <a:spcPts val="0"/>
              </a:spcAft>
              <a:buNone/>
            </a:pPr>
            <a:r>
              <a:rPr sz="100" dirty="0"/>
              <a:t> </a:t>
            </a:r>
          </a:p>
          <a:p>
            <a:pPr>
              <a:buClr>
                <a:srgbClr val="0085C3"/>
              </a:buClr>
              <a:buFont typeface="Arial" panose="020B0604020202020204" pitchFamily="34" charset="0"/>
              <a:buChar char="•"/>
            </a:pPr>
            <a:r>
              <a:rPr dirty="0"/>
              <a:t>Information is the oil of the 21st century, and analytics is the combustion engine.– </a:t>
            </a:r>
            <a:r>
              <a:rPr i="1" dirty="0"/>
              <a:t>Gartner</a:t>
            </a:r>
            <a:r>
              <a:rPr dirty="0"/>
              <a:t> </a:t>
            </a:r>
          </a:p>
          <a:p>
            <a:pPr>
              <a:buClr>
                <a:srgbClr val="0085C3"/>
              </a:buClr>
              <a:buFont typeface="Arial" panose="020B0604020202020204" pitchFamily="34" charset="0"/>
              <a:buChar char="•"/>
            </a:pPr>
            <a:r>
              <a:rPr dirty="0"/>
              <a:t>The world’s most valuable resource is no longer oil, but data. – </a:t>
            </a:r>
            <a:r>
              <a:rPr i="1" dirty="0"/>
              <a:t>The Economist</a:t>
            </a:r>
            <a:r>
              <a:rPr dirty="0"/>
              <a:t> </a:t>
            </a:r>
          </a:p>
          <a:p>
            <a:pPr>
              <a:buClr>
                <a:srgbClr val="0085C3"/>
              </a:buClr>
              <a:buFont typeface="Arial" panose="020B0604020202020204" pitchFamily="34" charset="0"/>
              <a:buChar char="•"/>
            </a:pPr>
            <a:r>
              <a:rPr dirty="0"/>
              <a:t>Big Data is a collection of data from traditional and digital sources inside and outside your company that represents a source for ongoing discovery and analysis.– </a:t>
            </a:r>
            <a:r>
              <a:rPr i="1" dirty="0"/>
              <a:t>Forbes</a:t>
            </a:r>
          </a:p>
        </p:txBody>
      </p:sp>
      <p:sp>
        <p:nvSpPr>
          <p:cNvPr id="5" name="Title 1"/>
          <p:cNvSpPr>
            <a:spLocks noGrp="1"/>
          </p:cNvSpPr>
          <p:nvPr>
            <p:ph type="title"/>
          </p:nvPr>
        </p:nvSpPr>
        <p:spPr>
          <a:xfrm>
            <a:off x="274319" y="913690"/>
            <a:ext cx="7955280" cy="954107"/>
          </a:xfrm>
          <a:prstGeom prst="rect">
            <a:avLst/>
          </a:prstGeom>
        </p:spPr>
        <p:txBody>
          <a:bodyPr>
            <a:spAutoFit/>
          </a:bodyPr>
          <a:lstStyle>
            <a:lvl1pPr>
              <a:defRPr sz="2800" b="0" baseline="0">
                <a:latin typeface="+mj-lt"/>
              </a:defRPr>
            </a:lvl1pPr>
          </a:lstStyle>
          <a:p>
            <a:r>
              <a:rPr dirty="0"/>
              <a:t>What are analysts’ thoughts on </a:t>
            </a:r>
            <a:r>
              <a:rPr lang="en-US" dirty="0"/>
              <a:t>Information and </a:t>
            </a:r>
            <a:r>
              <a:rPr dirty="0"/>
              <a:t>Big Data?</a:t>
            </a:r>
          </a:p>
        </p:txBody>
      </p:sp>
      <p:pic>
        <p:nvPicPr>
          <p:cNvPr id="6" name="Content Placeholder 3|973|816"/>
          <p:cNvPicPr>
            <a:picLocks noGrp="1" noChangeAspect="1"/>
          </p:cNvPicPr>
          <p:nvPr>
            <p:ph sz="half" idx="10"/>
          </p:nvPr>
        </p:nvPicPr>
        <p:blipFill>
          <a:blip r:embed="rId2"/>
          <a:stretch>
            <a:fillRect/>
          </a:stretch>
        </p:blipFill>
        <p:spPr>
          <a:xfrm>
            <a:off x="467544" y="2055469"/>
            <a:ext cx="4038600" cy="338694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000" b="1"/>
              <a:t>The Systems Development Life Cycle (SDLC)</a:t>
            </a:r>
          </a:p>
        </p:txBody>
      </p:sp>
      <p:sp>
        <p:nvSpPr>
          <p:cNvPr id="69635" name="Rectangle 3"/>
          <p:cNvSpPr>
            <a:spLocks noGrp="1" noChangeArrowheads="1"/>
          </p:cNvSpPr>
          <p:nvPr>
            <p:ph idx="1"/>
          </p:nvPr>
        </p:nvSpPr>
        <p:spPr/>
        <p:txBody>
          <a:bodyPr/>
          <a:lstStyle/>
          <a:p>
            <a:pPr marL="609600" indent="-609600" eaLnBrk="1" hangingPunct="1">
              <a:lnSpc>
                <a:spcPct val="90000"/>
              </a:lnSpc>
              <a:buClr>
                <a:srgbClr val="C0C06C"/>
              </a:buClr>
              <a:buFontTx/>
              <a:buAutoNum type="arabicPeriod" startAt="5"/>
            </a:pPr>
            <a:r>
              <a:rPr lang="en-US" sz="2800" b="1" i="1" dirty="0"/>
              <a:t>Testing phase </a:t>
            </a:r>
            <a:r>
              <a:rPr lang="en-US" sz="2800" dirty="0"/>
              <a:t>– involves bringing all the project pieces together into a special testing environment to test for errors, bugs, and interoperability and verify that the system meets all of the business requirements defined in the analysis phase</a:t>
            </a:r>
          </a:p>
          <a:p>
            <a:pPr marL="609600" indent="-609600" eaLnBrk="1" hangingPunct="1">
              <a:lnSpc>
                <a:spcPct val="90000"/>
              </a:lnSpc>
              <a:buClr>
                <a:srgbClr val="C0C06C"/>
              </a:buClr>
              <a:buFontTx/>
              <a:buAutoNum type="arabicPeriod" startAt="5"/>
            </a:pPr>
            <a:endParaRPr lang="en-US" sz="2800" dirty="0"/>
          </a:p>
          <a:p>
            <a:pPr marL="609600" indent="-609600" eaLnBrk="1" hangingPunct="1">
              <a:lnSpc>
                <a:spcPct val="90000"/>
              </a:lnSpc>
              <a:buClr>
                <a:srgbClr val="C0C06C"/>
              </a:buClr>
              <a:buFontTx/>
              <a:buAutoNum type="arabicPeriod" startAt="5"/>
            </a:pPr>
            <a:r>
              <a:rPr lang="en-US" sz="2800" b="1" i="1" dirty="0"/>
              <a:t>Implementation phase</a:t>
            </a:r>
            <a:r>
              <a:rPr lang="en-US" sz="2800" dirty="0"/>
              <a:t> – involves placing the system into production so users can begin to perform actual business operations with the system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4000" b="1"/>
              <a:t>The Systems Development Life Cycle (SDLC)</a:t>
            </a:r>
          </a:p>
        </p:txBody>
      </p:sp>
      <p:sp>
        <p:nvSpPr>
          <p:cNvPr id="70659" name="Rectangle 3"/>
          <p:cNvSpPr>
            <a:spLocks noGrp="1" noChangeArrowheads="1"/>
          </p:cNvSpPr>
          <p:nvPr>
            <p:ph idx="1"/>
          </p:nvPr>
        </p:nvSpPr>
        <p:spPr/>
        <p:txBody>
          <a:bodyPr/>
          <a:lstStyle/>
          <a:p>
            <a:pPr marL="609600" indent="-609600" eaLnBrk="1" hangingPunct="1">
              <a:buClr>
                <a:srgbClr val="C0C06C"/>
              </a:buClr>
              <a:buFontTx/>
              <a:buAutoNum type="arabicPeriod" startAt="7"/>
            </a:pPr>
            <a:r>
              <a:rPr lang="en-US" b="1" i="1" dirty="0"/>
              <a:t>Maintenance phase </a:t>
            </a:r>
            <a:r>
              <a:rPr lang="en-US" dirty="0"/>
              <a:t>– involves performing changes, corrections, additions, and upgrades to ensure the system continues to meet the business goals</a:t>
            </a:r>
          </a:p>
          <a:p>
            <a:pPr marL="609600" indent="-609600" eaLnBrk="1" hangingPunct="1">
              <a:buClr>
                <a:srgbClr val="C0C06C"/>
              </a:buClr>
              <a:buFontTx/>
              <a:buAutoNum type="arabicPeriod" startAt="7"/>
            </a:pPr>
            <a:endParaRPr lang="en-US" dirty="0"/>
          </a:p>
          <a:p>
            <a:pPr marL="609600" indent="-609600" eaLnBrk="1" hangingPunct="1">
              <a:buClr>
                <a:schemeClr val="tx1"/>
              </a:buClr>
              <a:buFontTx/>
              <a:buNone/>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t>Regardless of your major, you will be involved in Steps 1, 2, 5, 6 and 7</a:t>
            </a:r>
          </a:p>
        </p:txBody>
      </p:sp>
      <p:sp>
        <p:nvSpPr>
          <p:cNvPr id="71683" name="Content Placeholder 2"/>
          <p:cNvSpPr>
            <a:spLocks noGrp="1"/>
          </p:cNvSpPr>
          <p:nvPr>
            <p:ph idx="1"/>
          </p:nvPr>
        </p:nvSpPr>
        <p:spPr/>
        <p:txBody>
          <a:bodyPr/>
          <a:lstStyle/>
          <a:p>
            <a:r>
              <a:rPr lang="en-US" dirty="0"/>
              <a:t>Technology is a huge part of business and our world in general.</a:t>
            </a:r>
          </a:p>
          <a:p>
            <a:r>
              <a:rPr lang="en-US" dirty="0"/>
              <a:t>You can’t “not like computers” anymore and survive.</a:t>
            </a:r>
          </a:p>
          <a:p>
            <a:r>
              <a:rPr lang="en-US" dirty="0"/>
              <a:t>Minimally, you need to understand technology and its consequences for business and life.</a:t>
            </a:r>
          </a:p>
          <a:p>
            <a:r>
              <a:rPr lang="en-US" dirty="0"/>
              <a:t>That’s true even if you outsource!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What’s “outsourcing”?</a:t>
            </a:r>
          </a:p>
        </p:txBody>
      </p:sp>
      <p:sp>
        <p:nvSpPr>
          <p:cNvPr id="72707" name="Content Placeholder 2"/>
          <p:cNvSpPr>
            <a:spLocks noGrp="1"/>
          </p:cNvSpPr>
          <p:nvPr>
            <p:ph idx="1"/>
          </p:nvPr>
        </p:nvSpPr>
        <p:spPr/>
        <p:txBody>
          <a:bodyPr/>
          <a:lstStyle/>
          <a:p>
            <a:r>
              <a:rPr lang="en-US" dirty="0"/>
              <a:t>Generally that means your organization is not able/willing to complete steps 3 and 4.</a:t>
            </a:r>
          </a:p>
          <a:p>
            <a:r>
              <a:rPr lang="en-US" dirty="0"/>
              <a:t>You STILL will be involved in 1, 2, 5, 6 and 7.</a:t>
            </a:r>
          </a:p>
          <a:p>
            <a:r>
              <a:rPr lang="en-US" dirty="0"/>
              <a:t>Even if your hire a consultancy you can’t escape completely!!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b="1"/>
              <a:t>Outsourcing</a:t>
            </a:r>
          </a:p>
        </p:txBody>
      </p:sp>
      <p:sp>
        <p:nvSpPr>
          <p:cNvPr id="73731" name="Rectangle 3"/>
          <p:cNvSpPr>
            <a:spLocks noGrp="1" noChangeArrowheads="1"/>
          </p:cNvSpPr>
          <p:nvPr>
            <p:ph type="body" idx="1"/>
          </p:nvPr>
        </p:nvSpPr>
        <p:spPr/>
        <p:txBody>
          <a:bodyPr/>
          <a:lstStyle/>
          <a:p>
            <a:pPr eaLnBrk="1" hangingPunct="1"/>
            <a:r>
              <a:rPr lang="en-US"/>
              <a:t>Reasons companies outsource</a:t>
            </a:r>
          </a:p>
        </p:txBody>
      </p:sp>
      <p:pic>
        <p:nvPicPr>
          <p:cNvPr id="73732" name="Picture 4" descr="haa23684_1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15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4000" b="1"/>
              <a:t>Sourcing’s New Surge - Offshoring</a:t>
            </a:r>
          </a:p>
        </p:txBody>
      </p:sp>
      <p:sp>
        <p:nvSpPr>
          <p:cNvPr id="74755" name="Rectangle 3"/>
          <p:cNvSpPr>
            <a:spLocks noGrp="1" noChangeArrowheads="1"/>
          </p:cNvSpPr>
          <p:nvPr>
            <p:ph type="body" idx="1"/>
          </p:nvPr>
        </p:nvSpPr>
        <p:spPr/>
        <p:txBody>
          <a:bodyPr/>
          <a:lstStyle/>
          <a:p>
            <a:pPr eaLnBrk="1" hangingPunct="1"/>
            <a:r>
              <a:rPr lang="en-US" b="1" i="1" dirty="0"/>
              <a:t>Offshore outsourcing – </a:t>
            </a:r>
            <a:r>
              <a:rPr lang="en-US" dirty="0"/>
              <a:t>using organizations from developing countries to write code and develop systems</a:t>
            </a:r>
          </a:p>
          <a:p>
            <a:pPr eaLnBrk="1" hangingPunct="1"/>
            <a:endParaRPr lang="en-US" dirty="0"/>
          </a:p>
          <a:p>
            <a:pPr eaLnBrk="1" hangingPunct="1"/>
            <a:r>
              <a:rPr lang="en-US" dirty="0"/>
              <a:t>According to Forrester Research, nearly half of all businesses use offshore providers, and two-thirds plan to send work overseas in the near future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FF349BA-1C1C-4399-944E-49E3736A8387}"/>
              </a:ext>
            </a:extLst>
          </p:cNvPr>
          <p:cNvPicPr>
            <a:picLocks noChangeAspect="1"/>
          </p:cNvPicPr>
          <p:nvPr/>
        </p:nvPicPr>
        <p:blipFill>
          <a:blip r:embed="rId2"/>
          <a:stretch>
            <a:fillRect/>
          </a:stretch>
        </p:blipFill>
        <p:spPr>
          <a:xfrm>
            <a:off x="1295400" y="4343400"/>
            <a:ext cx="6086475" cy="2228850"/>
          </a:xfrm>
          <a:prstGeom prst="rect">
            <a:avLst/>
          </a:prstGeom>
        </p:spPr>
      </p:pic>
      <p:pic>
        <p:nvPicPr>
          <p:cNvPr id="4" name="Picture 3">
            <a:extLst>
              <a:ext uri="{FF2B5EF4-FFF2-40B4-BE49-F238E27FC236}">
                <a16:creationId xmlns:a16="http://schemas.microsoft.com/office/drawing/2014/main" xmlns="" id="{5C7E46B8-6711-4AB1-9BD7-B5FB65781DAB}"/>
              </a:ext>
            </a:extLst>
          </p:cNvPr>
          <p:cNvPicPr>
            <a:picLocks noChangeAspect="1"/>
          </p:cNvPicPr>
          <p:nvPr/>
        </p:nvPicPr>
        <p:blipFill>
          <a:blip r:embed="rId3"/>
          <a:stretch>
            <a:fillRect/>
          </a:stretch>
        </p:blipFill>
        <p:spPr>
          <a:xfrm>
            <a:off x="2326481" y="152400"/>
            <a:ext cx="4024312" cy="2584721"/>
          </a:xfrm>
          <a:prstGeom prst="rect">
            <a:avLst/>
          </a:prstGeom>
        </p:spPr>
      </p:pic>
      <p:sp>
        <p:nvSpPr>
          <p:cNvPr id="2" name="Rectangle 1">
            <a:extLst>
              <a:ext uri="{FF2B5EF4-FFF2-40B4-BE49-F238E27FC236}">
                <a16:creationId xmlns:a16="http://schemas.microsoft.com/office/drawing/2014/main" xmlns="" id="{DD05F9DF-978D-4354-A169-A6AC38726C2B}"/>
              </a:ext>
            </a:extLst>
          </p:cNvPr>
          <p:cNvSpPr/>
          <p:nvPr/>
        </p:nvSpPr>
        <p:spPr>
          <a:xfrm>
            <a:off x="304800" y="2819400"/>
            <a:ext cx="8534400" cy="1384995"/>
          </a:xfrm>
          <a:prstGeom prst="rect">
            <a:avLst/>
          </a:prstGeom>
        </p:spPr>
        <p:txBody>
          <a:bodyPr wrap="square">
            <a:spAutoFit/>
          </a:bodyPr>
          <a:lstStyle/>
          <a:p>
            <a:pPr>
              <a:buClr>
                <a:srgbClr val="0085C3"/>
              </a:buClr>
            </a:pPr>
            <a:r>
              <a:rPr lang="en-US" sz="2800" dirty="0"/>
              <a:t>The population of the world is 7 billion; 6 billion people have cell phones: a source of huge volumes of data and process changes (doing things faster, cheaper and better!)</a:t>
            </a:r>
          </a:p>
        </p:txBody>
      </p:sp>
    </p:spTree>
    <p:extLst>
      <p:ext uri="{BB962C8B-B14F-4D97-AF65-F5344CB8AC3E}">
        <p14:creationId xmlns:p14="http://schemas.microsoft.com/office/powerpoint/2010/main" val="224910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…but problems persist:  The “HI-TECH Act”</a:t>
            </a:r>
          </a:p>
        </p:txBody>
      </p:sp>
      <p:sp>
        <p:nvSpPr>
          <p:cNvPr id="34819" name="Rectangle 3"/>
          <p:cNvSpPr>
            <a:spLocks noGrp="1" noChangeArrowheads="1"/>
          </p:cNvSpPr>
          <p:nvPr>
            <p:ph type="body" idx="1"/>
          </p:nvPr>
        </p:nvSpPr>
        <p:spPr/>
        <p:txBody>
          <a:bodyPr/>
          <a:lstStyle/>
          <a:p>
            <a:pPr>
              <a:lnSpc>
                <a:spcPct val="90000"/>
              </a:lnSpc>
              <a:spcAft>
                <a:spcPts val="1200"/>
              </a:spcAft>
            </a:pPr>
            <a:r>
              <a:rPr lang="en-US" sz="2600" dirty="0">
                <a:solidFill>
                  <a:srgbClr val="262673"/>
                </a:solidFill>
              </a:rPr>
              <a:t>The American Recovery and Reinvestment Act of 2009 was signed by President Obama on February 17, 2009.</a:t>
            </a:r>
          </a:p>
          <a:p>
            <a:pPr>
              <a:lnSpc>
                <a:spcPct val="90000"/>
              </a:lnSpc>
              <a:spcAft>
                <a:spcPts val="1200"/>
              </a:spcAft>
            </a:pPr>
            <a:r>
              <a:rPr lang="en-US" sz="2600" dirty="0">
                <a:solidFill>
                  <a:srgbClr val="262673"/>
                </a:solidFill>
              </a:rPr>
              <a:t>The Act includes the Health Information Technology for Economic and Clinical Health Act (HITECH Act).</a:t>
            </a:r>
          </a:p>
          <a:p>
            <a:pPr>
              <a:lnSpc>
                <a:spcPct val="90000"/>
              </a:lnSpc>
              <a:spcAft>
                <a:spcPts val="1200"/>
              </a:spcAft>
            </a:pPr>
            <a:r>
              <a:rPr lang="en-US" sz="2600" dirty="0">
                <a:solidFill>
                  <a:srgbClr val="262673"/>
                </a:solidFill>
              </a:rPr>
              <a:t>The purpose of the HITECH Act is to promote the use of health information technology with a goal of utilization of an electronic health record for each person in the United States by 2014.  (Guess what?  </a:t>
            </a:r>
            <a:r>
              <a:rPr lang="en-US" sz="2600" dirty="0" smtClean="0">
                <a:solidFill>
                  <a:srgbClr val="262673"/>
                </a:solidFill>
              </a:rPr>
              <a:t>We’re WAY past 2014!!!).</a:t>
            </a:r>
            <a:endParaRPr lang="en-US" sz="2600" dirty="0">
              <a:solidFill>
                <a:srgbClr val="262673"/>
              </a:solidFill>
            </a:endParaRPr>
          </a:p>
          <a:p>
            <a:pPr>
              <a:lnSpc>
                <a:spcPct val="90000"/>
              </a:lnSpc>
            </a:pPr>
            <a:endParaRPr lang="en-US" sz="2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7772400" cy="4114800"/>
          </a:xfrm>
        </p:spPr>
        <p:txBody>
          <a:bodyPr/>
          <a:lstStyle/>
          <a:p>
            <a:r>
              <a:rPr lang="en-US" dirty="0"/>
              <a:t>Starting in 2015, hospitals and doctors were subject to financial penalties under Medicare if they were not using electronic health records.</a:t>
            </a:r>
          </a:p>
          <a:p>
            <a:r>
              <a:rPr lang="en-US" dirty="0"/>
              <a:t>Doctors who did not adopt an EHR by 2015 are being penalized 1% of Medicare payments, increasing to 3% over 3 years.</a:t>
            </a:r>
          </a:p>
          <a:p>
            <a:r>
              <a:rPr lang="en-US" dirty="0"/>
              <a:t> In order to receive the EHR stimulus money, the HITECH act requires doctors to show "meaningful use" of an EHR system.</a:t>
            </a:r>
          </a:p>
        </p:txBody>
      </p:sp>
    </p:spTree>
    <p:extLst>
      <p:ext uri="{BB962C8B-B14F-4D97-AF65-F5344CB8AC3E}">
        <p14:creationId xmlns:p14="http://schemas.microsoft.com/office/powerpoint/2010/main" val="3522560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t>You, too, can invent “sliced bread”!!!!</a:t>
            </a:r>
          </a:p>
        </p:txBody>
      </p:sp>
      <p:sp>
        <p:nvSpPr>
          <p:cNvPr id="35843" name="Content Placeholder 2"/>
          <p:cNvSpPr>
            <a:spLocks noGrp="1"/>
          </p:cNvSpPr>
          <p:nvPr>
            <p:ph idx="1"/>
          </p:nvPr>
        </p:nvSpPr>
        <p:spPr/>
        <p:txBody>
          <a:bodyPr/>
          <a:lstStyle/>
          <a:p>
            <a:r>
              <a:rPr lang="en-US" dirty="0" smtClean="0"/>
              <a:t>The guy who invented sliced bread… he didn’t invent slicing, and he didn’t invent bread… he just MADE THE MATCH.</a:t>
            </a:r>
            <a:endParaRPr lang="en-US" dirty="0"/>
          </a:p>
          <a:p>
            <a:r>
              <a:rPr lang="en-US" sz="2800" dirty="0"/>
              <a:t>What this means:  You see an application for technology to a business problem.</a:t>
            </a:r>
          </a:p>
          <a:p>
            <a:pPr lvl="1"/>
            <a:r>
              <a:rPr lang="en-US" sz="2400" dirty="0"/>
              <a:t>You don’t have to invent the technology or implement it.</a:t>
            </a:r>
          </a:p>
          <a:p>
            <a:pPr lvl="1"/>
            <a:r>
              <a:rPr lang="en-US" sz="2400" dirty="0"/>
              <a:t>You have to understand how it works and its promise.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676400"/>
            <a:ext cx="8950325"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2" name="Rectangle 4"/>
          <p:cNvSpPr>
            <a:spLocks noGrp="1" noChangeArrowheads="1"/>
          </p:cNvSpPr>
          <p:nvPr>
            <p:ph type="title"/>
          </p:nvPr>
        </p:nvSpPr>
        <p:spPr>
          <a:noFill/>
        </p:spPr>
        <p:txBody>
          <a:bodyPr lIns="90488" tIns="44450" rIns="90488" bIns="44450"/>
          <a:lstStyle/>
          <a:p>
            <a:pPr eaLnBrk="1" hangingPunct="1"/>
            <a:r>
              <a:rPr lang="en-US">
                <a:latin typeface="Arial" pitchFamily="34" charset="0"/>
              </a:rPr>
              <a:t>Managing in the Information Age</a:t>
            </a:r>
          </a:p>
        </p:txBody>
      </p:sp>
      <p:sp>
        <p:nvSpPr>
          <p:cNvPr id="17413" name="Rectangle 5"/>
          <p:cNvSpPr>
            <a:spLocks noGrp="1" noChangeArrowheads="1"/>
          </p:cNvSpPr>
          <p:nvPr>
            <p:ph type="body" idx="1"/>
          </p:nvPr>
        </p:nvSpPr>
        <p:spPr>
          <a:xfrm>
            <a:off x="609600" y="2438400"/>
            <a:ext cx="7772400" cy="4114800"/>
          </a:xfrm>
          <a:noFill/>
        </p:spPr>
        <p:txBody>
          <a:bodyPr lIns="90488" tIns="44450" rIns="90488" bIns="44450"/>
          <a:lstStyle/>
          <a:p>
            <a:pPr eaLnBrk="1" hangingPunct="1"/>
            <a:r>
              <a:rPr lang="en-US">
                <a:latin typeface="Arial" pitchFamily="34" charset="0"/>
              </a:rPr>
              <a:t>Information Age - What is it?</a:t>
            </a:r>
          </a:p>
          <a:p>
            <a:pPr eaLnBrk="1" hangingPunct="1">
              <a:buFontTx/>
              <a:buNone/>
            </a:pPr>
            <a:endParaRPr lang="en-US">
              <a:latin typeface="Arial" pitchFamily="34" charset="0"/>
            </a:endParaRPr>
          </a:p>
          <a:p>
            <a:pPr eaLnBrk="1" hangingPunct="1"/>
            <a:r>
              <a:rPr lang="en-US">
                <a:latin typeface="Arial" pitchFamily="34" charset="0"/>
              </a:rPr>
              <a:t>In Contrast to:  Computer Age.</a:t>
            </a:r>
          </a:p>
          <a:p>
            <a:pPr lvl="1" eaLnBrk="1" hangingPunct="1"/>
            <a:r>
              <a:rPr lang="en-US">
                <a:latin typeface="Arial" pitchFamily="34" charset="0"/>
              </a:rPr>
              <a:t>Damaging fascination</a:t>
            </a:r>
          </a:p>
          <a:p>
            <a:pPr lvl="1" eaLnBrk="1" hangingPunct="1"/>
            <a:r>
              <a:rPr lang="en-US">
                <a:latin typeface="Arial" pitchFamily="34" charset="0"/>
              </a:rPr>
              <a:t>Easy to understand</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 calcmode="lin" valueType="num">
                                      <p:cBhvr additive="base">
                                        <p:cTn id="7" dur="500" fill="hold"/>
                                        <p:tgtEl>
                                          <p:spTgt spid="174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3">
                                            <p:txEl>
                                              <p:pRg st="2" end="2"/>
                                            </p:txEl>
                                          </p:spTgt>
                                        </p:tgtEl>
                                        <p:attrNameLst>
                                          <p:attrName>style.visibility</p:attrName>
                                        </p:attrNameLst>
                                      </p:cBhvr>
                                      <p:to>
                                        <p:strVal val="visible"/>
                                      </p:to>
                                    </p:set>
                                    <p:anim calcmode="lin" valueType="num">
                                      <p:cBhvr additive="base">
                                        <p:cTn id="13" dur="500" fill="hold"/>
                                        <p:tgtEl>
                                          <p:spTgt spid="1741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7413">
                                            <p:txEl>
                                              <p:pRg st="3" end="3"/>
                                            </p:txEl>
                                          </p:spTgt>
                                        </p:tgtEl>
                                        <p:attrNameLst>
                                          <p:attrName>style.visibility</p:attrName>
                                        </p:attrNameLst>
                                      </p:cBhvr>
                                      <p:to>
                                        <p:strVal val="visible"/>
                                      </p:to>
                                    </p:set>
                                    <p:anim calcmode="lin" valueType="num">
                                      <p:cBhvr additive="base">
                                        <p:cTn id="17" dur="500" fill="hold"/>
                                        <p:tgtEl>
                                          <p:spTgt spid="1741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41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413">
                                            <p:txEl>
                                              <p:pRg st="4" end="4"/>
                                            </p:txEl>
                                          </p:spTgt>
                                        </p:tgtEl>
                                        <p:attrNameLst>
                                          <p:attrName>style.visibility</p:attrName>
                                        </p:attrNameLst>
                                      </p:cBhvr>
                                      <p:to>
                                        <p:strVal val="visible"/>
                                      </p:to>
                                    </p:set>
                                    <p:anim calcmode="lin" valueType="num">
                                      <p:cBhvr additive="base">
                                        <p:cTn id="21" dur="500" fill="hold"/>
                                        <p:tgtEl>
                                          <p:spTgt spid="1741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74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ag BDT 2e Template">
  <a:themeElements>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ag BDT 2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ag BDT 2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ag BDT 2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ag BDT 2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ag BDT 2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ag BDT 2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ag BDT 2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ag BDT 2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ag BDT 2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ag BDT 2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ag BDT 2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ag BDT 2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AFD00"/>
    </a:lt1>
    <a:dk2>
      <a:srgbClr val="000000"/>
    </a:dk2>
    <a:lt2>
      <a:srgbClr val="919191"/>
    </a:lt2>
    <a:accent1>
      <a:srgbClr val="618FFD"/>
    </a:accent1>
    <a:accent2>
      <a:srgbClr val="00AE00"/>
    </a:accent2>
    <a:accent3>
      <a:srgbClr val="FCFEAA"/>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114FFB"/>
    </a:dk1>
    <a:lt1>
      <a:srgbClr val="FCD1C1"/>
    </a:lt1>
    <a:dk2>
      <a:srgbClr val="000000"/>
    </a:dk2>
    <a:lt2>
      <a:srgbClr val="919191"/>
    </a:lt2>
    <a:accent1>
      <a:srgbClr val="618FFD"/>
    </a:accent1>
    <a:accent2>
      <a:srgbClr val="00AE00"/>
    </a:accent2>
    <a:accent3>
      <a:srgbClr val="FDE5DD"/>
    </a:accent3>
    <a:accent4>
      <a:srgbClr val="0D42D6"/>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99FF5D"/>
    </a:lt1>
    <a:dk2>
      <a:srgbClr val="F76681"/>
    </a:dk2>
    <a:lt2>
      <a:srgbClr val="919191"/>
    </a:lt2>
    <a:accent1>
      <a:srgbClr val="618FFD"/>
    </a:accent1>
    <a:accent2>
      <a:srgbClr val="00AE00"/>
    </a:accent2>
    <a:accent3>
      <a:srgbClr val="CAFFB6"/>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1096</TotalTime>
  <Words>2256</Words>
  <Application>Microsoft Office PowerPoint</Application>
  <PresentationFormat>On-screen Show (4:3)</PresentationFormat>
  <Paragraphs>255</Paragraphs>
  <Slides>35</Slides>
  <Notes>23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51" baseType="lpstr">
      <vt:lpstr>Arial</vt:lpstr>
      <vt:lpstr>Arial Narrow</vt:lpstr>
      <vt:lpstr>Calibri</vt:lpstr>
      <vt:lpstr>Century Schoolbook</vt:lpstr>
      <vt:lpstr>Courier New</vt:lpstr>
      <vt:lpstr>Garamond</vt:lpstr>
      <vt:lpstr>Roboto</vt:lpstr>
      <vt:lpstr>Times New Roman</vt:lpstr>
      <vt:lpstr>Times New Roman MT Std</vt:lpstr>
      <vt:lpstr>Wingdings</vt:lpstr>
      <vt:lpstr>ヒラギノ明朝 ProN W6</vt:lpstr>
      <vt:lpstr>Default Design</vt:lpstr>
      <vt:lpstr>Haag BDT 2e Template</vt:lpstr>
      <vt:lpstr>1_Default Design</vt:lpstr>
      <vt:lpstr>1_Office Theme</vt:lpstr>
      <vt:lpstr>Clip</vt:lpstr>
      <vt:lpstr>OMIS 351 Unit 1 (of 7) Solving Business Process Problems with Information Technology</vt:lpstr>
      <vt:lpstr>Technology: GROWING IMPORTANCE</vt:lpstr>
      <vt:lpstr>What are analysts’ thoughts on Information and Big Data?</vt:lpstr>
      <vt:lpstr>PowerPoint Presentation</vt:lpstr>
      <vt:lpstr>…but problems persist:  The “HI-TECH Act”</vt:lpstr>
      <vt:lpstr>PowerPoint Presentation</vt:lpstr>
      <vt:lpstr>You, too, can invent “sliced bread”!!!!</vt:lpstr>
      <vt:lpstr>PowerPoint Presentation</vt:lpstr>
      <vt:lpstr>Managing in the Information Age</vt:lpstr>
      <vt:lpstr>Movement Into Information Age</vt:lpstr>
      <vt:lpstr>Examples:  Things to Watch For</vt:lpstr>
      <vt:lpstr>PowerPoint Presentation</vt:lpstr>
      <vt:lpstr>PowerPoint Presentation</vt:lpstr>
      <vt:lpstr>PowerPoint Presentation</vt:lpstr>
      <vt:lpstr>PowerPoint Presentation</vt:lpstr>
      <vt:lpstr>Got Tech?</vt:lpstr>
      <vt:lpstr>What if you see a “slicing-bread” opportunity?</vt:lpstr>
      <vt:lpstr>The Systems Development Life Cycle (SDLC)</vt:lpstr>
      <vt:lpstr>The Systems Development Life Cycle (SDLC)</vt:lpstr>
      <vt:lpstr>The Systems Development Life Cycle (SDLC)</vt:lpstr>
      <vt:lpstr>PLANNING: Assess Project Feasibility</vt:lpstr>
      <vt:lpstr>Analysis:  Examining Business Processes</vt:lpstr>
      <vt:lpstr>Business Process Improvement</vt:lpstr>
      <vt:lpstr>Business Process Improvement</vt:lpstr>
      <vt:lpstr>Business Process Design</vt:lpstr>
      <vt:lpstr>Business Process Design</vt:lpstr>
      <vt:lpstr>Example:  Ford - BEFORE and After</vt:lpstr>
      <vt:lpstr>Example:  Ford - Before and AFTER</vt:lpstr>
      <vt:lpstr>The Systems Development Life Cycle (SDLC)</vt:lpstr>
      <vt:lpstr>The Systems Development Life Cycle (SDLC)</vt:lpstr>
      <vt:lpstr>The Systems Development Life Cycle (SDLC)</vt:lpstr>
      <vt:lpstr>Regardless of your major, you will be involved in Steps 1, 2, 5, 6 and 7</vt:lpstr>
      <vt:lpstr>What’s “outsourcing”?</vt:lpstr>
      <vt:lpstr>Outsourcing</vt:lpstr>
      <vt:lpstr>Sourcing’s New Surge - Offshoring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Chuck Downing</cp:lastModifiedBy>
  <cp:revision>118</cp:revision>
  <dcterms:created xsi:type="dcterms:W3CDTF">2000-08-08T18:22:03Z</dcterms:created>
  <dcterms:modified xsi:type="dcterms:W3CDTF">2020-06-29T20:08:21Z</dcterms:modified>
</cp:coreProperties>
</file>