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36" r:id="rId2"/>
    <p:sldMasterId id="2147483748" r:id="rId3"/>
    <p:sldMasterId id="2147483835" r:id="rId4"/>
  </p:sldMasterIdLst>
  <p:notesMasterIdLst>
    <p:notesMasterId r:id="rId47"/>
  </p:notesMasterIdLst>
  <p:handoutMasterIdLst>
    <p:handoutMasterId r:id="rId48"/>
  </p:handoutMasterIdLst>
  <p:sldIdLst>
    <p:sldId id="340" r:id="rId5"/>
    <p:sldId id="293" r:id="rId6"/>
    <p:sldId id="294" r:id="rId7"/>
    <p:sldId id="341" r:id="rId8"/>
    <p:sldId id="342" r:id="rId9"/>
    <p:sldId id="295" r:id="rId10"/>
    <p:sldId id="306" r:id="rId11"/>
    <p:sldId id="309" r:id="rId12"/>
    <p:sldId id="318" r:id="rId13"/>
    <p:sldId id="257" r:id="rId14"/>
    <p:sldId id="258" r:id="rId15"/>
    <p:sldId id="316" r:id="rId16"/>
    <p:sldId id="296" r:id="rId17"/>
    <p:sldId id="297" r:id="rId18"/>
    <p:sldId id="298" r:id="rId19"/>
    <p:sldId id="343" r:id="rId20"/>
    <p:sldId id="299" r:id="rId21"/>
    <p:sldId id="300" r:id="rId22"/>
    <p:sldId id="305" r:id="rId23"/>
    <p:sldId id="302" r:id="rId24"/>
    <p:sldId id="310" r:id="rId25"/>
    <p:sldId id="312" r:id="rId26"/>
    <p:sldId id="313" r:id="rId27"/>
    <p:sldId id="314" r:id="rId28"/>
    <p:sldId id="315" r:id="rId29"/>
    <p:sldId id="319" r:id="rId30"/>
    <p:sldId id="320" r:id="rId31"/>
    <p:sldId id="321" r:id="rId32"/>
    <p:sldId id="324" r:id="rId33"/>
    <p:sldId id="325" r:id="rId34"/>
    <p:sldId id="326" r:id="rId35"/>
    <p:sldId id="327" r:id="rId36"/>
    <p:sldId id="328" r:id="rId37"/>
    <p:sldId id="329" r:id="rId38"/>
    <p:sldId id="330" r:id="rId39"/>
    <p:sldId id="331" r:id="rId40"/>
    <p:sldId id="332" r:id="rId41"/>
    <p:sldId id="335" r:id="rId42"/>
    <p:sldId id="336" r:id="rId43"/>
    <p:sldId id="337" r:id="rId44"/>
    <p:sldId id="338" r:id="rId45"/>
    <p:sldId id="339" r:id="rId4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760F9"/>
    <a:srgbClr val="51DC00"/>
    <a:srgbClr val="BC3700"/>
    <a:srgbClr val="F6BF69"/>
    <a:srgbClr val="EF9100"/>
    <a:srgbClr val="AD6900"/>
    <a:srgbClr val="714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6224" autoAdjust="0"/>
  </p:normalViewPr>
  <p:slideViewPr>
    <p:cSldViewPr>
      <p:cViewPr varScale="1">
        <p:scale>
          <a:sx n="106" d="100"/>
          <a:sy n="106" d="100"/>
        </p:scale>
        <p:origin x="11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75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1" name="Rectangle 3"/>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684321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0854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a:t>
            </a:r>
          </a:p>
        </p:txBody>
      </p:sp>
      <p:sp>
        <p:nvSpPr>
          <p:cNvPr id="10854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0854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08550"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08551"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a:t>
            </a:r>
          </a:p>
        </p:txBody>
      </p:sp>
      <p:sp>
        <p:nvSpPr>
          <p:cNvPr id="108552"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08553"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08554" name="Rectangle 10"/>
          <p:cNvSpPr>
            <a:spLocks noGrp="1" noRot="1" noChangeAspect="1" noChangeArrowheads="1" noTextEdit="1"/>
          </p:cNvSpPr>
          <p:nvPr>
            <p:ph type="sldImg"/>
          </p:nvPr>
        </p:nvSpPr>
        <p:spPr>
          <a:ln cap="flat"/>
        </p:spPr>
      </p:sp>
      <p:sp>
        <p:nvSpPr>
          <p:cNvPr id="108555" name="Rectangle 11"/>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25332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0957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a:t>
            </a:r>
          </a:p>
        </p:txBody>
      </p:sp>
      <p:sp>
        <p:nvSpPr>
          <p:cNvPr id="10957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0957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09574"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09575"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a:t>
            </a:r>
          </a:p>
        </p:txBody>
      </p:sp>
      <p:sp>
        <p:nvSpPr>
          <p:cNvPr id="109576"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09577"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09578" name="Rectangle 10"/>
          <p:cNvSpPr>
            <a:spLocks noGrp="1" noRot="1" noChangeAspect="1" noChangeArrowheads="1" noTextEdit="1"/>
          </p:cNvSpPr>
          <p:nvPr>
            <p:ph type="sldImg"/>
          </p:nvPr>
        </p:nvSpPr>
        <p:spPr>
          <a:ln cap="flat"/>
        </p:spPr>
      </p:sp>
      <p:sp>
        <p:nvSpPr>
          <p:cNvPr id="109579" name="Rectangle 11"/>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62961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43000" y="685800"/>
            <a:ext cx="4572000" cy="3429000"/>
          </a:xfrm>
          <a:ln/>
        </p:spPr>
      </p:sp>
      <p:sp>
        <p:nvSpPr>
          <p:cNvPr id="105475" name="Notes Placeholder 2"/>
          <p:cNvSpPr>
            <a:spLocks noGrp="1"/>
          </p:cNvSpPr>
          <p:nvPr>
            <p:ph type="body" idx="1"/>
          </p:nvPr>
        </p:nvSpPr>
        <p:spPr>
          <a:noFill/>
          <a:ln w="9525"/>
        </p:spPr>
        <p:txBody>
          <a:bodyPr/>
          <a:lstStyle/>
          <a:p>
            <a:endParaRPr lang="en-US"/>
          </a:p>
        </p:txBody>
      </p:sp>
      <p:sp>
        <p:nvSpPr>
          <p:cNvPr id="10547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B01F8A35-199B-4EE8-B84F-BD3699B1D1E6}" type="slidenum">
              <a:rPr lang="en-US">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184911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43000" y="685800"/>
            <a:ext cx="4572000" cy="3429000"/>
          </a:xfrm>
          <a:ln/>
        </p:spPr>
      </p:sp>
      <p:sp>
        <p:nvSpPr>
          <p:cNvPr id="106499" name="Notes Placeholder 2"/>
          <p:cNvSpPr>
            <a:spLocks noGrp="1"/>
          </p:cNvSpPr>
          <p:nvPr>
            <p:ph type="body" idx="1"/>
          </p:nvPr>
        </p:nvSpPr>
        <p:spPr>
          <a:noFill/>
          <a:ln w="9525"/>
        </p:spPr>
        <p:txBody>
          <a:bodyPr/>
          <a:lstStyle/>
          <a:p>
            <a:endParaRPr lang="en-US"/>
          </a:p>
        </p:txBody>
      </p:sp>
      <p:sp>
        <p:nvSpPr>
          <p:cNvPr id="10650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AB2F06B5-38B9-4BB2-B559-4444EFF8877F}" type="slidenum">
              <a:rPr lang="en-US">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351228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71470"/>
            <a:ext cx="1943100" cy="5595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4" y="271470"/>
            <a:ext cx="5680075" cy="5595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8"/>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0688D230-92B1-4497-BE73-7159EF428C77}" type="datetimeFigureOut">
              <a:rPr lang="en-US"/>
              <a:pPr>
                <a:defRPr/>
              </a:pPr>
              <a:t>7/1/2020</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wrap="square" lIns="91440" tIns="45720" rIns="91440" bIns="45720" numCol="1" anchorCtr="0" compatLnSpc="1">
            <a:prstTxWarp prst="textNoShape">
              <a:avLst/>
            </a:prstTxWarp>
          </a:bodyPr>
          <a:lstStyle>
            <a:lvl1pPr>
              <a:defRPr>
                <a:solidFill>
                  <a:srgbClr val="7B9899"/>
                </a:solidFill>
                <a:ea typeface="ヒラギノ角ゴ Pro W3" pitchFamily="-4" charset="-128"/>
              </a:defRPr>
            </a:lvl1pPr>
          </a:lstStyle>
          <a:p>
            <a:r>
              <a:rPr lang="en-US"/>
              <a:t>2-</a:t>
            </a:r>
            <a:fld id="{B28EBA27-57B3-49C1-A5FA-6418CC548B05}" type="slidenum">
              <a:rPr lang="en-US"/>
              <a:pPr/>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p:txBody>
          <a:bodyPr/>
          <a:lstStyle>
            <a:lvl1pPr>
              <a:defRPr/>
            </a:lvl1pPr>
            <a:extLst/>
          </a:lstStyle>
          <a:p>
            <a:pPr>
              <a:defRPr/>
            </a:pPr>
            <a:fld id="{B7A41DE6-5903-42E7-B2D1-7435B468386A}" type="datetimeFigureOut">
              <a:rPr lang="en-US"/>
              <a:pPr>
                <a:defRPr/>
              </a:pPr>
              <a:t>7/1/2020</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wrap="square" lIns="91440" tIns="45720" rIns="91440" bIns="45720" numCol="1" anchorCtr="0" compatLnSpc="1">
            <a:prstTxWarp prst="textNoShape">
              <a:avLst/>
            </a:prstTxWarp>
          </a:bodyPr>
          <a:lstStyle>
            <a:lvl1pPr>
              <a:defRPr>
                <a:solidFill>
                  <a:srgbClr val="7B9899"/>
                </a:solidFill>
                <a:ea typeface="ヒラギノ角ゴ Pro W3" pitchFamily="-4" charset="-128"/>
              </a:defRPr>
            </a:lvl1pPr>
          </a:lstStyle>
          <a:p>
            <a:r>
              <a:rPr lang="en-US"/>
              <a:t>2-</a:t>
            </a:r>
            <a:fld id="{283D2C43-7F26-476F-A569-B6452CC67981}" type="slidenum">
              <a:rPr lang="en-US"/>
              <a:pPr/>
              <a:t>‹#›</a:t>
            </a:fld>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BC441879-5DE3-430A-A3F5-72CB1047702C}" type="datetimeFigureOut">
              <a:rPr lang="en-US"/>
              <a:pPr>
                <a:defRPr/>
              </a:pPr>
              <a:t>7/1/2020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wrap="square" lIns="91440" tIns="45720" rIns="91440" bIns="45720" numCol="1" anchorCtr="0" compatLnSpc="1">
            <a:prstTxWarp prst="textNoShape">
              <a:avLst/>
            </a:prstTxWarp>
          </a:bodyPr>
          <a:lstStyle>
            <a:lvl1pPr>
              <a:defRPr>
                <a:solidFill>
                  <a:srgbClr val="7B9899"/>
                </a:solidFill>
                <a:ea typeface="ヒラギノ角ゴ Pro W3" pitchFamily="-4" charset="-128"/>
              </a:defRPr>
            </a:lvl1pPr>
          </a:lstStyle>
          <a:p>
            <a:r>
              <a:rPr lang="en-US"/>
              <a:t>2-</a:t>
            </a:r>
            <a:fld id="{E43A6CFA-7270-4164-9AD5-00621D515C70}"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120272F3-110B-4CF7-A489-8988E2126526}" type="datetimeFigureOut">
              <a:rPr lang="en-US"/>
              <a:pPr>
                <a:defRPr/>
              </a:pPr>
              <a:t>7/1/2020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wrap="square" lIns="91440" tIns="45720" rIns="91440" bIns="45720" numCol="1" anchorCtr="0" compatLnSpc="1">
            <a:prstTxWarp prst="textNoShape">
              <a:avLst/>
            </a:prstTxWarp>
          </a:bodyPr>
          <a:lstStyle>
            <a:lvl1pPr>
              <a:defRPr>
                <a:solidFill>
                  <a:srgbClr val="7B9899"/>
                </a:solidFill>
                <a:ea typeface="ヒラギノ角ゴ Pro W3" pitchFamily="-4" charset="-128"/>
              </a:defRPr>
            </a:lvl1pPr>
          </a:lstStyle>
          <a:p>
            <a:r>
              <a:rPr lang="en-US"/>
              <a:t>2-</a:t>
            </a:r>
            <a:fld id="{E39E1D30-77D8-4826-9D05-99CC614EE1B3}"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33"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33" y="144429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A6A7BA82-5D7E-4146-916E-ED8EA1F29FF6}" type="datetimeFigureOut">
              <a:rPr lang="en-US"/>
              <a:pPr>
                <a:defRPr/>
              </a:pPr>
              <a:t>7/1/2020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wrap="square" lIns="91440" tIns="45720" rIns="91440" bIns="45720" numCol="1" anchorCtr="0" compatLnSpc="1">
            <a:prstTxWarp prst="textNoShape">
              <a:avLst/>
            </a:prstTxWarp>
          </a:bodyPr>
          <a:lstStyle>
            <a:lvl1pPr>
              <a:defRPr>
                <a:solidFill>
                  <a:srgbClr val="7B9899"/>
                </a:solidFill>
                <a:ea typeface="ヒラギノ角ゴ Pro W3" pitchFamily="-4" charset="-128"/>
              </a:defRPr>
            </a:lvl1pPr>
          </a:lstStyle>
          <a:p>
            <a:r>
              <a:rPr lang="en-US"/>
              <a:t>2-</a:t>
            </a:r>
            <a:fld id="{4132AC9A-D450-4F6C-8C65-02FDF7FECC02}"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697F3680-ED2B-4C94-B567-CBAA4C75D9D6}" type="datetimeFigureOut">
              <a:rPr lang="en-US"/>
              <a:pPr>
                <a:defRPr/>
              </a:pPr>
              <a:t>7/1/2020</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wrap="square" lIns="91440" tIns="45720" rIns="91440" bIns="45720" numCol="1" anchorCtr="0" compatLnSpc="1">
            <a:prstTxWarp prst="textNoShape">
              <a:avLst/>
            </a:prstTxWarp>
          </a:bodyPr>
          <a:lstStyle>
            <a:lvl1pPr>
              <a:defRPr>
                <a:solidFill>
                  <a:srgbClr val="7B9899"/>
                </a:solidFill>
                <a:ea typeface="ヒラギノ角ゴ Pro W3" pitchFamily="-4" charset="-128"/>
              </a:defRPr>
            </a:lvl1pPr>
          </a:lstStyle>
          <a:p>
            <a:r>
              <a:rPr lang="en-US"/>
              <a:t>2-</a:t>
            </a:r>
            <a:fld id="{79D8640B-8A0D-4D2D-970A-1FEB5DA2FFDF}"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012F7D35-65E8-478D-88B0-4B6D81E5C344}" type="datetimeFigureOut">
              <a:rPr lang="en-US"/>
              <a:pPr>
                <a:defRPr/>
              </a:pPr>
              <a:t>7/1/2020</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r>
              <a:rPr lang="en-US"/>
              <a:t>2-</a:t>
            </a:r>
            <a:fld id="{7BBC9E32-A5E1-4DA1-9702-CF308B6998DA}" type="slidenum">
              <a:rPr lang="en-US"/>
              <a:pPr>
                <a:defRPr/>
              </a:pPr>
              <a:t>‹#›</a:t>
            </a:fld>
            <a:endParaRPr 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3"/>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371620E0-B1F0-47EF-AE7B-1FC79D99A8DC}" type="datetimeFigureOut">
              <a:rPr lang="en-US"/>
              <a:pPr>
                <a:defRPr/>
              </a:pPr>
              <a:t>7/1/2020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wrap="square" lIns="91440" tIns="45720" rIns="91440" bIns="45720" numCol="1" anchorCtr="0" compatLnSpc="1">
            <a:prstTxWarp prst="textNoShape">
              <a:avLst/>
            </a:prstTxWarp>
          </a:bodyPr>
          <a:lstStyle>
            <a:lvl1pPr>
              <a:defRPr>
                <a:solidFill>
                  <a:srgbClr val="7B9899"/>
                </a:solidFill>
                <a:ea typeface="ヒラギノ角ゴ Pro W3" pitchFamily="-4" charset="-128"/>
              </a:defRPr>
            </a:lvl1pPr>
          </a:lstStyle>
          <a:p>
            <a:r>
              <a:rPr lang="en-US"/>
              <a:t>2-</a:t>
            </a:r>
            <a:fld id="{7C82EECA-3384-4614-AC8D-2B5DE8FE871D}"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Right Triangle 6"/>
          <p:cNvSpPr>
            <a:spLocks/>
          </p:cNvSpPr>
          <p:nvPr/>
        </p:nvSpPr>
        <p:spPr bwMode="auto">
          <a:xfrm>
            <a:off x="-6042" y="5791255"/>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45"/>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3"/>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FC90349-1730-4C3C-8DED-82DF6F511D55}" type="datetimeFigureOut">
              <a:rPr lang="en-US"/>
              <a:pPr>
                <a:defRPr/>
              </a:pPr>
              <a:t>7/1/2020</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wrap="square" lIns="91440" tIns="45720" rIns="91440" bIns="45720" numCol="1" anchorCtr="0" compatLnSpc="1">
            <a:prstTxWarp prst="textNoShape">
              <a:avLst/>
            </a:prstTxWarp>
          </a:bodyPr>
          <a:lstStyle>
            <a:lvl1pPr>
              <a:defRPr>
                <a:solidFill>
                  <a:srgbClr val="7B9899"/>
                </a:solidFill>
                <a:ea typeface="ヒラギノ角ゴ Pro W3" pitchFamily="-4" charset="-128"/>
              </a:defRPr>
            </a:lvl1pPr>
          </a:lstStyle>
          <a:p>
            <a:r>
              <a:rPr lang="en-US"/>
              <a:t>2-</a:t>
            </a:r>
            <a:fld id="{17AB6876-3459-49E1-8AD9-7E7317C9C01D}"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5"/>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9B14F5C7-A3C4-43DE-9844-DD64549F3995}" type="datetimeFigureOut">
              <a:rPr lang="en-US"/>
              <a:pPr>
                <a:defRPr/>
              </a:pPr>
              <a:t>7/1/2020</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wrap="square" lIns="91440" tIns="45720" rIns="91440" bIns="45720" numCol="1" anchorCtr="0" compatLnSpc="1">
            <a:prstTxWarp prst="textNoShape">
              <a:avLst/>
            </a:prstTxWarp>
          </a:bodyPr>
          <a:lstStyle>
            <a:lvl1pPr>
              <a:defRPr>
                <a:solidFill>
                  <a:srgbClr val="7B9899"/>
                </a:solidFill>
                <a:ea typeface="ヒラギノ角ゴ Pro W3" pitchFamily="-4" charset="-128"/>
              </a:defRPr>
            </a:lvl1pPr>
          </a:lstStyle>
          <a:p>
            <a:r>
              <a:rPr lang="en-US"/>
              <a:t>2-</a:t>
            </a:r>
            <a:fld id="{B3CB2EF0-0367-40FA-BCE4-DF95651F9A07}" type="slidenum">
              <a:rPr lang="en-US"/>
              <a:pPr/>
              <a:t>‹#›</a:t>
            </a:fld>
            <a:endParaRPr 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6"/>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EA1A3F19-8A39-45A3-8569-8B3B6292672F}" type="datetimeFigureOut">
              <a:rPr lang="en-US"/>
              <a:pPr>
                <a:defRPr/>
              </a:pPr>
              <a:t>7/1/2020</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wrap="square" lIns="91440" tIns="45720" rIns="91440" bIns="45720" numCol="1" anchorCtr="0" compatLnSpc="1">
            <a:prstTxWarp prst="textNoShape">
              <a:avLst/>
            </a:prstTxWarp>
          </a:bodyPr>
          <a:lstStyle>
            <a:lvl1pPr>
              <a:defRPr>
                <a:solidFill>
                  <a:srgbClr val="7B9899"/>
                </a:solidFill>
                <a:ea typeface="ヒラギノ角ゴ Pro W3" pitchFamily="-4" charset="-128"/>
              </a:defRPr>
            </a:lvl1pPr>
          </a:lstStyle>
          <a:p>
            <a:r>
              <a:rPr lang="en-US"/>
              <a:t>2-</a:t>
            </a:r>
            <a:fld id="{674DDE78-9984-4DB2-A3EF-E657EA5FA64D}" type="slidenum">
              <a:rPr lang="en-US"/>
              <a:pPr/>
              <a:t>‹#›</a:t>
            </a:fld>
            <a:endParaRPr 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dirty="0"/>
          </a:p>
        </p:txBody>
      </p:sp>
      <p:sp>
        <p:nvSpPr>
          <p:cNvPr id="12" name="Picture Placeholder 7"/>
          <p:cNvSpPr>
            <a:spLocks noGrp="1"/>
          </p:cNvSpPr>
          <p:nvPr>
            <p:ph type="pic" sz="quarter" idx="14"/>
          </p:nvPr>
        </p:nvSpPr>
        <p:spPr>
          <a:xfrm>
            <a:off x="457200" y="1805519"/>
            <a:ext cx="4058356" cy="369332"/>
          </a:xfrm>
        </p:spPr>
        <p:txBody>
          <a:bodyPr rtlCol="0">
            <a:normAutofit/>
          </a:bodyPr>
          <a:lstStyle/>
          <a:p>
            <a:pPr lvl="0"/>
            <a:endParaRPr lang="en-US" noProof="0" dirty="0"/>
          </a:p>
        </p:txBody>
      </p:sp>
      <p:sp>
        <p:nvSpPr>
          <p:cNvPr id="13" name="Picture Placeholder 7"/>
          <p:cNvSpPr>
            <a:spLocks noGrp="1"/>
          </p:cNvSpPr>
          <p:nvPr>
            <p:ph type="pic" sz="quarter" idx="15"/>
          </p:nvPr>
        </p:nvSpPr>
        <p:spPr>
          <a:xfrm>
            <a:off x="4628444" y="1805519"/>
            <a:ext cx="4058356" cy="369332"/>
          </a:xfrm>
        </p:spPr>
        <p:txBody>
          <a:bodyPr rtlCol="0">
            <a:normAutofit/>
          </a:bodyPr>
          <a:lstStyle/>
          <a:p>
            <a:pPr lvl="0"/>
            <a:endParaRPr lang="en-US" noProof="0" dirty="0"/>
          </a:p>
        </p:txBody>
      </p:sp>
      <p:sp>
        <p:nvSpPr>
          <p:cNvPr id="5" name="Slide Number Placeholder 5"/>
          <p:cNvSpPr>
            <a:spLocks noGrp="1"/>
          </p:cNvSpPr>
          <p:nvPr>
            <p:ph type="sldNum" sz="quarter" idx="16"/>
          </p:nvPr>
        </p:nvSpPr>
        <p:spPr/>
        <p:txBody>
          <a:bodyPr/>
          <a:lstStyle>
            <a:lvl1pPr>
              <a:defRPr>
                <a:solidFill>
                  <a:srgbClr val="8CADAE">
                    <a:shade val="75000"/>
                  </a:srgbClr>
                </a:solidFill>
              </a:defRPr>
            </a:lvl1pPr>
          </a:lstStyle>
          <a:p>
            <a:pPr>
              <a:defRPr/>
            </a:pPr>
            <a:r>
              <a:rPr lang="en-US"/>
              <a:t>2-</a:t>
            </a:r>
            <a:fld id="{899F74EE-B1C3-45E5-995E-5D2F7ECDFB1B}" type="slidenum">
              <a:rPr lang="en-US"/>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en-US"/>
          </a:p>
        </p:txBody>
      </p:sp>
      <p:sp>
        <p:nvSpPr>
          <p:cNvPr id="4" name="Content Placeholder 3"/>
          <p:cNvSpPr>
            <a:spLocks noGrp="1"/>
          </p:cNvSpPr>
          <p:nvPr>
            <p:ph sz="half" idx="2"/>
          </p:nvPr>
        </p:nvSpPr>
        <p:spPr>
          <a:xfrm>
            <a:off x="457200" y="1881481"/>
            <a:ext cx="4040188" cy="1341907"/>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6" name="Content Placeholder 5"/>
          <p:cNvSpPr>
            <a:spLocks noGrp="1"/>
          </p:cNvSpPr>
          <p:nvPr>
            <p:ph sz="quarter" idx="4"/>
          </p:nvPr>
        </p:nvSpPr>
        <p:spPr>
          <a:xfrm>
            <a:off x="4645033" y="1881481"/>
            <a:ext cx="4041775" cy="1341907"/>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5" name="Slide Number Placeholder 5"/>
          <p:cNvSpPr>
            <a:spLocks noGrp="1"/>
          </p:cNvSpPr>
          <p:nvPr>
            <p:ph type="sldNum" sz="quarter" idx="10"/>
          </p:nvPr>
        </p:nvSpPr>
        <p:spPr/>
        <p:txBody>
          <a:bodyPr/>
          <a:lstStyle>
            <a:lvl1pPr>
              <a:defRPr>
                <a:solidFill>
                  <a:srgbClr val="8CADAE">
                    <a:shade val="75000"/>
                  </a:srgbClr>
                </a:solidFill>
              </a:defRPr>
            </a:lvl1pPr>
          </a:lstStyle>
          <a:p>
            <a:pPr>
              <a:defRPr/>
            </a:pPr>
            <a:r>
              <a:rPr lang="en-US"/>
              <a:t>2-</a:t>
            </a:r>
            <a:fld id="{0B6BAF0F-986F-47F9-B27B-74B67CF9A1F6}" type="slidenum">
              <a:rPr lang="en-US"/>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8"/>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3F67B8FD-651C-4A5C-89CD-40D28F26255B}" type="datetimeFigureOut">
              <a:rPr lang="en-US"/>
              <a:pPr>
                <a:defRPr/>
              </a:pPr>
              <a:t>7/1/2020</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82A233C5-36BF-468C-8CBF-BD7DB0E71FC5}"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67761D84-A466-4628-BD52-A9266041713F}" type="datetimeFigureOut">
              <a:rPr lang="en-US"/>
              <a:pPr>
                <a:defRPr/>
              </a:pPr>
              <a:t>7/1/2020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27E3993-210E-4987-B3E5-AB91AC1A98A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0A9E4F59-4142-472B-8BF5-E4BC69D6D799}" type="datetimeFigureOut">
              <a:rPr lang="en-US"/>
              <a:pPr>
                <a:defRPr/>
              </a:pPr>
              <a:t>7/1/2020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0EFA8A6-0674-479E-996B-6BBCFAFBFA0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9DF748B8-14A1-43C4-821D-431FA9E3DF49}" type="datetimeFigureOut">
              <a:rPr lang="en-US"/>
              <a:pPr>
                <a:defRPr/>
              </a:pPr>
              <a:t>7/1/2020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C249B38-A1FF-4115-84C7-F8A1922CC35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33"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33" y="144429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C6E8F5C7-ACED-4AA9-9C2A-ECC73D8127A0}" type="datetimeFigureOut">
              <a:rPr lang="en-US"/>
              <a:pPr>
                <a:defRPr/>
              </a:pPr>
              <a:t>7/1/2020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C1AC77D-5306-4E7F-9042-AA314EB5712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33F3D0B5-ED5F-4F1D-BA54-9B42DC2A0778}" type="datetimeFigureOut">
              <a:rPr lang="en-US"/>
              <a:pPr>
                <a:defRPr/>
              </a:pPr>
              <a:t>7/1/2020</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5CB2F2A-B7BF-4165-922E-D340D21A27B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9E7F86E-875E-437B-8C79-5849F67CA0A8}" type="datetimeFigureOut">
              <a:rPr lang="en-US"/>
              <a:pPr>
                <a:defRPr/>
              </a:pPr>
              <a:t>7/1/2020</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BE1B69F-8262-40F1-AC01-8DEB551FA3E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3"/>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C568DC0C-C5C6-4249-8752-FAE5A355CE3B}" type="datetimeFigureOut">
              <a:rPr lang="en-US"/>
              <a:pPr>
                <a:defRPr/>
              </a:pPr>
              <a:t>7/1/2020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72E6F65-DDBB-4ACB-96DA-6DE5CA06EC8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Right Triangle 6"/>
          <p:cNvSpPr>
            <a:spLocks/>
          </p:cNvSpPr>
          <p:nvPr/>
        </p:nvSpPr>
        <p:spPr bwMode="auto">
          <a:xfrm>
            <a:off x="-6042" y="5791255"/>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45"/>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3"/>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C5740122-19BD-4B8D-9446-C9F25F955F10}" type="datetimeFigureOut">
              <a:rPr lang="en-US"/>
              <a:pPr>
                <a:defRPr/>
              </a:pPr>
              <a:t>7/1/2020</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7D7EA25A-499C-467D-BEEE-7E76FC02E48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5"/>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869AC2F-2FF1-4EFE-AD3E-ED691955315C}" type="datetimeFigureOut">
              <a:rPr lang="en-US"/>
              <a:pPr>
                <a:defRPr/>
              </a:pPr>
              <a:t>7/1/2020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9E992BC-40C5-4A7E-9880-6A74F7E530C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6"/>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9DBD2B0-239C-40B6-929D-4CE12F90A046}" type="datetimeFigureOut">
              <a:rPr lang="en-US"/>
              <a:pPr>
                <a:defRPr/>
              </a:pPr>
              <a:t>7/1/2020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7CA0D8D-7C9C-404A-91F4-A643D636B158}"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118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390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265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11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85925"/>
            <a:ext cx="3805238"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8244" y="1685925"/>
            <a:ext cx="3805237"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082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718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153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781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114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350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63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0" y="385763"/>
            <a:ext cx="9134475" cy="6188075"/>
            <a:chOff x="0" y="243"/>
            <a:chExt cx="5754" cy="3898"/>
          </a:xfrm>
        </p:grpSpPr>
        <p:grpSp>
          <p:nvGrpSpPr>
            <p:cNvPr id="1029" name="Group 7"/>
            <p:cNvGrpSpPr>
              <a:grpSpLocks/>
            </p:cNvGrpSpPr>
            <p:nvPr/>
          </p:nvGrpSpPr>
          <p:grpSpPr bwMode="auto">
            <a:xfrm>
              <a:off x="0" y="243"/>
              <a:ext cx="609" cy="288"/>
              <a:chOff x="0" y="243"/>
              <a:chExt cx="609" cy="288"/>
            </a:xfrm>
          </p:grpSpPr>
          <p:sp>
            <p:nvSpPr>
              <p:cNvPr id="2" name="Freeform 2"/>
              <p:cNvSpPr>
                <a:spLocks/>
              </p:cNvSpPr>
              <p:nvPr/>
            </p:nvSpPr>
            <p:spPr bwMode="auto">
              <a:xfrm>
                <a:off x="0" y="243"/>
                <a:ext cx="202" cy="288"/>
              </a:xfrm>
              <a:custGeom>
                <a:avLst/>
                <a:gdLst/>
                <a:ahLst/>
                <a:cxnLst>
                  <a:cxn ang="0">
                    <a:pos x="0" y="0"/>
                  </a:cxn>
                  <a:cxn ang="0">
                    <a:pos x="201" y="0"/>
                  </a:cxn>
                  <a:cxn ang="0">
                    <a:pos x="165" y="287"/>
                  </a:cxn>
                  <a:cxn ang="0">
                    <a:pos x="0" y="287"/>
                  </a:cxn>
                  <a:cxn ang="0">
                    <a:pos x="0" y="0"/>
                  </a:cxn>
                </a:cxnLst>
                <a:rect l="0" t="0" r="r" b="b"/>
                <a:pathLst>
                  <a:path w="202" h="288">
                    <a:moveTo>
                      <a:pt x="0" y="0"/>
                    </a:moveTo>
                    <a:lnTo>
                      <a:pt x="201" y="0"/>
                    </a:lnTo>
                    <a:lnTo>
                      <a:pt x="165" y="287"/>
                    </a:lnTo>
                    <a:lnTo>
                      <a:pt x="0" y="287"/>
                    </a:lnTo>
                    <a:lnTo>
                      <a:pt x="0"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
            <p:nvSpPr>
              <p:cNvPr id="1027" name="Freeform 3"/>
              <p:cNvSpPr>
                <a:spLocks/>
              </p:cNvSpPr>
              <p:nvPr/>
            </p:nvSpPr>
            <p:spPr bwMode="auto">
              <a:xfrm>
                <a:off x="187" y="243"/>
                <a:ext cx="167" cy="288"/>
              </a:xfrm>
              <a:custGeom>
                <a:avLst/>
                <a:gdLst/>
                <a:ahLst/>
                <a:cxnLst>
                  <a:cxn ang="0">
                    <a:pos x="34" y="0"/>
                  </a:cxn>
                  <a:cxn ang="0">
                    <a:pos x="0" y="287"/>
                  </a:cxn>
                  <a:cxn ang="0">
                    <a:pos x="132" y="287"/>
                  </a:cxn>
                  <a:cxn ang="0">
                    <a:pos x="166" y="0"/>
                  </a:cxn>
                  <a:cxn ang="0">
                    <a:pos x="34" y="0"/>
                  </a:cxn>
                </a:cxnLst>
                <a:rect l="0" t="0" r="r" b="b"/>
                <a:pathLst>
                  <a:path w="167" h="288">
                    <a:moveTo>
                      <a:pt x="34" y="0"/>
                    </a:moveTo>
                    <a:lnTo>
                      <a:pt x="0" y="287"/>
                    </a:lnTo>
                    <a:lnTo>
                      <a:pt x="132" y="287"/>
                    </a:lnTo>
                    <a:lnTo>
                      <a:pt x="166" y="0"/>
                    </a:lnTo>
                    <a:lnTo>
                      <a:pt x="34"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
            <p:nvSpPr>
              <p:cNvPr id="3" name="Freeform 4"/>
              <p:cNvSpPr>
                <a:spLocks/>
              </p:cNvSpPr>
              <p:nvPr/>
            </p:nvSpPr>
            <p:spPr bwMode="auto">
              <a:xfrm>
                <a:off x="337" y="243"/>
                <a:ext cx="139" cy="288"/>
              </a:xfrm>
              <a:custGeom>
                <a:avLst/>
                <a:gdLst/>
                <a:ahLst/>
                <a:cxnLst>
                  <a:cxn ang="0">
                    <a:pos x="35" y="0"/>
                  </a:cxn>
                  <a:cxn ang="0">
                    <a:pos x="0" y="287"/>
                  </a:cxn>
                  <a:cxn ang="0">
                    <a:pos x="104" y="287"/>
                  </a:cxn>
                  <a:cxn ang="0">
                    <a:pos x="138" y="0"/>
                  </a:cxn>
                  <a:cxn ang="0">
                    <a:pos x="35" y="0"/>
                  </a:cxn>
                </a:cxnLst>
                <a:rect l="0" t="0" r="r" b="b"/>
                <a:pathLst>
                  <a:path w="139" h="288">
                    <a:moveTo>
                      <a:pt x="35" y="0"/>
                    </a:moveTo>
                    <a:lnTo>
                      <a:pt x="0" y="287"/>
                    </a:lnTo>
                    <a:lnTo>
                      <a:pt x="104" y="287"/>
                    </a:lnTo>
                    <a:lnTo>
                      <a:pt x="138" y="0"/>
                    </a:lnTo>
                    <a:lnTo>
                      <a:pt x="35"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
            <p:nvSpPr>
              <p:cNvPr id="4" name="Freeform 5"/>
              <p:cNvSpPr>
                <a:spLocks/>
              </p:cNvSpPr>
              <p:nvPr/>
            </p:nvSpPr>
            <p:spPr bwMode="auto">
              <a:xfrm>
                <a:off x="457" y="243"/>
                <a:ext cx="103" cy="288"/>
              </a:xfrm>
              <a:custGeom>
                <a:avLst/>
                <a:gdLst/>
                <a:ahLst/>
                <a:cxnLst>
                  <a:cxn ang="0">
                    <a:pos x="34" y="0"/>
                  </a:cxn>
                  <a:cxn ang="0">
                    <a:pos x="0" y="287"/>
                  </a:cxn>
                  <a:cxn ang="0">
                    <a:pos x="68" y="287"/>
                  </a:cxn>
                  <a:cxn ang="0">
                    <a:pos x="102" y="0"/>
                  </a:cxn>
                  <a:cxn ang="0">
                    <a:pos x="34" y="0"/>
                  </a:cxn>
                </a:cxnLst>
                <a:rect l="0" t="0" r="r" b="b"/>
                <a:pathLst>
                  <a:path w="103" h="288">
                    <a:moveTo>
                      <a:pt x="34" y="0"/>
                    </a:moveTo>
                    <a:lnTo>
                      <a:pt x="0" y="287"/>
                    </a:lnTo>
                    <a:lnTo>
                      <a:pt x="68" y="287"/>
                    </a:lnTo>
                    <a:lnTo>
                      <a:pt x="102" y="0"/>
                    </a:lnTo>
                    <a:lnTo>
                      <a:pt x="34"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
            <p:nvSpPr>
              <p:cNvPr id="5" name="Freeform 6"/>
              <p:cNvSpPr>
                <a:spLocks/>
              </p:cNvSpPr>
              <p:nvPr/>
            </p:nvSpPr>
            <p:spPr bwMode="auto">
              <a:xfrm>
                <a:off x="539" y="243"/>
                <a:ext cx="70" cy="288"/>
              </a:xfrm>
              <a:custGeom>
                <a:avLst/>
                <a:gdLst/>
                <a:ahLst/>
                <a:cxnLst>
                  <a:cxn ang="0">
                    <a:pos x="33" y="0"/>
                  </a:cxn>
                  <a:cxn ang="0">
                    <a:pos x="0" y="287"/>
                  </a:cxn>
                  <a:cxn ang="0">
                    <a:pos x="35" y="287"/>
                  </a:cxn>
                  <a:cxn ang="0">
                    <a:pos x="69" y="0"/>
                  </a:cxn>
                  <a:cxn ang="0">
                    <a:pos x="33" y="0"/>
                  </a:cxn>
                </a:cxnLst>
                <a:rect l="0" t="0" r="r" b="b"/>
                <a:pathLst>
                  <a:path w="70" h="288">
                    <a:moveTo>
                      <a:pt x="33" y="0"/>
                    </a:moveTo>
                    <a:lnTo>
                      <a:pt x="0" y="287"/>
                    </a:lnTo>
                    <a:lnTo>
                      <a:pt x="35" y="287"/>
                    </a:lnTo>
                    <a:lnTo>
                      <a:pt x="69" y="0"/>
                    </a:lnTo>
                    <a:lnTo>
                      <a:pt x="33" y="0"/>
                    </a:lnTo>
                  </a:path>
                </a:pathLst>
              </a:custGeom>
              <a:solidFill>
                <a:schemeClr val="accent2"/>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grpSp>
        <p:grpSp>
          <p:nvGrpSpPr>
            <p:cNvPr id="1030" name="Group 11"/>
            <p:cNvGrpSpPr>
              <a:grpSpLocks/>
            </p:cNvGrpSpPr>
            <p:nvPr/>
          </p:nvGrpSpPr>
          <p:grpSpPr bwMode="auto">
            <a:xfrm>
              <a:off x="528" y="3942"/>
              <a:ext cx="5226" cy="199"/>
              <a:chOff x="528" y="3942"/>
              <a:chExt cx="5226" cy="199"/>
            </a:xfrm>
          </p:grpSpPr>
          <p:sp>
            <p:nvSpPr>
              <p:cNvPr id="1032" name="Freeform 8"/>
              <p:cNvSpPr>
                <a:spLocks/>
              </p:cNvSpPr>
              <p:nvPr/>
            </p:nvSpPr>
            <p:spPr bwMode="auto">
              <a:xfrm>
                <a:off x="528" y="4092"/>
                <a:ext cx="5226" cy="49"/>
              </a:xfrm>
              <a:custGeom>
                <a:avLst/>
                <a:gdLst/>
                <a:ahLst/>
                <a:cxnLst>
                  <a:cxn ang="0">
                    <a:pos x="0" y="48"/>
                  </a:cxn>
                  <a:cxn ang="0">
                    <a:pos x="5225" y="48"/>
                  </a:cxn>
                  <a:cxn ang="0">
                    <a:pos x="5225" y="0"/>
                  </a:cxn>
                  <a:cxn ang="0">
                    <a:pos x="12" y="0"/>
                  </a:cxn>
                  <a:cxn ang="0">
                    <a:pos x="0" y="48"/>
                  </a:cxn>
                </a:cxnLst>
                <a:rect l="0" t="0" r="r" b="b"/>
                <a:pathLst>
                  <a:path w="5226" h="49">
                    <a:moveTo>
                      <a:pt x="0" y="48"/>
                    </a:moveTo>
                    <a:lnTo>
                      <a:pt x="5225" y="48"/>
                    </a:lnTo>
                    <a:lnTo>
                      <a:pt x="5225" y="0"/>
                    </a:lnTo>
                    <a:lnTo>
                      <a:pt x="12" y="0"/>
                    </a:lnTo>
                    <a:lnTo>
                      <a:pt x="0" y="48"/>
                    </a:lnTo>
                  </a:path>
                </a:pathLst>
              </a:custGeom>
              <a:solidFill>
                <a:schemeClr val="accent2"/>
              </a:solidFill>
              <a:ln w="12700" cap="rnd" cmpd="sng">
                <a:noFill/>
                <a:prstDash val="solid"/>
                <a:round/>
                <a:headEnd type="none" w="med" len="med"/>
                <a:tailEnd type="none" w="med" len="med"/>
              </a:ln>
              <a:effectLst/>
            </p:spPr>
            <p:txBody>
              <a:bodyPr/>
              <a:lstStyle/>
              <a:p>
                <a:pPr>
                  <a:defRPr/>
                </a:pPr>
                <a:endParaRPr lang="en-US"/>
              </a:p>
            </p:txBody>
          </p:sp>
          <p:sp>
            <p:nvSpPr>
              <p:cNvPr id="1033" name="Freeform 9"/>
              <p:cNvSpPr>
                <a:spLocks/>
              </p:cNvSpPr>
              <p:nvPr/>
            </p:nvSpPr>
            <p:spPr bwMode="auto">
              <a:xfrm>
                <a:off x="545" y="4017"/>
                <a:ext cx="5209" cy="49"/>
              </a:xfrm>
              <a:custGeom>
                <a:avLst/>
                <a:gdLst/>
                <a:ahLst/>
                <a:cxnLst>
                  <a:cxn ang="0">
                    <a:pos x="0" y="48"/>
                  </a:cxn>
                  <a:cxn ang="0">
                    <a:pos x="5208" y="48"/>
                  </a:cxn>
                  <a:cxn ang="0">
                    <a:pos x="5208" y="0"/>
                  </a:cxn>
                  <a:cxn ang="0">
                    <a:pos x="12" y="0"/>
                  </a:cxn>
                  <a:cxn ang="0">
                    <a:pos x="0" y="48"/>
                  </a:cxn>
                </a:cxnLst>
                <a:rect l="0" t="0" r="r" b="b"/>
                <a:pathLst>
                  <a:path w="5209" h="49">
                    <a:moveTo>
                      <a:pt x="0" y="48"/>
                    </a:moveTo>
                    <a:lnTo>
                      <a:pt x="5208" y="48"/>
                    </a:lnTo>
                    <a:lnTo>
                      <a:pt x="5208" y="0"/>
                    </a:lnTo>
                    <a:lnTo>
                      <a:pt x="12" y="0"/>
                    </a:lnTo>
                    <a:lnTo>
                      <a:pt x="0" y="48"/>
                    </a:lnTo>
                  </a:path>
                </a:pathLst>
              </a:custGeom>
              <a:solidFill>
                <a:schemeClr val="accent2"/>
              </a:solidFill>
              <a:ln w="12700" cap="rnd" cmpd="sng">
                <a:noFill/>
                <a:prstDash val="solid"/>
                <a:round/>
                <a:headEnd type="none" w="med" len="med"/>
                <a:tailEnd type="none" w="med" len="med"/>
              </a:ln>
              <a:effectLst/>
            </p:spPr>
            <p:txBody>
              <a:bodyPr/>
              <a:lstStyle/>
              <a:p>
                <a:pPr>
                  <a:defRPr/>
                </a:pPr>
                <a:endParaRPr lang="en-US"/>
              </a:p>
            </p:txBody>
          </p:sp>
          <p:sp>
            <p:nvSpPr>
              <p:cNvPr id="1034" name="Freeform 10"/>
              <p:cNvSpPr>
                <a:spLocks/>
              </p:cNvSpPr>
              <p:nvPr/>
            </p:nvSpPr>
            <p:spPr bwMode="auto">
              <a:xfrm>
                <a:off x="562" y="3942"/>
                <a:ext cx="5192" cy="51"/>
              </a:xfrm>
              <a:custGeom>
                <a:avLst/>
                <a:gdLst/>
                <a:ahLst/>
                <a:cxnLst>
                  <a:cxn ang="0">
                    <a:pos x="0" y="50"/>
                  </a:cxn>
                  <a:cxn ang="0">
                    <a:pos x="5191" y="48"/>
                  </a:cxn>
                  <a:cxn ang="0">
                    <a:pos x="5191" y="0"/>
                  </a:cxn>
                  <a:cxn ang="0">
                    <a:pos x="12" y="0"/>
                  </a:cxn>
                  <a:cxn ang="0">
                    <a:pos x="0" y="50"/>
                  </a:cxn>
                </a:cxnLst>
                <a:rect l="0" t="0" r="r" b="b"/>
                <a:pathLst>
                  <a:path w="5192" h="51">
                    <a:moveTo>
                      <a:pt x="0" y="50"/>
                    </a:moveTo>
                    <a:lnTo>
                      <a:pt x="5191" y="48"/>
                    </a:lnTo>
                    <a:lnTo>
                      <a:pt x="5191" y="0"/>
                    </a:lnTo>
                    <a:lnTo>
                      <a:pt x="12" y="0"/>
                    </a:lnTo>
                    <a:lnTo>
                      <a:pt x="0" y="50"/>
                    </a:lnTo>
                  </a:path>
                </a:pathLst>
              </a:custGeom>
              <a:solidFill>
                <a:schemeClr val="accent2"/>
              </a:solidFill>
              <a:ln w="12700" cap="rnd" cmpd="sng">
                <a:noFill/>
                <a:prstDash val="solid"/>
                <a:round/>
                <a:headEnd type="none" w="med" len="med"/>
                <a:tailEnd type="none" w="med" len="med"/>
              </a:ln>
              <a:effectLst/>
            </p:spPr>
            <p:txBody>
              <a:bodyPr/>
              <a:lstStyle/>
              <a:p>
                <a:pPr>
                  <a:defRPr/>
                </a:pPr>
                <a:endParaRPr lang="en-US"/>
              </a:p>
            </p:txBody>
          </p:sp>
        </p:grpSp>
      </p:grpSp>
      <p:sp>
        <p:nvSpPr>
          <p:cNvPr id="1037" name="Rectangle 13"/>
          <p:cNvSpPr>
            <a:spLocks noGrp="1" noChangeArrowheads="1"/>
          </p:cNvSpPr>
          <p:nvPr>
            <p:ph type="title"/>
          </p:nvPr>
        </p:nvSpPr>
        <p:spPr bwMode="auto">
          <a:xfrm>
            <a:off x="990600" y="271463"/>
            <a:ext cx="7775575" cy="1176337"/>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title style</a:t>
            </a:r>
          </a:p>
        </p:txBody>
      </p:sp>
      <p:sp>
        <p:nvSpPr>
          <p:cNvPr id="1028" name="Rectangle 14"/>
          <p:cNvSpPr>
            <a:spLocks noGrp="1" noChangeArrowheads="1"/>
          </p:cNvSpPr>
          <p:nvPr>
            <p:ph type="body" idx="1"/>
          </p:nvPr>
        </p:nvSpPr>
        <p:spPr bwMode="auto">
          <a:xfrm>
            <a:off x="990600" y="1685925"/>
            <a:ext cx="7762875" cy="418147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3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Right Triangle 13"/>
          <p:cNvSpPr>
            <a:spLocks/>
          </p:cNvSpPr>
          <p:nvPr/>
        </p:nvSpPr>
        <p:spPr bwMode="auto">
          <a:xfrm>
            <a:off x="-6042" y="5791255"/>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45"/>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5A3CE192-6590-441F-A192-C88ACDFEE5C7}" type="datetimeFigureOut">
              <a:rPr lang="en-US"/>
              <a:pPr>
                <a:defRPr/>
              </a:pPr>
              <a:t>7/1/2020</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5784D767-C794-4B24-BC5D-75FFFA4E2B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Right Triangle 13"/>
          <p:cNvSpPr>
            <a:spLocks/>
          </p:cNvSpPr>
          <p:nvPr/>
        </p:nvSpPr>
        <p:spPr bwMode="auto">
          <a:xfrm>
            <a:off x="-6042" y="5791255"/>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45"/>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8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CD45AC1B-A5DA-403E-99AE-11FF3307DB09}" type="datetimeFigureOut">
              <a:rPr lang="en-US"/>
              <a:pPr>
                <a:defRPr/>
              </a:pPr>
              <a:t>7/1/2020</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A18B4AA0-35A5-436A-9407-F109CBE6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06" r:id="rId2"/>
    <p:sldLayoutId id="2147483829" r:id="rId3"/>
    <p:sldLayoutId id="2147483830" r:id="rId4"/>
    <p:sldLayoutId id="2147483831" r:id="rId5"/>
    <p:sldLayoutId id="2147483832" r:id="rId6"/>
    <p:sldLayoutId id="2147483807" r:id="rId7"/>
    <p:sldLayoutId id="2147483833" r:id="rId8"/>
    <p:sldLayoutId id="2147483834" r:id="rId9"/>
    <p:sldLayoutId id="2147483808" r:id="rId10"/>
    <p:sldLayoutId id="214748380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fontAlgn="auto">
              <a:spcBef>
                <a:spcPts val="0"/>
              </a:spcBef>
              <a:spcAft>
                <a:spcPts val="0"/>
              </a:spcAft>
            </a:pPr>
            <a:fld id="{5EEC718E-5854-2847-B78C-BFF5EC188F66}" type="datetimeFigureOut">
              <a:rPr lang="en-US" smtClean="0">
                <a:solidFill>
                  <a:prstClr val="black">
                    <a:tint val="75000"/>
                  </a:prstClr>
                </a:solidFill>
                <a:latin typeface="Calibri"/>
              </a:rPr>
              <a:pPr defTabSz="342900" fontAlgn="auto">
                <a:spcBef>
                  <a:spcPts val="0"/>
                </a:spcBef>
                <a:spcAft>
                  <a:spcPts val="0"/>
                </a:spcAft>
              </a:pPr>
              <a:t>7/1/2020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fontAlgn="auto">
              <a:spcBef>
                <a:spcPts val="0"/>
              </a:spcBef>
              <a:spcAft>
                <a:spcPts val="0"/>
              </a:spcAft>
            </a:pPr>
            <a:fld id="{52C71162-BDC9-BE4B-AE81-ADEB7471E36D}" type="slidenum">
              <a:rPr lang="en-US" smtClean="0">
                <a:solidFill>
                  <a:prstClr val="black">
                    <a:tint val="75000"/>
                  </a:prstClr>
                </a:solidFill>
                <a:latin typeface="Calibri"/>
              </a:rPr>
              <a:pPr defTabSz="3429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5516099"/>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447800" y="1219200"/>
            <a:ext cx="5867400" cy="4006596"/>
          </a:xfrm>
        </p:spPr>
        <p:txBody>
          <a:bodyPr>
            <a:normAutofit/>
          </a:bodyPr>
          <a:lstStyle/>
          <a:p>
            <a:pPr algn="l"/>
            <a:r>
              <a:rPr lang="en-US" sz="3600" dirty="0">
                <a:solidFill>
                  <a:srgbClr val="C8102E"/>
                </a:solidFill>
                <a:latin typeface="Times New Roman MT Std"/>
                <a:cs typeface="Times New Roman MT Std"/>
              </a:rPr>
              <a:t>OMIS 351</a:t>
            </a:r>
            <a:br>
              <a:rPr lang="en-US" sz="3600" dirty="0">
                <a:solidFill>
                  <a:srgbClr val="C8102E"/>
                </a:solidFill>
                <a:latin typeface="Times New Roman MT Std"/>
                <a:cs typeface="Times New Roman MT Std"/>
              </a:rPr>
            </a:br>
            <a:r>
              <a:rPr lang="en-US" sz="3600" dirty="0">
                <a:latin typeface="Times New Roman MT Std"/>
                <a:cs typeface="Times New Roman MT Std"/>
              </a:rPr>
              <a:t>Unit 2 (of 7)</a:t>
            </a:r>
            <a:br>
              <a:rPr lang="en-US" sz="3600" dirty="0">
                <a:latin typeface="Times New Roman MT Std"/>
                <a:cs typeface="Times New Roman MT Std"/>
              </a:rPr>
            </a:br>
            <a:r>
              <a:rPr lang="en-US" sz="3600" dirty="0">
                <a:solidFill>
                  <a:srgbClr val="C8102E"/>
                </a:solidFill>
                <a:latin typeface="Times New Roman MT Std"/>
                <a:cs typeface="Times New Roman MT Std"/>
              </a:rPr>
              <a:t>Strategic Tools, Frameworks and Ideas to Make Unit 1 Happen</a:t>
            </a:r>
            <a:endParaRPr lang="en-US" sz="3600" dirty="0">
              <a:solidFill>
                <a:srgbClr val="C8102E"/>
              </a:solidFill>
              <a:latin typeface="Arial"/>
              <a:cs typeface="Arial"/>
            </a:endParaRPr>
          </a:p>
        </p:txBody>
      </p:sp>
    </p:spTree>
    <p:extLst>
      <p:ext uri="{BB962C8B-B14F-4D97-AF65-F5344CB8AC3E}">
        <p14:creationId xmlns:p14="http://schemas.microsoft.com/office/powerpoint/2010/main" val="197153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632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6324"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6325"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150" name="Rectangle 6"/>
          <p:cNvSpPr>
            <a:spLocks noGrp="1" noChangeArrowheads="1"/>
          </p:cNvSpPr>
          <p:nvPr>
            <p:ph type="title"/>
          </p:nvPr>
        </p:nvSpPr>
        <p:spPr/>
        <p:txBody>
          <a:bodyPr/>
          <a:lstStyle/>
          <a:p>
            <a:pPr>
              <a:defRPr/>
            </a:pPr>
            <a:r>
              <a:rPr lang="en-US"/>
              <a:t>Competitive Environment:  Porter’s Forces Model</a:t>
            </a:r>
          </a:p>
        </p:txBody>
      </p:sp>
      <p:sp>
        <p:nvSpPr>
          <p:cNvPr id="56327" name="Rectangle 7"/>
          <p:cNvSpPr>
            <a:spLocks noChangeArrowheads="1"/>
          </p:cNvSpPr>
          <p:nvPr/>
        </p:nvSpPr>
        <p:spPr bwMode="auto">
          <a:xfrm>
            <a:off x="3435350" y="3435350"/>
            <a:ext cx="2425700" cy="10541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6328" name="Rectangle 8"/>
          <p:cNvSpPr>
            <a:spLocks noChangeArrowheads="1"/>
          </p:cNvSpPr>
          <p:nvPr/>
        </p:nvSpPr>
        <p:spPr bwMode="auto">
          <a:xfrm>
            <a:off x="3567113" y="3414713"/>
            <a:ext cx="2355850" cy="828675"/>
          </a:xfrm>
          <a:prstGeom prst="rect">
            <a:avLst/>
          </a:prstGeom>
          <a:noFill/>
          <a:ln w="12700">
            <a:noFill/>
            <a:miter lim="800000"/>
            <a:headEnd/>
            <a:tailEnd/>
          </a:ln>
        </p:spPr>
        <p:txBody>
          <a:bodyPr wrap="none" lIns="90488" tIns="44450" rIns="90488" bIns="44450">
            <a:spAutoFit/>
          </a:bodyPr>
          <a:lstStyle/>
          <a:p>
            <a:r>
              <a:rPr lang="en-US">
                <a:latin typeface="Book Antiqua" pitchFamily="18" charset="0"/>
              </a:rPr>
              <a:t>Rivalries within</a:t>
            </a:r>
          </a:p>
          <a:p>
            <a:r>
              <a:rPr lang="en-US">
                <a:latin typeface="Book Antiqua" pitchFamily="18" charset="0"/>
              </a:rPr>
              <a:t>Industry</a:t>
            </a:r>
          </a:p>
        </p:txBody>
      </p:sp>
      <p:sp>
        <p:nvSpPr>
          <p:cNvPr id="56329" name="Rectangle 9"/>
          <p:cNvSpPr>
            <a:spLocks noChangeArrowheads="1"/>
          </p:cNvSpPr>
          <p:nvPr/>
        </p:nvSpPr>
        <p:spPr bwMode="auto">
          <a:xfrm>
            <a:off x="3740150" y="1911350"/>
            <a:ext cx="2120900" cy="825500"/>
          </a:xfrm>
          <a:prstGeom prst="rect">
            <a:avLst/>
          </a:prstGeom>
          <a:solidFill>
            <a:srgbClr val="B760F9"/>
          </a:solidFill>
          <a:ln w="12700">
            <a:solidFill>
              <a:schemeClr val="tx1"/>
            </a:solidFill>
            <a:miter lim="800000"/>
            <a:headEnd/>
            <a:tailEnd/>
          </a:ln>
        </p:spPr>
        <p:txBody>
          <a:bodyPr wrap="none" anchor="ctr"/>
          <a:lstStyle/>
          <a:p>
            <a:endParaRPr lang="en-US"/>
          </a:p>
        </p:txBody>
      </p:sp>
      <p:sp>
        <p:nvSpPr>
          <p:cNvPr id="56330" name="Rectangle 10"/>
          <p:cNvSpPr>
            <a:spLocks noChangeArrowheads="1"/>
          </p:cNvSpPr>
          <p:nvPr/>
        </p:nvSpPr>
        <p:spPr bwMode="auto">
          <a:xfrm>
            <a:off x="3643313" y="1817688"/>
            <a:ext cx="2074862" cy="828675"/>
          </a:xfrm>
          <a:prstGeom prst="rect">
            <a:avLst/>
          </a:prstGeom>
          <a:noFill/>
          <a:ln w="12700">
            <a:noFill/>
            <a:miter lim="800000"/>
            <a:headEnd/>
            <a:tailEnd/>
          </a:ln>
        </p:spPr>
        <p:txBody>
          <a:bodyPr wrap="none" lIns="90488" tIns="44450" rIns="90488" bIns="44450">
            <a:spAutoFit/>
          </a:bodyPr>
          <a:lstStyle/>
          <a:p>
            <a:r>
              <a:rPr lang="en-US">
                <a:latin typeface="Book Antiqua" pitchFamily="18" charset="0"/>
              </a:rPr>
              <a:t>Threat of</a:t>
            </a:r>
          </a:p>
          <a:p>
            <a:r>
              <a:rPr lang="en-US">
                <a:latin typeface="Book Antiqua" pitchFamily="18" charset="0"/>
              </a:rPr>
              <a:t>New Entrants</a:t>
            </a:r>
          </a:p>
        </p:txBody>
      </p:sp>
      <p:sp>
        <p:nvSpPr>
          <p:cNvPr id="56331" name="Line 11"/>
          <p:cNvSpPr>
            <a:spLocks noChangeShapeType="1"/>
          </p:cNvSpPr>
          <p:nvPr/>
        </p:nvSpPr>
        <p:spPr bwMode="auto">
          <a:xfrm>
            <a:off x="4800600" y="2822575"/>
            <a:ext cx="0" cy="301625"/>
          </a:xfrm>
          <a:prstGeom prst="line">
            <a:avLst/>
          </a:prstGeom>
          <a:noFill/>
          <a:ln w="50800">
            <a:solidFill>
              <a:schemeClr val="tx1"/>
            </a:solidFill>
            <a:round/>
            <a:headEnd/>
            <a:tailEnd type="triangle" w="med" len="med"/>
          </a:ln>
        </p:spPr>
        <p:txBody>
          <a:bodyPr wrap="none" anchor="ctr"/>
          <a:lstStyle/>
          <a:p>
            <a:endParaRPr lang="en-US"/>
          </a:p>
        </p:txBody>
      </p:sp>
      <p:sp>
        <p:nvSpPr>
          <p:cNvPr id="56332" name="Rectangle 12"/>
          <p:cNvSpPr>
            <a:spLocks noChangeArrowheads="1"/>
          </p:cNvSpPr>
          <p:nvPr/>
        </p:nvSpPr>
        <p:spPr bwMode="auto">
          <a:xfrm>
            <a:off x="463550" y="3359150"/>
            <a:ext cx="2044700" cy="12827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56333" name="Rectangle 13"/>
          <p:cNvSpPr>
            <a:spLocks noChangeArrowheads="1"/>
          </p:cNvSpPr>
          <p:nvPr/>
        </p:nvSpPr>
        <p:spPr bwMode="auto">
          <a:xfrm>
            <a:off x="446088" y="3338513"/>
            <a:ext cx="1681162" cy="1196975"/>
          </a:xfrm>
          <a:prstGeom prst="rect">
            <a:avLst/>
          </a:prstGeom>
          <a:noFill/>
          <a:ln w="12700">
            <a:noFill/>
            <a:miter lim="800000"/>
            <a:headEnd/>
            <a:tailEnd/>
          </a:ln>
        </p:spPr>
        <p:txBody>
          <a:bodyPr wrap="none" lIns="90488" tIns="44450" rIns="90488" bIns="44450">
            <a:spAutoFit/>
          </a:bodyPr>
          <a:lstStyle/>
          <a:p>
            <a:r>
              <a:rPr lang="en-US">
                <a:latin typeface="Book Antiqua" pitchFamily="18" charset="0"/>
              </a:rPr>
              <a:t>Bargaining</a:t>
            </a:r>
          </a:p>
          <a:p>
            <a:r>
              <a:rPr lang="en-US">
                <a:latin typeface="Book Antiqua" pitchFamily="18" charset="0"/>
              </a:rPr>
              <a:t>Power of</a:t>
            </a:r>
          </a:p>
          <a:p>
            <a:r>
              <a:rPr lang="en-US">
                <a:latin typeface="Book Antiqua" pitchFamily="18" charset="0"/>
              </a:rPr>
              <a:t>Suppliers</a:t>
            </a:r>
          </a:p>
        </p:txBody>
      </p:sp>
      <p:sp>
        <p:nvSpPr>
          <p:cNvPr id="56334" name="Rectangle 14"/>
          <p:cNvSpPr>
            <a:spLocks noChangeArrowheads="1"/>
          </p:cNvSpPr>
          <p:nvPr/>
        </p:nvSpPr>
        <p:spPr bwMode="auto">
          <a:xfrm>
            <a:off x="6788150" y="3359150"/>
            <a:ext cx="2044700" cy="12827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56335" name="Rectangle 15"/>
          <p:cNvSpPr>
            <a:spLocks noChangeArrowheads="1"/>
          </p:cNvSpPr>
          <p:nvPr/>
        </p:nvSpPr>
        <p:spPr bwMode="auto">
          <a:xfrm>
            <a:off x="6767513" y="3338513"/>
            <a:ext cx="1681162" cy="1196975"/>
          </a:xfrm>
          <a:prstGeom prst="rect">
            <a:avLst/>
          </a:prstGeom>
          <a:noFill/>
          <a:ln w="12700">
            <a:noFill/>
            <a:miter lim="800000"/>
            <a:headEnd/>
            <a:tailEnd/>
          </a:ln>
        </p:spPr>
        <p:txBody>
          <a:bodyPr wrap="none" lIns="90488" tIns="44450" rIns="90488" bIns="44450">
            <a:spAutoFit/>
          </a:bodyPr>
          <a:lstStyle/>
          <a:p>
            <a:r>
              <a:rPr lang="en-US">
                <a:latin typeface="Book Antiqua" pitchFamily="18" charset="0"/>
              </a:rPr>
              <a:t>Bargaining</a:t>
            </a:r>
          </a:p>
          <a:p>
            <a:r>
              <a:rPr lang="en-US">
                <a:latin typeface="Book Antiqua" pitchFamily="18" charset="0"/>
              </a:rPr>
              <a:t>Power of</a:t>
            </a:r>
          </a:p>
          <a:p>
            <a:r>
              <a:rPr lang="en-US">
                <a:latin typeface="Book Antiqua" pitchFamily="18" charset="0"/>
              </a:rPr>
              <a:t>Customers</a:t>
            </a:r>
          </a:p>
        </p:txBody>
      </p:sp>
      <p:sp>
        <p:nvSpPr>
          <p:cNvPr id="56336" name="Rectangle 16"/>
          <p:cNvSpPr>
            <a:spLocks noChangeArrowheads="1"/>
          </p:cNvSpPr>
          <p:nvPr/>
        </p:nvSpPr>
        <p:spPr bwMode="auto">
          <a:xfrm>
            <a:off x="3435350" y="5492750"/>
            <a:ext cx="2578100" cy="6731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56337" name="Rectangle 17"/>
          <p:cNvSpPr>
            <a:spLocks noChangeArrowheads="1"/>
          </p:cNvSpPr>
          <p:nvPr/>
        </p:nvSpPr>
        <p:spPr bwMode="auto">
          <a:xfrm>
            <a:off x="3417888" y="5395913"/>
            <a:ext cx="1685925" cy="828675"/>
          </a:xfrm>
          <a:prstGeom prst="rect">
            <a:avLst/>
          </a:prstGeom>
          <a:noFill/>
          <a:ln w="12700">
            <a:noFill/>
            <a:miter lim="800000"/>
            <a:headEnd/>
            <a:tailEnd/>
          </a:ln>
        </p:spPr>
        <p:txBody>
          <a:bodyPr wrap="none" lIns="90488" tIns="44450" rIns="90488" bIns="44450">
            <a:spAutoFit/>
          </a:bodyPr>
          <a:lstStyle/>
          <a:p>
            <a:r>
              <a:rPr lang="en-US">
                <a:solidFill>
                  <a:schemeClr val="bg2"/>
                </a:solidFill>
                <a:latin typeface="Book Antiqua" pitchFamily="18" charset="0"/>
              </a:rPr>
              <a:t>Threat of</a:t>
            </a:r>
          </a:p>
          <a:p>
            <a:r>
              <a:rPr lang="en-US">
                <a:solidFill>
                  <a:schemeClr val="bg2"/>
                </a:solidFill>
                <a:latin typeface="Book Antiqua" pitchFamily="18" charset="0"/>
              </a:rPr>
              <a:t>Substitutes</a:t>
            </a:r>
          </a:p>
        </p:txBody>
      </p:sp>
      <p:sp>
        <p:nvSpPr>
          <p:cNvPr id="56338" name="Line 18"/>
          <p:cNvSpPr>
            <a:spLocks noChangeShapeType="1"/>
          </p:cNvSpPr>
          <p:nvPr/>
        </p:nvSpPr>
        <p:spPr bwMode="auto">
          <a:xfrm flipV="1">
            <a:off x="4648200" y="4573588"/>
            <a:ext cx="0" cy="987425"/>
          </a:xfrm>
          <a:prstGeom prst="line">
            <a:avLst/>
          </a:prstGeom>
          <a:noFill/>
          <a:ln w="50800">
            <a:solidFill>
              <a:schemeClr val="tx1"/>
            </a:solidFill>
            <a:round/>
            <a:headEnd/>
            <a:tailEnd type="triangle" w="med" len="med"/>
          </a:ln>
        </p:spPr>
        <p:txBody>
          <a:bodyPr wrap="none" anchor="ctr"/>
          <a:lstStyle/>
          <a:p>
            <a:endParaRPr lang="en-US"/>
          </a:p>
        </p:txBody>
      </p:sp>
      <p:sp>
        <p:nvSpPr>
          <p:cNvPr id="56339" name="Line 19"/>
          <p:cNvSpPr>
            <a:spLocks noChangeShapeType="1"/>
          </p:cNvSpPr>
          <p:nvPr/>
        </p:nvSpPr>
        <p:spPr bwMode="auto">
          <a:xfrm>
            <a:off x="2593975" y="3962400"/>
            <a:ext cx="530225" cy="0"/>
          </a:xfrm>
          <a:prstGeom prst="line">
            <a:avLst/>
          </a:prstGeom>
          <a:noFill/>
          <a:ln w="50800">
            <a:solidFill>
              <a:schemeClr val="tx1"/>
            </a:solidFill>
            <a:round/>
            <a:headEnd/>
            <a:tailEnd type="triangle" w="med" len="med"/>
          </a:ln>
        </p:spPr>
        <p:txBody>
          <a:bodyPr wrap="none" anchor="ctr"/>
          <a:lstStyle/>
          <a:p>
            <a:endParaRPr lang="en-US"/>
          </a:p>
        </p:txBody>
      </p:sp>
      <p:sp>
        <p:nvSpPr>
          <p:cNvPr id="56340" name="Line 20"/>
          <p:cNvSpPr>
            <a:spLocks noChangeShapeType="1"/>
          </p:cNvSpPr>
          <p:nvPr/>
        </p:nvSpPr>
        <p:spPr bwMode="auto">
          <a:xfrm flipH="1">
            <a:off x="5946775" y="3886200"/>
            <a:ext cx="911225" cy="0"/>
          </a:xfrm>
          <a:prstGeom prst="line">
            <a:avLst/>
          </a:prstGeom>
          <a:noFill/>
          <a:ln w="50800">
            <a:solidFill>
              <a:schemeClr val="tx1"/>
            </a:solidFill>
            <a:round/>
            <a:headEnd/>
            <a:tailEnd type="triangle" w="med" len="med"/>
          </a:ln>
        </p:spPr>
        <p:txBody>
          <a:bodyPr wrap="none" anchor="ctr"/>
          <a:lstStyle/>
          <a:p>
            <a:endParaRPr lang="en-US"/>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734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7348"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7349"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8198" name="Rectangle 6"/>
          <p:cNvSpPr>
            <a:spLocks noGrp="1" noChangeArrowheads="1"/>
          </p:cNvSpPr>
          <p:nvPr>
            <p:ph type="title"/>
          </p:nvPr>
        </p:nvSpPr>
        <p:spPr/>
        <p:txBody>
          <a:bodyPr/>
          <a:lstStyle/>
          <a:p>
            <a:pPr>
              <a:defRPr/>
            </a:pPr>
            <a:r>
              <a:rPr lang="en-US"/>
              <a:t>Competitive Environment:  Porter’s Forces Model</a:t>
            </a:r>
          </a:p>
        </p:txBody>
      </p:sp>
      <p:sp>
        <p:nvSpPr>
          <p:cNvPr id="57351" name="Rectangle 7"/>
          <p:cNvSpPr>
            <a:spLocks noChangeArrowheads="1"/>
          </p:cNvSpPr>
          <p:nvPr/>
        </p:nvSpPr>
        <p:spPr bwMode="auto">
          <a:xfrm>
            <a:off x="3435350" y="3435350"/>
            <a:ext cx="2425700" cy="10541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7352" name="Rectangle 8"/>
          <p:cNvSpPr>
            <a:spLocks noChangeArrowheads="1"/>
          </p:cNvSpPr>
          <p:nvPr/>
        </p:nvSpPr>
        <p:spPr bwMode="auto">
          <a:xfrm>
            <a:off x="3567113" y="3414713"/>
            <a:ext cx="2355850" cy="828675"/>
          </a:xfrm>
          <a:prstGeom prst="rect">
            <a:avLst/>
          </a:prstGeom>
          <a:noFill/>
          <a:ln w="12700">
            <a:noFill/>
            <a:miter lim="800000"/>
            <a:headEnd/>
            <a:tailEnd/>
          </a:ln>
        </p:spPr>
        <p:txBody>
          <a:bodyPr wrap="none" lIns="90488" tIns="44450" rIns="90488" bIns="44450">
            <a:spAutoFit/>
          </a:bodyPr>
          <a:lstStyle/>
          <a:p>
            <a:r>
              <a:rPr lang="en-US">
                <a:latin typeface="Book Antiqua" pitchFamily="18" charset="0"/>
              </a:rPr>
              <a:t>Rivalries within</a:t>
            </a:r>
          </a:p>
          <a:p>
            <a:r>
              <a:rPr lang="en-US">
                <a:latin typeface="Book Antiqua" pitchFamily="18" charset="0"/>
              </a:rPr>
              <a:t>Industry</a:t>
            </a:r>
          </a:p>
        </p:txBody>
      </p:sp>
      <p:sp>
        <p:nvSpPr>
          <p:cNvPr id="57353" name="Rectangle 9"/>
          <p:cNvSpPr>
            <a:spLocks noChangeArrowheads="1"/>
          </p:cNvSpPr>
          <p:nvPr/>
        </p:nvSpPr>
        <p:spPr bwMode="auto">
          <a:xfrm>
            <a:off x="3740150" y="1911350"/>
            <a:ext cx="2120900" cy="825500"/>
          </a:xfrm>
          <a:prstGeom prst="rect">
            <a:avLst/>
          </a:prstGeom>
          <a:solidFill>
            <a:srgbClr val="B760F9"/>
          </a:solidFill>
          <a:ln w="12700">
            <a:solidFill>
              <a:schemeClr val="tx1"/>
            </a:solidFill>
            <a:miter lim="800000"/>
            <a:headEnd/>
            <a:tailEnd/>
          </a:ln>
        </p:spPr>
        <p:txBody>
          <a:bodyPr wrap="none" anchor="ctr"/>
          <a:lstStyle/>
          <a:p>
            <a:endParaRPr lang="en-US"/>
          </a:p>
        </p:txBody>
      </p:sp>
      <p:sp>
        <p:nvSpPr>
          <p:cNvPr id="57354" name="Rectangle 10"/>
          <p:cNvSpPr>
            <a:spLocks noChangeArrowheads="1"/>
          </p:cNvSpPr>
          <p:nvPr/>
        </p:nvSpPr>
        <p:spPr bwMode="auto">
          <a:xfrm>
            <a:off x="3643313" y="1817688"/>
            <a:ext cx="2074862" cy="828675"/>
          </a:xfrm>
          <a:prstGeom prst="rect">
            <a:avLst/>
          </a:prstGeom>
          <a:noFill/>
          <a:ln w="12700">
            <a:noFill/>
            <a:miter lim="800000"/>
            <a:headEnd/>
            <a:tailEnd/>
          </a:ln>
        </p:spPr>
        <p:txBody>
          <a:bodyPr wrap="none" lIns="90488" tIns="44450" rIns="90488" bIns="44450">
            <a:spAutoFit/>
          </a:bodyPr>
          <a:lstStyle/>
          <a:p>
            <a:r>
              <a:rPr lang="en-US">
                <a:latin typeface="Book Antiqua" pitchFamily="18" charset="0"/>
              </a:rPr>
              <a:t>Threat of</a:t>
            </a:r>
          </a:p>
          <a:p>
            <a:r>
              <a:rPr lang="en-US">
                <a:latin typeface="Book Antiqua" pitchFamily="18" charset="0"/>
              </a:rPr>
              <a:t>New Entrants</a:t>
            </a:r>
          </a:p>
        </p:txBody>
      </p:sp>
      <p:sp>
        <p:nvSpPr>
          <p:cNvPr id="57355" name="Line 11"/>
          <p:cNvSpPr>
            <a:spLocks noChangeShapeType="1"/>
          </p:cNvSpPr>
          <p:nvPr/>
        </p:nvSpPr>
        <p:spPr bwMode="auto">
          <a:xfrm>
            <a:off x="4800600" y="2822575"/>
            <a:ext cx="0" cy="301625"/>
          </a:xfrm>
          <a:prstGeom prst="line">
            <a:avLst/>
          </a:prstGeom>
          <a:noFill/>
          <a:ln w="50800">
            <a:solidFill>
              <a:schemeClr val="tx1"/>
            </a:solidFill>
            <a:round/>
            <a:headEnd/>
            <a:tailEnd type="triangle" w="med" len="med"/>
          </a:ln>
        </p:spPr>
        <p:txBody>
          <a:bodyPr wrap="none" anchor="ctr"/>
          <a:lstStyle/>
          <a:p>
            <a:endParaRPr lang="en-US"/>
          </a:p>
        </p:txBody>
      </p:sp>
      <p:sp>
        <p:nvSpPr>
          <p:cNvPr id="57356" name="Rectangle 12"/>
          <p:cNvSpPr>
            <a:spLocks noChangeArrowheads="1"/>
          </p:cNvSpPr>
          <p:nvPr/>
        </p:nvSpPr>
        <p:spPr bwMode="auto">
          <a:xfrm>
            <a:off x="463550" y="3359150"/>
            <a:ext cx="2044700" cy="12827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57357" name="Rectangle 13"/>
          <p:cNvSpPr>
            <a:spLocks noChangeArrowheads="1"/>
          </p:cNvSpPr>
          <p:nvPr/>
        </p:nvSpPr>
        <p:spPr bwMode="auto">
          <a:xfrm>
            <a:off x="446088" y="3338513"/>
            <a:ext cx="1681162" cy="1196975"/>
          </a:xfrm>
          <a:prstGeom prst="rect">
            <a:avLst/>
          </a:prstGeom>
          <a:noFill/>
          <a:ln w="12700">
            <a:noFill/>
            <a:miter lim="800000"/>
            <a:headEnd/>
            <a:tailEnd/>
          </a:ln>
        </p:spPr>
        <p:txBody>
          <a:bodyPr wrap="none" lIns="90488" tIns="44450" rIns="90488" bIns="44450">
            <a:spAutoFit/>
          </a:bodyPr>
          <a:lstStyle/>
          <a:p>
            <a:r>
              <a:rPr lang="en-US">
                <a:latin typeface="Book Antiqua" pitchFamily="18" charset="0"/>
              </a:rPr>
              <a:t>Bargaining</a:t>
            </a:r>
          </a:p>
          <a:p>
            <a:r>
              <a:rPr lang="en-US">
                <a:latin typeface="Book Antiqua" pitchFamily="18" charset="0"/>
              </a:rPr>
              <a:t>Power of</a:t>
            </a:r>
          </a:p>
          <a:p>
            <a:r>
              <a:rPr lang="en-US">
                <a:latin typeface="Book Antiqua" pitchFamily="18" charset="0"/>
              </a:rPr>
              <a:t>Suppliers</a:t>
            </a:r>
          </a:p>
        </p:txBody>
      </p:sp>
      <p:sp>
        <p:nvSpPr>
          <p:cNvPr id="57358" name="Rectangle 14"/>
          <p:cNvSpPr>
            <a:spLocks noChangeArrowheads="1"/>
          </p:cNvSpPr>
          <p:nvPr/>
        </p:nvSpPr>
        <p:spPr bwMode="auto">
          <a:xfrm>
            <a:off x="6788150" y="3359150"/>
            <a:ext cx="2044700" cy="12827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57359" name="Rectangle 15"/>
          <p:cNvSpPr>
            <a:spLocks noChangeArrowheads="1"/>
          </p:cNvSpPr>
          <p:nvPr/>
        </p:nvSpPr>
        <p:spPr bwMode="auto">
          <a:xfrm>
            <a:off x="6767513" y="3338513"/>
            <a:ext cx="1681162" cy="1196975"/>
          </a:xfrm>
          <a:prstGeom prst="rect">
            <a:avLst/>
          </a:prstGeom>
          <a:noFill/>
          <a:ln w="12700">
            <a:noFill/>
            <a:miter lim="800000"/>
            <a:headEnd/>
            <a:tailEnd/>
          </a:ln>
        </p:spPr>
        <p:txBody>
          <a:bodyPr wrap="none" lIns="90488" tIns="44450" rIns="90488" bIns="44450">
            <a:spAutoFit/>
          </a:bodyPr>
          <a:lstStyle/>
          <a:p>
            <a:r>
              <a:rPr lang="en-US">
                <a:latin typeface="Book Antiqua" pitchFamily="18" charset="0"/>
              </a:rPr>
              <a:t>Bargaining</a:t>
            </a:r>
          </a:p>
          <a:p>
            <a:r>
              <a:rPr lang="en-US">
                <a:latin typeface="Book Antiqua" pitchFamily="18" charset="0"/>
              </a:rPr>
              <a:t>Power of</a:t>
            </a:r>
          </a:p>
          <a:p>
            <a:r>
              <a:rPr lang="en-US">
                <a:latin typeface="Book Antiqua" pitchFamily="18" charset="0"/>
              </a:rPr>
              <a:t>Customers</a:t>
            </a:r>
          </a:p>
        </p:txBody>
      </p:sp>
      <p:sp>
        <p:nvSpPr>
          <p:cNvPr id="57360" name="Rectangle 16"/>
          <p:cNvSpPr>
            <a:spLocks noChangeArrowheads="1"/>
          </p:cNvSpPr>
          <p:nvPr/>
        </p:nvSpPr>
        <p:spPr bwMode="auto">
          <a:xfrm>
            <a:off x="3435350" y="5492750"/>
            <a:ext cx="2578100" cy="6731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57361" name="Rectangle 17"/>
          <p:cNvSpPr>
            <a:spLocks noChangeArrowheads="1"/>
          </p:cNvSpPr>
          <p:nvPr/>
        </p:nvSpPr>
        <p:spPr bwMode="auto">
          <a:xfrm>
            <a:off x="3417888" y="5395913"/>
            <a:ext cx="1685925" cy="828675"/>
          </a:xfrm>
          <a:prstGeom prst="rect">
            <a:avLst/>
          </a:prstGeom>
          <a:noFill/>
          <a:ln w="12700">
            <a:noFill/>
            <a:miter lim="800000"/>
            <a:headEnd/>
            <a:tailEnd/>
          </a:ln>
        </p:spPr>
        <p:txBody>
          <a:bodyPr wrap="none" lIns="90488" tIns="44450" rIns="90488" bIns="44450">
            <a:spAutoFit/>
          </a:bodyPr>
          <a:lstStyle/>
          <a:p>
            <a:r>
              <a:rPr lang="en-US">
                <a:solidFill>
                  <a:schemeClr val="bg2"/>
                </a:solidFill>
                <a:latin typeface="Book Antiqua" pitchFamily="18" charset="0"/>
              </a:rPr>
              <a:t>Threat of</a:t>
            </a:r>
          </a:p>
          <a:p>
            <a:r>
              <a:rPr lang="en-US">
                <a:solidFill>
                  <a:schemeClr val="bg2"/>
                </a:solidFill>
                <a:latin typeface="Book Antiqua" pitchFamily="18" charset="0"/>
              </a:rPr>
              <a:t>Substitutes</a:t>
            </a:r>
          </a:p>
        </p:txBody>
      </p:sp>
      <p:sp>
        <p:nvSpPr>
          <p:cNvPr id="57362" name="Line 18"/>
          <p:cNvSpPr>
            <a:spLocks noChangeShapeType="1"/>
          </p:cNvSpPr>
          <p:nvPr/>
        </p:nvSpPr>
        <p:spPr bwMode="auto">
          <a:xfrm flipV="1">
            <a:off x="4648200" y="4573588"/>
            <a:ext cx="0" cy="987425"/>
          </a:xfrm>
          <a:prstGeom prst="line">
            <a:avLst/>
          </a:prstGeom>
          <a:noFill/>
          <a:ln w="50800">
            <a:solidFill>
              <a:schemeClr val="tx1"/>
            </a:solidFill>
            <a:round/>
            <a:headEnd/>
            <a:tailEnd type="triangle" w="med" len="med"/>
          </a:ln>
        </p:spPr>
        <p:txBody>
          <a:bodyPr wrap="none" anchor="ctr"/>
          <a:lstStyle/>
          <a:p>
            <a:endParaRPr lang="en-US"/>
          </a:p>
        </p:txBody>
      </p:sp>
      <p:sp>
        <p:nvSpPr>
          <p:cNvPr id="57363" name="Line 19"/>
          <p:cNvSpPr>
            <a:spLocks noChangeShapeType="1"/>
          </p:cNvSpPr>
          <p:nvPr/>
        </p:nvSpPr>
        <p:spPr bwMode="auto">
          <a:xfrm>
            <a:off x="2593975" y="3962400"/>
            <a:ext cx="530225" cy="0"/>
          </a:xfrm>
          <a:prstGeom prst="line">
            <a:avLst/>
          </a:prstGeom>
          <a:noFill/>
          <a:ln w="50800">
            <a:solidFill>
              <a:schemeClr val="tx1"/>
            </a:solidFill>
            <a:round/>
            <a:headEnd/>
            <a:tailEnd type="triangle" w="med" len="med"/>
          </a:ln>
        </p:spPr>
        <p:txBody>
          <a:bodyPr wrap="none" anchor="ctr"/>
          <a:lstStyle/>
          <a:p>
            <a:endParaRPr lang="en-US"/>
          </a:p>
        </p:txBody>
      </p:sp>
      <p:sp>
        <p:nvSpPr>
          <p:cNvPr id="57364" name="Line 20"/>
          <p:cNvSpPr>
            <a:spLocks noChangeShapeType="1"/>
          </p:cNvSpPr>
          <p:nvPr/>
        </p:nvSpPr>
        <p:spPr bwMode="auto">
          <a:xfrm flipH="1">
            <a:off x="5946775" y="3886200"/>
            <a:ext cx="911225" cy="0"/>
          </a:xfrm>
          <a:prstGeom prst="line">
            <a:avLst/>
          </a:prstGeom>
          <a:noFill/>
          <a:ln w="50800">
            <a:solidFill>
              <a:schemeClr val="tx1"/>
            </a:solidFill>
            <a:round/>
            <a:headEnd/>
            <a:tailEnd type="triangle" w="med" len="med"/>
          </a:ln>
        </p:spPr>
        <p:txBody>
          <a:bodyPr wrap="none" anchor="ctr"/>
          <a:lstStyle/>
          <a:p>
            <a:endParaRPr lang="en-US"/>
          </a:p>
        </p:txBody>
      </p:sp>
      <p:sp>
        <p:nvSpPr>
          <p:cNvPr id="57365" name="Rectangle 21"/>
          <p:cNvSpPr>
            <a:spLocks noChangeArrowheads="1"/>
          </p:cNvSpPr>
          <p:nvPr/>
        </p:nvSpPr>
        <p:spPr bwMode="auto">
          <a:xfrm>
            <a:off x="6864350" y="5340350"/>
            <a:ext cx="2044700" cy="673100"/>
          </a:xfrm>
          <a:prstGeom prst="rect">
            <a:avLst/>
          </a:prstGeom>
          <a:solidFill>
            <a:srgbClr val="51DC00"/>
          </a:solidFill>
          <a:ln w="12700">
            <a:solidFill>
              <a:schemeClr val="tx1"/>
            </a:solidFill>
            <a:prstDash val="lgDash"/>
            <a:miter lim="800000"/>
            <a:headEnd/>
            <a:tailEnd/>
          </a:ln>
        </p:spPr>
        <p:txBody>
          <a:bodyPr wrap="none" anchor="ctr"/>
          <a:lstStyle/>
          <a:p>
            <a:endParaRPr lang="en-US"/>
          </a:p>
        </p:txBody>
      </p:sp>
      <p:sp>
        <p:nvSpPr>
          <p:cNvPr id="57366" name="Rectangle 22"/>
          <p:cNvSpPr>
            <a:spLocks noChangeArrowheads="1"/>
          </p:cNvSpPr>
          <p:nvPr/>
        </p:nvSpPr>
        <p:spPr bwMode="auto">
          <a:xfrm>
            <a:off x="6919913" y="5395913"/>
            <a:ext cx="1698625" cy="458787"/>
          </a:xfrm>
          <a:prstGeom prst="rect">
            <a:avLst/>
          </a:prstGeom>
          <a:noFill/>
          <a:ln w="12700">
            <a:noFill/>
            <a:miter lim="800000"/>
            <a:headEnd/>
            <a:tailEnd/>
          </a:ln>
        </p:spPr>
        <p:txBody>
          <a:bodyPr wrap="none" lIns="90488" tIns="44450" rIns="90488" bIns="44450">
            <a:spAutoFit/>
          </a:bodyPr>
          <a:lstStyle/>
          <a:p>
            <a:r>
              <a:rPr lang="en-US">
                <a:latin typeface="Book Antiqua" pitchFamily="18" charset="0"/>
              </a:rPr>
              <a:t>Regulatory</a:t>
            </a:r>
          </a:p>
        </p:txBody>
      </p:sp>
      <p:sp>
        <p:nvSpPr>
          <p:cNvPr id="57367" name="Line 23"/>
          <p:cNvSpPr>
            <a:spLocks noChangeShapeType="1"/>
          </p:cNvSpPr>
          <p:nvPr/>
        </p:nvSpPr>
        <p:spPr bwMode="auto">
          <a:xfrm flipH="1" flipV="1">
            <a:off x="5945188" y="4573588"/>
            <a:ext cx="987425" cy="835025"/>
          </a:xfrm>
          <a:prstGeom prst="line">
            <a:avLst/>
          </a:prstGeom>
          <a:noFill/>
          <a:ln w="50800">
            <a:solidFill>
              <a:schemeClr val="tx1"/>
            </a:solidFill>
            <a:prstDash val="lgDash"/>
            <a:round/>
            <a:headEnd/>
            <a:tailEnd type="triangle" w="med" len="med"/>
          </a:ln>
        </p:spPr>
        <p:txBody>
          <a:bodyPr wrap="none" anchor="ctr"/>
          <a:lstStyle/>
          <a:p>
            <a:endParaRPr lang="en-US"/>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2492375"/>
          </a:xfrm>
        </p:spPr>
        <p:txBody>
          <a:bodyPr>
            <a:normAutofit fontScale="700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The barriers to entry for many tech-centric businesses are low</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Market entry is not the same as building a sustainable business and just showing up doesn’t guarantee survival</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Timing and technology alone will not yield sustainable competitive advantage — Both can be enablers for competitive advantage</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Moving first pays off when the time lead is used to create critical resources that are valuable, rare, tough to imitate, and lack substitutes</a:t>
            </a:r>
          </a:p>
        </p:txBody>
      </p:sp>
      <p:sp>
        <p:nvSpPr>
          <p:cNvPr id="36868" name="Slide Number Placeholder 3"/>
          <p:cNvSpPr>
            <a:spLocks noGrp="1"/>
          </p:cNvSpPr>
          <p:nvPr>
            <p:ph type="sldNum" sz="quarter" idx="12"/>
          </p:nvPr>
        </p:nvSpPr>
        <p:spPr bwMode="auto">
          <a:ln>
            <a:miter lim="800000"/>
            <a:headEnd/>
            <a:tailEnd/>
          </a:ln>
        </p:spPr>
        <p:txBody>
          <a:bodyPr>
            <a:normAutofit fontScale="92500" lnSpcReduction="10000"/>
          </a:bodyPr>
          <a:lstStyle/>
          <a:p>
            <a:pPr>
              <a:defRPr/>
            </a:pPr>
            <a:r>
              <a:rPr lang="en-US">
                <a:solidFill>
                  <a:srgbClr val="8CADAE">
                    <a:shade val="75000"/>
                  </a:srgbClr>
                </a:solidFill>
                <a:ea typeface="+mn-ea"/>
              </a:rPr>
              <a:t>2-</a:t>
            </a:r>
            <a:fld id="{EEF1333A-CF0D-477F-A907-91E6778BFF18}" type="slidenum">
              <a:rPr lang="en-US">
                <a:solidFill>
                  <a:srgbClr val="8CADAE">
                    <a:shade val="75000"/>
                  </a:srgbClr>
                </a:solidFill>
                <a:ea typeface="+mn-ea"/>
              </a:rPr>
              <a:pPr>
                <a:defRPr/>
              </a:pPr>
              <a:t>12</a:t>
            </a:fld>
            <a:endParaRPr lang="en-US">
              <a:solidFill>
                <a:srgbClr val="8CADAE">
                  <a:shade val="75000"/>
                </a:srgbClr>
              </a:solidFill>
              <a:ea typeface="+mn-ea"/>
            </a:endParaRPr>
          </a:p>
        </p:txBody>
      </p:sp>
      <p:sp>
        <p:nvSpPr>
          <p:cNvPr id="36866"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Barriers to Entry, Technology, and Timing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3908425"/>
          </a:xfrm>
        </p:spPr>
        <p:txBody>
          <a:bodyPr>
            <a:normAutofit fontScale="92500" lnSpcReduction="10000"/>
          </a:bodyPr>
          <a:lstStyle/>
          <a:p>
            <a:pPr marL="365760" indent="-256032" fontAlgn="auto">
              <a:spcBef>
                <a:spcPts val="1200"/>
              </a:spcBef>
              <a:spcAft>
                <a:spcPts val="0"/>
              </a:spcAft>
              <a:buFont typeface="Wingdings 3"/>
              <a:buChar char=""/>
              <a:defRPr/>
            </a:pPr>
            <a:r>
              <a:rPr lang="en-US" b="1">
                <a:latin typeface="Trebuchet MS" pitchFamily="34" charset="0"/>
                <a:cs typeface="Trebuchet MS" pitchFamily="34" charset="0"/>
              </a:rPr>
              <a:t>Operational effectiveness</a:t>
            </a:r>
            <a:r>
              <a:rPr lang="en-US">
                <a:latin typeface="Trebuchet MS" pitchFamily="34" charset="0"/>
                <a:cs typeface="Trebuchet MS" pitchFamily="34" charset="0"/>
              </a:rPr>
              <a:t>: Performing the same tasks better than rivals perform them</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The danger in operational effectiveness is “sameness”</a:t>
            </a:r>
          </a:p>
          <a:p>
            <a:pPr marL="621792" lvl="1" fontAlgn="auto">
              <a:spcBef>
                <a:spcPts val="1200"/>
              </a:spcBef>
              <a:spcAft>
                <a:spcPts val="0"/>
              </a:spcAft>
              <a:buFont typeface="Verdana"/>
              <a:buChar char="◦"/>
              <a:defRPr/>
            </a:pPr>
            <a:r>
              <a:rPr lang="en-US">
                <a:latin typeface="Trebuchet MS" pitchFamily="34" charset="0"/>
                <a:cs typeface="Trebuchet MS" pitchFamily="34" charset="0"/>
              </a:rPr>
              <a:t>This risk is acute in firms that rely on technology for competitiveness</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Buy the same stuff as your rivals</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Hire students from the same schools</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Copy the look and feel of competitor Web sites</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Reverse engineer their products</a:t>
            </a:r>
          </a:p>
          <a:p>
            <a:pPr marL="365760" indent="-256032" fontAlgn="auto">
              <a:spcBef>
                <a:spcPts val="1200"/>
              </a:spcBef>
              <a:spcAft>
                <a:spcPts val="0"/>
              </a:spcAft>
              <a:buFont typeface="Arial" charset="0"/>
              <a:buNone/>
              <a:defRPr/>
            </a:pPr>
            <a:endParaRPr lang="en-US">
              <a:latin typeface="Trebuchet MS" pitchFamily="34" charset="0"/>
              <a:cs typeface="Trebuchet MS" pitchFamily="34" charset="0"/>
            </a:endParaRPr>
          </a:p>
          <a:p>
            <a:pPr marL="621792" lvl="1" fontAlgn="auto">
              <a:spcBef>
                <a:spcPts val="1200"/>
              </a:spcBef>
              <a:spcAft>
                <a:spcPts val="0"/>
              </a:spcAft>
              <a:buFont typeface="Arial" charset="0"/>
              <a:buNone/>
              <a:defRPr/>
            </a:pPr>
            <a:endParaRPr lang="en-US">
              <a:latin typeface="Trebuchet MS" pitchFamily="34" charset="0"/>
              <a:cs typeface="Trebuchet MS" pitchFamily="34" charset="0"/>
            </a:endParaRPr>
          </a:p>
          <a:p>
            <a:pPr marL="365760" indent="-256032" fontAlgn="auto">
              <a:spcBef>
                <a:spcPts val="1200"/>
              </a:spcBef>
              <a:spcAft>
                <a:spcPts val="0"/>
              </a:spcAft>
              <a:buFont typeface="Wingdings 3"/>
              <a:buChar char=""/>
              <a:defRPr/>
            </a:pPr>
            <a:endParaRPr lang="en-US">
              <a:latin typeface="Trebuchet MS" pitchFamily="34" charset="0"/>
              <a:cs typeface="Trebuchet MS" pitchFamily="34" charset="0"/>
            </a:endParaRPr>
          </a:p>
        </p:txBody>
      </p:sp>
      <p:sp>
        <p:nvSpPr>
          <p:cNvPr id="32771" name="Slide Number Placeholder 3"/>
          <p:cNvSpPr>
            <a:spLocks noGrp="1"/>
          </p:cNvSpPr>
          <p:nvPr>
            <p:ph type="sldNum" sz="quarter" idx="12"/>
          </p:nvPr>
        </p:nvSpPr>
        <p:spPr bwMode="auto">
          <a:noFill/>
          <a:ln>
            <a:miter lim="800000"/>
            <a:headEnd/>
            <a:tailEnd/>
          </a:ln>
        </p:spPr>
        <p:txBody>
          <a:bodyPr/>
          <a:lstStyle/>
          <a:p>
            <a:r>
              <a:rPr lang="en-US"/>
              <a:t>2-</a:t>
            </a:r>
            <a:fld id="{9E16E2A1-9BA9-442C-AADB-01A8C867878F}" type="slidenum">
              <a:rPr lang="en-US"/>
              <a:pPr/>
              <a:t>13</a:t>
            </a:fld>
            <a:endParaRPr lang="en-US"/>
          </a:p>
        </p:txBody>
      </p:sp>
      <p:sp>
        <p:nvSpPr>
          <p:cNvPr id="16386"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The Danger of Relying on Technology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2062163"/>
          </a:xfrm>
        </p:spPr>
        <p:txBody>
          <a:bodyPr>
            <a:normAutofit lnSpcReduction="10000"/>
          </a:bodyPr>
          <a:lstStyle/>
          <a:p>
            <a:pPr marL="365760" indent="-256032" fontAlgn="auto">
              <a:spcBef>
                <a:spcPts val="1200"/>
              </a:spcBef>
              <a:spcAft>
                <a:spcPts val="0"/>
              </a:spcAft>
              <a:buFont typeface="Wingdings 3"/>
              <a:buChar char=""/>
              <a:defRPr/>
            </a:pPr>
            <a:r>
              <a:rPr lang="en-US" b="1">
                <a:latin typeface="Trebuchet MS" pitchFamily="34" charset="0"/>
                <a:cs typeface="Trebuchet MS" pitchFamily="34" charset="0"/>
              </a:rPr>
              <a:t>Fast follower problem</a:t>
            </a:r>
            <a:r>
              <a:rPr lang="en-US">
                <a:latin typeface="Trebuchet MS" pitchFamily="34" charset="0"/>
                <a:cs typeface="Trebuchet MS" pitchFamily="34" charset="0"/>
              </a:rPr>
              <a:t>: Exists when savvy rivals watch a pioneer’s efforts, learn from their successes and missteps, then enter the market quickly with a comparable or superior product at a lower cost before the first mover can dominate</a:t>
            </a:r>
          </a:p>
          <a:p>
            <a:pPr marL="365760" indent="-256032" fontAlgn="auto">
              <a:spcBef>
                <a:spcPts val="1200"/>
              </a:spcBef>
              <a:spcAft>
                <a:spcPts val="0"/>
              </a:spcAft>
              <a:buFont typeface="Wingdings 3"/>
              <a:buChar char=""/>
              <a:defRPr/>
            </a:pPr>
            <a:endParaRPr lang="en-US">
              <a:latin typeface="Trebuchet MS" pitchFamily="34" charset="0"/>
              <a:cs typeface="Trebuchet MS" pitchFamily="34" charset="0"/>
            </a:endParaRPr>
          </a:p>
          <a:p>
            <a:pPr marL="365760" indent="-256032" fontAlgn="auto">
              <a:spcBef>
                <a:spcPts val="1200"/>
              </a:spcBef>
              <a:spcAft>
                <a:spcPts val="0"/>
              </a:spcAft>
              <a:buFont typeface="Wingdings 3"/>
              <a:buChar char=""/>
              <a:defRPr/>
            </a:pPr>
            <a:endParaRPr lang="en-US">
              <a:latin typeface="Trebuchet MS" pitchFamily="34" charset="0"/>
              <a:cs typeface="Trebuchet MS" pitchFamily="34" charset="0"/>
            </a:endParaRPr>
          </a:p>
        </p:txBody>
      </p:sp>
      <p:sp>
        <p:nvSpPr>
          <p:cNvPr id="33795" name="Slide Number Placeholder 3"/>
          <p:cNvSpPr>
            <a:spLocks noGrp="1"/>
          </p:cNvSpPr>
          <p:nvPr>
            <p:ph type="sldNum" sz="quarter" idx="12"/>
          </p:nvPr>
        </p:nvSpPr>
        <p:spPr bwMode="auto">
          <a:noFill/>
          <a:ln>
            <a:miter lim="800000"/>
            <a:headEnd/>
            <a:tailEnd/>
          </a:ln>
        </p:spPr>
        <p:txBody>
          <a:bodyPr/>
          <a:lstStyle/>
          <a:p>
            <a:r>
              <a:rPr lang="en-US"/>
              <a:t>2-</a:t>
            </a:r>
            <a:fld id="{F8C450AE-FF95-48D5-8B40-09E2D418F3A7}" type="slidenum">
              <a:rPr lang="en-US"/>
              <a:pPr/>
              <a:t>14</a:t>
            </a:fld>
            <a:endParaRPr lang="en-US"/>
          </a:p>
        </p:txBody>
      </p:sp>
      <p:sp>
        <p:nvSpPr>
          <p:cNvPr id="17410"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The Danger of Relying on Technology</a:t>
            </a:r>
          </a:p>
        </p:txBody>
      </p:sp>
      <p:sp>
        <p:nvSpPr>
          <p:cNvPr id="5" name="TextBox 4"/>
          <p:cNvSpPr txBox="1"/>
          <p:nvPr/>
        </p:nvSpPr>
        <p:spPr>
          <a:xfrm>
            <a:off x="804863" y="4006850"/>
            <a:ext cx="7856537" cy="646113"/>
          </a:xfrm>
          <a:prstGeom prst="rect">
            <a:avLst/>
          </a:prstGeom>
          <a:solidFill>
            <a:schemeClr val="accent5">
              <a:lumMod val="75000"/>
            </a:schemeClr>
          </a:solidFill>
          <a:ln w="28575">
            <a:solidFill>
              <a:srgbClr val="12313A"/>
            </a:solidFill>
          </a:ln>
        </p:spPr>
        <p:txBody>
          <a:bodyPr>
            <a:spAutoFit/>
          </a:bodyPr>
          <a:lstStyle/>
          <a:p>
            <a:pPr algn="ctr" defTabSz="457200" eaLnBrk="1" hangingPunct="1">
              <a:defRPr/>
            </a:pPr>
            <a:r>
              <a:rPr lang="en-US" sz="1800" dirty="0">
                <a:solidFill>
                  <a:prstClr val="white"/>
                </a:solidFill>
                <a:latin typeface="Arial" charset="0"/>
                <a:ea typeface="ヒラギノ角ゴ Pro W3" pitchFamily="-4" charset="-128"/>
              </a:rPr>
              <a:t>Technology can be matched quickly — Rarely a source of competitive advantage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2338388"/>
          </a:xfrm>
        </p:spPr>
        <p:txBody>
          <a:bodyPr>
            <a:normAutofit fontScale="700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Operational effectiveness is critical, but not sufficient enough to yield sustainable dominance over the competition</a:t>
            </a:r>
          </a:p>
          <a:p>
            <a:pPr marL="365760" indent="-256032" fontAlgn="auto">
              <a:spcBef>
                <a:spcPts val="1200"/>
              </a:spcBef>
              <a:spcAft>
                <a:spcPts val="0"/>
              </a:spcAft>
              <a:buFont typeface="Wingdings 3"/>
              <a:buChar char=""/>
              <a:defRPr/>
            </a:pPr>
            <a:r>
              <a:rPr lang="en-US" b="1">
                <a:latin typeface="Trebuchet MS" pitchFamily="34" charset="0"/>
                <a:cs typeface="Trebuchet MS" pitchFamily="34" charset="0"/>
              </a:rPr>
              <a:t>Strategic positioning</a:t>
            </a:r>
            <a:r>
              <a:rPr lang="en-US">
                <a:latin typeface="Trebuchet MS" pitchFamily="34" charset="0"/>
                <a:cs typeface="Trebuchet MS" pitchFamily="34" charset="0"/>
              </a:rPr>
              <a:t>: Performing different activities from those of rivals, or the same activities in a different way</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Technology itself is often very easy to replicate, but it is essential to creating and enabling novel business approaches that are defensibly different and can be quite difficult for others to copy </a:t>
            </a:r>
          </a:p>
        </p:txBody>
      </p:sp>
      <p:sp>
        <p:nvSpPr>
          <p:cNvPr id="34819" name="Slide Number Placeholder 3"/>
          <p:cNvSpPr>
            <a:spLocks noGrp="1"/>
          </p:cNvSpPr>
          <p:nvPr>
            <p:ph type="sldNum" sz="quarter" idx="12"/>
          </p:nvPr>
        </p:nvSpPr>
        <p:spPr bwMode="auto">
          <a:noFill/>
          <a:ln>
            <a:miter lim="800000"/>
            <a:headEnd/>
            <a:tailEnd/>
          </a:ln>
        </p:spPr>
        <p:txBody>
          <a:bodyPr/>
          <a:lstStyle/>
          <a:p>
            <a:r>
              <a:rPr lang="en-US"/>
              <a:t>2-</a:t>
            </a:r>
            <a:fld id="{8D0DDA2B-A87D-4F14-94BC-51A214C82D32}" type="slidenum">
              <a:rPr lang="en-US"/>
              <a:pPr/>
              <a:t>15</a:t>
            </a:fld>
            <a:endParaRPr lang="en-US"/>
          </a:p>
        </p:txBody>
      </p:sp>
      <p:sp>
        <p:nvSpPr>
          <p:cNvPr id="18434"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The Danger of Relying on Technology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board&#10;&#10;Description automatically generated">
            <a:extLst>
              <a:ext uri="{FF2B5EF4-FFF2-40B4-BE49-F238E27FC236}">
                <a16:creationId xmlns:a16="http://schemas.microsoft.com/office/drawing/2014/main" id="{6EE76024-2AE1-4504-ACE1-0D977EFEE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9524"/>
            <a:ext cx="9144000" cy="4798951"/>
          </a:xfrm>
          <a:prstGeom prst="rect">
            <a:avLst/>
          </a:prstGeom>
        </p:spPr>
      </p:pic>
    </p:spTree>
    <p:extLst>
      <p:ext uri="{BB962C8B-B14F-4D97-AF65-F5344CB8AC3E}">
        <p14:creationId xmlns:p14="http://schemas.microsoft.com/office/powerpoint/2010/main" val="66574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57513"/>
            <a:ext cx="8229600" cy="2370137"/>
          </a:xfrm>
        </p:spPr>
        <p:txBody>
          <a:bodyPr>
            <a:normAutofit fontScale="850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The New York City–based grocery firm focused on the two most pressing problems for Big Apple shoppers: </a:t>
            </a:r>
          </a:p>
          <a:p>
            <a:pPr marL="621792" lvl="1" fontAlgn="auto">
              <a:spcBef>
                <a:spcPts val="600"/>
              </a:spcBef>
              <a:spcAft>
                <a:spcPts val="0"/>
              </a:spcAft>
              <a:buFont typeface="Verdana"/>
              <a:buChar char="◦"/>
              <a:defRPr/>
            </a:pPr>
            <a:r>
              <a:rPr lang="en-US">
                <a:latin typeface="Trebuchet MS" pitchFamily="34" charset="0"/>
                <a:cs typeface="Trebuchet MS" pitchFamily="34" charset="0"/>
              </a:rPr>
              <a:t>Selection is limited</a:t>
            </a:r>
          </a:p>
          <a:p>
            <a:pPr marL="621792" lvl="1" fontAlgn="auto">
              <a:spcBef>
                <a:spcPts val="600"/>
              </a:spcBef>
              <a:spcAft>
                <a:spcPts val="0"/>
              </a:spcAft>
              <a:buFont typeface="Verdana"/>
              <a:buChar char="◦"/>
              <a:defRPr/>
            </a:pPr>
            <a:r>
              <a:rPr lang="en-US">
                <a:latin typeface="Trebuchet MS" pitchFamily="34" charset="0"/>
                <a:cs typeface="Trebuchet MS" pitchFamily="34" charset="0"/>
              </a:rPr>
              <a:t>Prices are high</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The solution it provides</a:t>
            </a:r>
          </a:p>
          <a:p>
            <a:pPr marL="621792" lvl="1" fontAlgn="auto">
              <a:spcBef>
                <a:spcPts val="1200"/>
              </a:spcBef>
              <a:spcAft>
                <a:spcPts val="0"/>
              </a:spcAft>
              <a:buFont typeface="Verdana"/>
              <a:buChar char="◦"/>
              <a:defRPr/>
            </a:pPr>
            <a:r>
              <a:rPr lang="en-US">
                <a:latin typeface="Trebuchet MS" pitchFamily="34" charset="0"/>
                <a:cs typeface="Trebuchet MS" pitchFamily="34" charset="0"/>
              </a:rPr>
              <a:t>Use technology to craft an ultraefficient model that makes an end-run around stores</a:t>
            </a:r>
          </a:p>
        </p:txBody>
      </p:sp>
      <p:sp>
        <p:nvSpPr>
          <p:cNvPr id="35843" name="Slide Number Placeholder 3"/>
          <p:cNvSpPr>
            <a:spLocks noGrp="1"/>
          </p:cNvSpPr>
          <p:nvPr>
            <p:ph type="sldNum" sz="quarter" idx="12"/>
          </p:nvPr>
        </p:nvSpPr>
        <p:spPr bwMode="auto">
          <a:noFill/>
          <a:ln>
            <a:miter lim="800000"/>
            <a:headEnd/>
            <a:tailEnd/>
          </a:ln>
        </p:spPr>
        <p:txBody>
          <a:bodyPr/>
          <a:lstStyle/>
          <a:p>
            <a:r>
              <a:rPr lang="en-US"/>
              <a:t>2-</a:t>
            </a:r>
            <a:fld id="{3E09061A-8138-4DBC-8254-439FF41AA10D}" type="slidenum">
              <a:rPr lang="en-US"/>
              <a:pPr/>
              <a:t>17</a:t>
            </a:fld>
            <a:endParaRPr lang="en-US"/>
          </a:p>
        </p:txBody>
      </p:sp>
      <p:sp>
        <p:nvSpPr>
          <p:cNvPr id="19458"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FreshDirect Redefines the NYC Grocery Landscape</a:t>
            </a:r>
          </a:p>
        </p:txBody>
      </p:sp>
      <p:pic>
        <p:nvPicPr>
          <p:cNvPr id="5" name="Picture 2" descr="Our food is fresh. Our customers are spoiled."/>
          <p:cNvPicPr>
            <a:picLocks noChangeAspect="1" noChangeArrowheads="1"/>
          </p:cNvPicPr>
          <p:nvPr/>
        </p:nvPicPr>
        <p:blipFill>
          <a:blip r:embed="rId3" cstate="print"/>
          <a:srcRect/>
          <a:stretch>
            <a:fillRect/>
          </a:stretch>
        </p:blipFill>
        <p:spPr bwMode="auto">
          <a:xfrm>
            <a:off x="796925" y="1862138"/>
            <a:ext cx="7456488" cy="885825"/>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57513"/>
            <a:ext cx="8229600" cy="2141537"/>
          </a:xfrm>
        </p:spPr>
        <p:txBody>
          <a:bodyPr>
            <a:normAutofit fontScale="70000" lnSpcReduction="20000"/>
          </a:bodyPr>
          <a:lstStyle/>
          <a:p>
            <a:pPr marL="365760" indent="-256032" fontAlgn="auto">
              <a:spcAft>
                <a:spcPts val="0"/>
              </a:spcAft>
              <a:buFont typeface="Wingdings 3"/>
              <a:buChar char=""/>
              <a:defRPr/>
            </a:pPr>
            <a:r>
              <a:rPr lang="en-US">
                <a:latin typeface="Trebuchet MS" pitchFamily="34" charset="0"/>
                <a:cs typeface="Trebuchet MS" pitchFamily="34" charset="0"/>
              </a:rPr>
              <a:t>The FreshDirect model crushes costs that plague traditional grocers</a:t>
            </a:r>
          </a:p>
          <a:p>
            <a:pPr marL="621792" lvl="1" fontAlgn="auto">
              <a:spcBef>
                <a:spcPts val="324"/>
              </a:spcBef>
              <a:spcAft>
                <a:spcPts val="0"/>
              </a:spcAft>
              <a:buFont typeface="Verdana"/>
              <a:buChar char="◦"/>
              <a:defRPr/>
            </a:pPr>
            <a:r>
              <a:rPr lang="en-US">
                <a:latin typeface="Trebuchet MS" pitchFamily="34" charset="0"/>
                <a:cs typeface="Trebuchet MS" pitchFamily="34" charset="0"/>
              </a:rPr>
              <a:t>Worker shifts are highly efficient</a:t>
            </a:r>
          </a:p>
          <a:p>
            <a:pPr marL="621792" lvl="1" fontAlgn="auto">
              <a:spcBef>
                <a:spcPts val="324"/>
              </a:spcBef>
              <a:spcAft>
                <a:spcPts val="0"/>
              </a:spcAft>
              <a:buFont typeface="Verdana"/>
              <a:buChar char="◦"/>
              <a:defRPr/>
            </a:pPr>
            <a:r>
              <a:rPr lang="en-US">
                <a:latin typeface="Trebuchet MS" pitchFamily="34" charset="0"/>
                <a:cs typeface="Trebuchet MS" pitchFamily="34" charset="0"/>
              </a:rPr>
              <a:t>The firm buys and prepares what it sells, leading to less waste</a:t>
            </a:r>
          </a:p>
          <a:p>
            <a:pPr marL="621792" lvl="1" fontAlgn="auto">
              <a:spcBef>
                <a:spcPts val="324"/>
              </a:spcBef>
              <a:spcAft>
                <a:spcPts val="0"/>
              </a:spcAft>
              <a:buFont typeface="Verdana"/>
              <a:buChar char="◦"/>
              <a:defRPr/>
            </a:pPr>
            <a:r>
              <a:rPr lang="en-US">
                <a:latin typeface="Trebuchet MS" pitchFamily="34" charset="0"/>
                <a:cs typeface="Trebuchet MS" pitchFamily="34" charset="0"/>
              </a:rPr>
              <a:t>Higher inventory turns</a:t>
            </a:r>
          </a:p>
          <a:p>
            <a:pPr marL="621792" lvl="1" fontAlgn="auto">
              <a:spcBef>
                <a:spcPts val="324"/>
              </a:spcBef>
              <a:spcAft>
                <a:spcPts val="0"/>
              </a:spcAft>
              <a:buFont typeface="Verdana"/>
              <a:buChar char="◦"/>
              <a:defRPr/>
            </a:pPr>
            <a:r>
              <a:rPr lang="en-US">
                <a:latin typeface="Trebuchet MS" pitchFamily="34" charset="0"/>
                <a:cs typeface="Trebuchet MS" pitchFamily="34" charset="0"/>
              </a:rPr>
              <a:t>Use of artificial intelligence software </a:t>
            </a:r>
          </a:p>
          <a:p>
            <a:pPr marL="621792" lvl="1" fontAlgn="auto">
              <a:spcBef>
                <a:spcPts val="324"/>
              </a:spcBef>
              <a:spcAft>
                <a:spcPts val="0"/>
              </a:spcAft>
              <a:buFont typeface="Verdana"/>
              <a:buChar char="◦"/>
              <a:defRPr/>
            </a:pPr>
            <a:r>
              <a:rPr lang="en-US">
                <a:latin typeface="Trebuchet MS" pitchFamily="34" charset="0"/>
                <a:cs typeface="Trebuchet MS" pitchFamily="34" charset="0"/>
              </a:rPr>
              <a:t>Use of climate controlled cold rooms to save energy</a:t>
            </a:r>
          </a:p>
          <a:p>
            <a:pPr marL="621792" lvl="1" fontAlgn="auto">
              <a:spcBef>
                <a:spcPts val="324"/>
              </a:spcBef>
              <a:spcAft>
                <a:spcPts val="0"/>
              </a:spcAft>
              <a:buFont typeface="Verdana"/>
              <a:buChar char="◦"/>
              <a:defRPr/>
            </a:pPr>
            <a:r>
              <a:rPr lang="en-US">
                <a:latin typeface="Trebuchet MS" pitchFamily="34" charset="0"/>
                <a:cs typeface="Trebuchet MS" pitchFamily="34" charset="0"/>
              </a:rPr>
              <a:t>Use of recycled bio-diesel fuel to cut down on delivery costs</a:t>
            </a:r>
          </a:p>
        </p:txBody>
      </p:sp>
      <p:sp>
        <p:nvSpPr>
          <p:cNvPr id="36867" name="Slide Number Placeholder 3"/>
          <p:cNvSpPr>
            <a:spLocks noGrp="1"/>
          </p:cNvSpPr>
          <p:nvPr>
            <p:ph type="sldNum" sz="quarter" idx="12"/>
          </p:nvPr>
        </p:nvSpPr>
        <p:spPr bwMode="auto">
          <a:noFill/>
          <a:ln>
            <a:miter lim="800000"/>
            <a:headEnd/>
            <a:tailEnd/>
          </a:ln>
        </p:spPr>
        <p:txBody>
          <a:bodyPr/>
          <a:lstStyle/>
          <a:p>
            <a:r>
              <a:rPr lang="en-US"/>
              <a:t>2-</a:t>
            </a:r>
            <a:fld id="{DDACF98D-6299-42E6-BFAC-9C981AA0D630}" type="slidenum">
              <a:rPr lang="en-US"/>
              <a:pPr/>
              <a:t>18</a:t>
            </a:fld>
            <a:endParaRPr lang="en-US"/>
          </a:p>
        </p:txBody>
      </p:sp>
      <p:sp>
        <p:nvSpPr>
          <p:cNvPr id="20482"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FreshDirect Redefines the NYC Grocery Landscape</a:t>
            </a:r>
          </a:p>
        </p:txBody>
      </p:sp>
      <p:pic>
        <p:nvPicPr>
          <p:cNvPr id="5" name="Picture 2" descr="Our food is fresh. Our customers are spoiled."/>
          <p:cNvPicPr>
            <a:picLocks noChangeAspect="1" noChangeArrowheads="1"/>
          </p:cNvPicPr>
          <p:nvPr/>
        </p:nvPicPr>
        <p:blipFill>
          <a:blip r:embed="rId3" cstate="print"/>
          <a:srcRect/>
          <a:stretch>
            <a:fillRect/>
          </a:stretch>
        </p:blipFill>
        <p:spPr bwMode="auto">
          <a:xfrm>
            <a:off x="796925" y="1862138"/>
            <a:ext cx="7456488" cy="885825"/>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2841625"/>
          </a:xfrm>
        </p:spPr>
        <p:txBody>
          <a:bodyPr>
            <a:normAutofit fontScale="77500" lnSpcReduction="20000"/>
          </a:bodyPr>
          <a:lstStyle/>
          <a:p>
            <a:pPr marL="365760" indent="-256032" fontAlgn="auto">
              <a:spcBef>
                <a:spcPts val="1075"/>
              </a:spcBef>
              <a:spcAft>
                <a:spcPts val="0"/>
              </a:spcAft>
              <a:buFont typeface="Wingdings 3"/>
              <a:buChar char=""/>
              <a:defRPr/>
            </a:pPr>
            <a:r>
              <a:rPr lang="en-US">
                <a:latin typeface="Trebuchet MS" pitchFamily="34" charset="0"/>
                <a:cs typeface="Trebuchet MS" pitchFamily="34" charset="0"/>
              </a:rPr>
              <a:t>FreshDirect</a:t>
            </a:r>
          </a:p>
          <a:p>
            <a:pPr marL="621792" lvl="1" fontAlgn="auto">
              <a:spcBef>
                <a:spcPts val="1075"/>
              </a:spcBef>
              <a:spcAft>
                <a:spcPts val="0"/>
              </a:spcAft>
              <a:buFont typeface="Verdana"/>
              <a:buChar char="◦"/>
              <a:defRPr/>
            </a:pPr>
            <a:r>
              <a:rPr lang="en-US">
                <a:latin typeface="Trebuchet MS" pitchFamily="34" charset="0"/>
                <a:cs typeface="Trebuchet MS" pitchFamily="34" charset="0"/>
              </a:rPr>
              <a:t>The elements in FreshDirect’s value chain work together to create and reinforce competitive advantages that others cannot easily copy</a:t>
            </a:r>
          </a:p>
          <a:p>
            <a:pPr marL="621792" lvl="1" fontAlgn="auto">
              <a:spcBef>
                <a:spcPts val="1075"/>
              </a:spcBef>
              <a:spcAft>
                <a:spcPts val="0"/>
              </a:spcAft>
              <a:buFont typeface="Verdana"/>
              <a:buChar char="◦"/>
              <a:defRPr/>
            </a:pPr>
            <a:r>
              <a:rPr lang="en-US">
                <a:latin typeface="Trebuchet MS" pitchFamily="34" charset="0"/>
                <a:cs typeface="Trebuchet MS" pitchFamily="34" charset="0"/>
              </a:rPr>
              <a:t>Incumbents would be </a:t>
            </a:r>
            <a:r>
              <a:rPr lang="en-US" i="1">
                <a:latin typeface="Trebuchet MS" pitchFamily="34" charset="0"/>
                <a:cs typeface="Trebuchet MS" pitchFamily="34" charset="0"/>
              </a:rPr>
              <a:t>straddled</a:t>
            </a:r>
            <a:r>
              <a:rPr lang="en-US">
                <a:latin typeface="Trebuchet MS" pitchFamily="34" charset="0"/>
                <a:cs typeface="Trebuchet MS" pitchFamily="34" charset="0"/>
              </a:rPr>
              <a:t> between two business models, unable to reap the full advantages of either</a:t>
            </a:r>
          </a:p>
          <a:p>
            <a:pPr marL="859536" lvl="2" fontAlgn="auto">
              <a:spcBef>
                <a:spcPts val="1075"/>
              </a:spcBef>
              <a:spcAft>
                <a:spcPts val="0"/>
              </a:spcAft>
              <a:buFont typeface="Wingdings 2"/>
              <a:buChar char=""/>
              <a:defRPr/>
            </a:pPr>
            <a:r>
              <a:rPr lang="en-US" b="1">
                <a:latin typeface="Trebuchet MS" pitchFamily="34" charset="0"/>
                <a:cs typeface="Trebuchet MS" pitchFamily="34" charset="0"/>
              </a:rPr>
              <a:t>Straddling</a:t>
            </a:r>
            <a:r>
              <a:rPr lang="en-US">
                <a:latin typeface="Trebuchet MS" pitchFamily="34" charset="0"/>
                <a:cs typeface="Trebuchet MS" pitchFamily="34" charset="0"/>
              </a:rPr>
              <a:t>: When a firm attempts to match the benefits of a successful position while maintaining its existing position</a:t>
            </a:r>
          </a:p>
          <a:p>
            <a:pPr marL="621792" lvl="1" fontAlgn="auto">
              <a:spcBef>
                <a:spcPts val="1075"/>
              </a:spcBef>
              <a:spcAft>
                <a:spcPts val="0"/>
              </a:spcAft>
              <a:buFont typeface="Verdana"/>
              <a:buChar char="◦"/>
              <a:defRPr/>
            </a:pPr>
            <a:r>
              <a:rPr lang="en-US">
                <a:latin typeface="Trebuchet MS" pitchFamily="34" charset="0"/>
                <a:cs typeface="Trebuchet MS" pitchFamily="34" charset="0"/>
              </a:rPr>
              <a:t>Late-moving pure-play rivals will struggle, as FreshDirect’s lead time allows it to develop brand, scale, data, and other advantages that newcomers lack </a:t>
            </a:r>
          </a:p>
        </p:txBody>
      </p:sp>
      <p:sp>
        <p:nvSpPr>
          <p:cNvPr id="25604" name="Slide Number Placeholder 3"/>
          <p:cNvSpPr>
            <a:spLocks noGrp="1"/>
          </p:cNvSpPr>
          <p:nvPr>
            <p:ph type="sldNum" sz="quarter" idx="12"/>
          </p:nvPr>
        </p:nvSpPr>
        <p:spPr bwMode="auto">
          <a:ln>
            <a:miter lim="800000"/>
            <a:headEnd/>
            <a:tailEnd/>
          </a:ln>
        </p:spPr>
        <p:txBody>
          <a:bodyPr>
            <a:normAutofit fontScale="92500" lnSpcReduction="10000"/>
          </a:bodyPr>
          <a:lstStyle/>
          <a:p>
            <a:pPr>
              <a:defRPr/>
            </a:pPr>
            <a:r>
              <a:rPr lang="en-US">
                <a:solidFill>
                  <a:srgbClr val="8CADAE">
                    <a:shade val="75000"/>
                  </a:srgbClr>
                </a:solidFill>
                <a:ea typeface="+mn-ea"/>
              </a:rPr>
              <a:t>2-</a:t>
            </a:r>
            <a:fld id="{3E6C90A5-F711-43CD-949A-147356AEEECF}" type="slidenum">
              <a:rPr lang="en-US">
                <a:solidFill>
                  <a:srgbClr val="8CADAE">
                    <a:shade val="75000"/>
                  </a:srgbClr>
                </a:solidFill>
                <a:ea typeface="+mn-ea"/>
              </a:rPr>
              <a:pPr>
                <a:defRPr/>
              </a:pPr>
              <a:t>19</a:t>
            </a:fld>
            <a:endParaRPr lang="en-US">
              <a:solidFill>
                <a:srgbClr val="8CADAE">
                  <a:shade val="75000"/>
                </a:srgbClr>
              </a:solidFill>
              <a:ea typeface="+mn-ea"/>
            </a:endParaRPr>
          </a:p>
        </p:txBody>
      </p:sp>
      <p:sp>
        <p:nvSpPr>
          <p:cNvPr id="25602"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Powerful Resources: Imitation-Resistant Value Chains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p:cNvSpPr>
          <p:nvPr>
            <p:ph idx="1"/>
          </p:nvPr>
        </p:nvSpPr>
        <p:spPr>
          <a:xfrm>
            <a:off x="457200" y="2044700"/>
            <a:ext cx="8229600" cy="2370138"/>
          </a:xfrm>
        </p:spPr>
        <p:txBody>
          <a:bodyPr>
            <a:normAutofit fontScale="77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Firms strive for </a:t>
            </a:r>
            <a:r>
              <a:rPr lang="en-US" b="1">
                <a:latin typeface="Trebuchet MS" pitchFamily="34" charset="0"/>
                <a:cs typeface="Trebuchet MS" pitchFamily="34" charset="0"/>
              </a:rPr>
              <a:t>sustainable competitive advantage</a:t>
            </a:r>
            <a:r>
              <a:rPr lang="en-US">
                <a:latin typeface="Trebuchet MS" pitchFamily="34" charset="0"/>
                <a:cs typeface="Trebuchet MS" pitchFamily="34" charset="0"/>
              </a:rPr>
              <a:t>, financial performance that consistently outperforms industry averages</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Achieving sustainable competitive advantage is not easy</a:t>
            </a:r>
          </a:p>
          <a:p>
            <a:pPr marL="621792" lvl="1" fontAlgn="auto">
              <a:spcBef>
                <a:spcPts val="600"/>
              </a:spcBef>
              <a:spcAft>
                <a:spcPts val="0"/>
              </a:spcAft>
              <a:buFont typeface="Verdana"/>
              <a:buChar char="◦"/>
              <a:defRPr/>
            </a:pPr>
            <a:r>
              <a:rPr lang="en-US">
                <a:latin typeface="Trebuchet MS" pitchFamily="34" charset="0"/>
                <a:cs typeface="Trebuchet MS" pitchFamily="34" charset="0"/>
              </a:rPr>
              <a:t>Rapid emergence of new products and new competitors</a:t>
            </a:r>
          </a:p>
          <a:p>
            <a:pPr marL="621792" lvl="1" fontAlgn="auto">
              <a:spcBef>
                <a:spcPts val="600"/>
              </a:spcBef>
              <a:spcAft>
                <a:spcPts val="0"/>
              </a:spcAft>
              <a:buFont typeface="Verdana"/>
              <a:buChar char="◦"/>
              <a:defRPr/>
            </a:pPr>
            <a:r>
              <a:rPr lang="en-US">
                <a:latin typeface="Trebuchet MS" pitchFamily="34" charset="0"/>
                <a:cs typeface="Trebuchet MS" pitchFamily="34" charset="0"/>
              </a:rPr>
              <a:t>New competitors and copycat products cutting costs, prices and increasing features that may benefit customers but erode profits industry-wide</a:t>
            </a:r>
          </a:p>
          <a:p>
            <a:pPr marL="621792" lvl="1" fontAlgn="auto">
              <a:spcBef>
                <a:spcPts val="1200"/>
              </a:spcBef>
              <a:spcAft>
                <a:spcPts val="0"/>
              </a:spcAft>
              <a:buFont typeface="Verdana"/>
              <a:buChar char="◦"/>
              <a:defRPr/>
            </a:pPr>
            <a:endParaRPr lang="en-US">
              <a:latin typeface="Trebuchet MS" pitchFamily="34" charset="0"/>
              <a:cs typeface="Trebuchet MS" pitchFamily="34" charset="0"/>
            </a:endParaRPr>
          </a:p>
        </p:txBody>
      </p:sp>
      <p:sp>
        <p:nvSpPr>
          <p:cNvPr id="29699" name="Slide Number Placeholder 3"/>
          <p:cNvSpPr>
            <a:spLocks noGrp="1"/>
          </p:cNvSpPr>
          <p:nvPr>
            <p:ph type="sldNum" sz="quarter" idx="12"/>
          </p:nvPr>
        </p:nvSpPr>
        <p:spPr bwMode="auto">
          <a:noFill/>
          <a:ln>
            <a:miter lim="800000"/>
            <a:headEnd/>
            <a:tailEnd/>
          </a:ln>
        </p:spPr>
        <p:txBody>
          <a:bodyPr/>
          <a:lstStyle/>
          <a:p>
            <a:r>
              <a:rPr lang="en-US"/>
              <a:t>2-</a:t>
            </a:r>
            <a:fld id="{8DEF0B19-0542-4BBC-B166-E496767A9A19}" type="slidenum">
              <a:rPr lang="en-US"/>
              <a:pPr/>
              <a:t>2</a:t>
            </a:fld>
            <a:endParaRPr lang="en-US"/>
          </a:p>
        </p:txBody>
      </p:sp>
      <p:sp>
        <p:nvSpPr>
          <p:cNvPr id="13315" name="Rectangle 2"/>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dirty="0">
                <a:latin typeface="Trebuchet MS" pitchFamily="34" charset="0"/>
                <a:cs typeface="Trebuchet MS" pitchFamily="34" charset="0"/>
              </a:rPr>
              <a:t>The Danger of Relying on Technology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3570288"/>
          </a:xfrm>
        </p:spPr>
        <p:txBody>
          <a:bodyPr>
            <a:normAutofit fontScale="77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How can you recognize whether your firm’s differences are special enough to yield sustainable competitive advantage?</a:t>
            </a:r>
          </a:p>
          <a:p>
            <a:pPr marL="365760" indent="-256032" fontAlgn="auto">
              <a:spcBef>
                <a:spcPts val="1200"/>
              </a:spcBef>
              <a:spcAft>
                <a:spcPts val="0"/>
              </a:spcAft>
              <a:buFont typeface="Wingdings 3"/>
              <a:buChar char=""/>
              <a:defRPr/>
            </a:pPr>
            <a:r>
              <a:rPr lang="en-US" b="1">
                <a:latin typeface="Trebuchet MS" pitchFamily="34" charset="0"/>
                <a:cs typeface="Trebuchet MS" pitchFamily="34" charset="0"/>
              </a:rPr>
              <a:t>Resource-based view of competitive advantage</a:t>
            </a:r>
          </a:p>
          <a:p>
            <a:pPr marL="621792" lvl="1" fontAlgn="auto">
              <a:spcBef>
                <a:spcPts val="1200"/>
              </a:spcBef>
              <a:spcAft>
                <a:spcPts val="0"/>
              </a:spcAft>
              <a:buFont typeface="Verdana"/>
              <a:buChar char="◦"/>
              <a:defRPr/>
            </a:pPr>
            <a:r>
              <a:rPr lang="en-US">
                <a:latin typeface="Trebuchet MS" pitchFamily="34" charset="0"/>
                <a:cs typeface="Trebuchet MS" pitchFamily="34" charset="0"/>
              </a:rPr>
              <a:t>The strategic thinking approach suggesting that if a firm is to maintain sustainable competitive advantage, it must control an exploitable resource, or set of resources, that have four critical characteristics</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Valuable</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Rare</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Imperfectly imitable</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Nonsubstitutable</a:t>
            </a:r>
          </a:p>
          <a:p>
            <a:pPr marL="365760" indent="-256032" fontAlgn="auto">
              <a:spcBef>
                <a:spcPts val="1200"/>
              </a:spcBef>
              <a:spcAft>
                <a:spcPts val="0"/>
              </a:spcAft>
              <a:buFont typeface="Wingdings 3"/>
              <a:buChar char=""/>
              <a:defRPr/>
            </a:pPr>
            <a:endParaRPr lang="en-US">
              <a:latin typeface="Trebuchet MS" pitchFamily="34" charset="0"/>
              <a:cs typeface="Trebuchet MS" pitchFamily="34" charset="0"/>
            </a:endParaRPr>
          </a:p>
        </p:txBody>
      </p:sp>
      <p:sp>
        <p:nvSpPr>
          <p:cNvPr id="22532" name="Slide Number Placeholder 3"/>
          <p:cNvSpPr>
            <a:spLocks noGrp="1"/>
          </p:cNvSpPr>
          <p:nvPr>
            <p:ph type="sldNum" sz="quarter" idx="12"/>
          </p:nvPr>
        </p:nvSpPr>
        <p:spPr bwMode="auto">
          <a:ln>
            <a:miter lim="800000"/>
            <a:headEnd/>
            <a:tailEnd/>
          </a:ln>
        </p:spPr>
        <p:txBody>
          <a:bodyPr>
            <a:normAutofit fontScale="92500" lnSpcReduction="10000"/>
          </a:bodyPr>
          <a:lstStyle/>
          <a:p>
            <a:pPr>
              <a:defRPr/>
            </a:pPr>
            <a:r>
              <a:rPr lang="en-US">
                <a:solidFill>
                  <a:srgbClr val="8CADAE">
                    <a:shade val="75000"/>
                  </a:srgbClr>
                </a:solidFill>
                <a:ea typeface="+mn-ea"/>
              </a:rPr>
              <a:t>2-</a:t>
            </a:r>
            <a:fld id="{315BAD5C-D48D-4D5E-854C-9C7A193F7255}" type="slidenum">
              <a:rPr lang="en-US">
                <a:solidFill>
                  <a:srgbClr val="8CADAE">
                    <a:shade val="75000"/>
                  </a:srgbClr>
                </a:solidFill>
                <a:ea typeface="+mn-ea"/>
              </a:rPr>
              <a:pPr>
                <a:defRPr/>
              </a:pPr>
              <a:t>20</a:t>
            </a:fld>
            <a:endParaRPr lang="en-US">
              <a:solidFill>
                <a:srgbClr val="8CADAE">
                  <a:shade val="75000"/>
                </a:srgbClr>
              </a:solidFill>
              <a:ea typeface="+mn-ea"/>
            </a:endParaRPr>
          </a:p>
        </p:txBody>
      </p:sp>
      <p:sp>
        <p:nvSpPr>
          <p:cNvPr id="22530"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Resource-based view of competitive advantage</a:t>
            </a:r>
            <a:r>
              <a:rPr lang="en-US" sz="2000">
                <a:latin typeface="Trebuchet MS" pitchFamily="34" charset="0"/>
                <a:cs typeface="Trebuchet MS" pitchFamily="34"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2724150"/>
          </a:xfrm>
        </p:spPr>
        <p:txBody>
          <a:bodyPr>
            <a:normAutofit fontScale="85000" lnSpcReduction="20000"/>
          </a:bodyPr>
          <a:lstStyle/>
          <a:p>
            <a:pPr marL="365760" indent="-256032" fontAlgn="auto">
              <a:spcBef>
                <a:spcPts val="1200"/>
              </a:spcBef>
              <a:spcAft>
                <a:spcPts val="0"/>
              </a:spcAft>
              <a:buFont typeface="Wingdings 3"/>
              <a:buChar char=""/>
              <a:defRPr/>
            </a:pPr>
            <a:r>
              <a:rPr lang="en-US" b="1">
                <a:latin typeface="Trebuchet MS" pitchFamily="34" charset="0"/>
                <a:cs typeface="Trebuchet MS" pitchFamily="34" charset="0"/>
              </a:rPr>
              <a:t>Brand</a:t>
            </a:r>
            <a:r>
              <a:rPr lang="en-US">
                <a:latin typeface="Trebuchet MS" pitchFamily="34" charset="0"/>
                <a:cs typeface="Trebuchet MS" pitchFamily="34" charset="0"/>
              </a:rPr>
              <a:t>: The symbolic embodiment of all the information connected with a product or service</a:t>
            </a:r>
          </a:p>
          <a:p>
            <a:pPr marL="621792" lvl="1" fontAlgn="auto">
              <a:spcBef>
                <a:spcPts val="600"/>
              </a:spcBef>
              <a:spcAft>
                <a:spcPts val="0"/>
              </a:spcAft>
              <a:buFont typeface="Verdana"/>
              <a:buChar char="◦"/>
              <a:defRPr/>
            </a:pPr>
            <a:r>
              <a:rPr lang="en-US">
                <a:latin typeface="Trebuchet MS" pitchFamily="34" charset="0"/>
                <a:cs typeface="Trebuchet MS" pitchFamily="34" charset="0"/>
              </a:rPr>
              <a:t>A strong brand can be an exceptionally powerful resource for competitive advantage</a:t>
            </a:r>
          </a:p>
          <a:p>
            <a:pPr marL="621792" lvl="1" fontAlgn="auto">
              <a:spcBef>
                <a:spcPts val="600"/>
              </a:spcBef>
              <a:spcAft>
                <a:spcPts val="0"/>
              </a:spcAft>
              <a:buFont typeface="Verdana"/>
              <a:buChar char="◦"/>
              <a:defRPr/>
            </a:pPr>
            <a:r>
              <a:rPr lang="en-US">
                <a:latin typeface="Trebuchet MS" pitchFamily="34" charset="0"/>
                <a:cs typeface="Trebuchet MS" pitchFamily="34" charset="0"/>
              </a:rPr>
              <a:t>Consumers use brands to lower search costs</a:t>
            </a:r>
          </a:p>
          <a:p>
            <a:pPr marL="621792" lvl="1" fontAlgn="auto">
              <a:spcBef>
                <a:spcPts val="600"/>
              </a:spcBef>
              <a:spcAft>
                <a:spcPts val="0"/>
              </a:spcAft>
              <a:buFont typeface="Verdana"/>
              <a:buChar char="◦"/>
              <a:defRPr/>
            </a:pPr>
            <a:r>
              <a:rPr lang="en-US">
                <a:latin typeface="Trebuchet MS" pitchFamily="34" charset="0"/>
                <a:cs typeface="Trebuchet MS" pitchFamily="34" charset="0"/>
              </a:rPr>
              <a:t>How do you build a strong brand? </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A strong brand proxies quality and inspires trust</a:t>
            </a:r>
          </a:p>
          <a:p>
            <a:pPr marL="621792" lvl="1" fontAlgn="auto">
              <a:spcBef>
                <a:spcPts val="600"/>
              </a:spcBef>
              <a:spcAft>
                <a:spcPts val="0"/>
              </a:spcAft>
              <a:buFont typeface="Verdana"/>
              <a:buChar char="◦"/>
              <a:defRPr/>
            </a:pPr>
            <a:r>
              <a:rPr lang="en-US">
                <a:latin typeface="Trebuchet MS" pitchFamily="34" charset="0"/>
                <a:cs typeface="Trebuchet MS" pitchFamily="34" charset="0"/>
              </a:rPr>
              <a:t>Technology can play a critical role in rapidly and cost-effectively strengthening a brand</a:t>
            </a:r>
          </a:p>
        </p:txBody>
      </p:sp>
      <p:sp>
        <p:nvSpPr>
          <p:cNvPr id="30724" name="Slide Number Placeholder 3"/>
          <p:cNvSpPr>
            <a:spLocks noGrp="1"/>
          </p:cNvSpPr>
          <p:nvPr>
            <p:ph type="sldNum" sz="quarter" idx="12"/>
          </p:nvPr>
        </p:nvSpPr>
        <p:spPr bwMode="auto">
          <a:ln>
            <a:miter lim="800000"/>
            <a:headEnd/>
            <a:tailEnd/>
          </a:ln>
        </p:spPr>
        <p:txBody>
          <a:bodyPr>
            <a:normAutofit fontScale="92500" lnSpcReduction="10000"/>
          </a:bodyPr>
          <a:lstStyle/>
          <a:p>
            <a:pPr>
              <a:defRPr/>
            </a:pPr>
            <a:r>
              <a:rPr lang="en-US">
                <a:solidFill>
                  <a:srgbClr val="8CADAE">
                    <a:shade val="75000"/>
                  </a:srgbClr>
                </a:solidFill>
                <a:ea typeface="+mn-ea"/>
              </a:rPr>
              <a:t>2-</a:t>
            </a:r>
            <a:fld id="{36585F97-42BD-40DA-BBEA-2348F6FAA49A}" type="slidenum">
              <a:rPr lang="en-US">
                <a:solidFill>
                  <a:srgbClr val="8CADAE">
                    <a:shade val="75000"/>
                  </a:srgbClr>
                </a:solidFill>
                <a:ea typeface="+mn-ea"/>
              </a:rPr>
              <a:pPr>
                <a:defRPr/>
              </a:pPr>
              <a:t>21</a:t>
            </a:fld>
            <a:endParaRPr lang="en-US">
              <a:solidFill>
                <a:srgbClr val="8CADAE">
                  <a:shade val="75000"/>
                </a:srgbClr>
              </a:solidFill>
              <a:ea typeface="+mn-ea"/>
            </a:endParaRPr>
          </a:p>
        </p:txBody>
      </p:sp>
      <p:sp>
        <p:nvSpPr>
          <p:cNvPr id="30722" name="Title 1"/>
          <p:cNvSpPr>
            <a:spLocks noGrp="1"/>
          </p:cNvSpPr>
          <p:nvPr>
            <p:ph type="title"/>
          </p:nvPr>
        </p:nvSpPr>
        <p:spPr>
          <a:xfrm>
            <a:off x="457200" y="274639"/>
            <a:ext cx="8229600" cy="1143000"/>
          </a:xfrm>
        </p:spPr>
        <p:txBody>
          <a:bodyPr/>
          <a:lstStyle/>
          <a:p>
            <a:pPr fontAlgn="auto">
              <a:spcAft>
                <a:spcPts val="0"/>
              </a:spcAft>
              <a:defRPr/>
            </a:pPr>
            <a:r>
              <a:rPr lang="en-US" sz="2800">
                <a:latin typeface="Trebuchet MS" pitchFamily="34" charset="0"/>
                <a:cs typeface="Trebuchet MS" pitchFamily="34" charset="0"/>
              </a:rPr>
              <a:t>Powerful Resources: </a:t>
            </a:r>
            <a:r>
              <a:rPr lang="en-US">
                <a:latin typeface="Trebuchet MS" pitchFamily="34" charset="0"/>
                <a:cs typeface="Trebuchet MS" pitchFamily="34" charset="0"/>
              </a:rPr>
              <a:t>Brand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2470150" y="639763"/>
            <a:ext cx="6673850" cy="903287"/>
          </a:xfrm>
        </p:spPr>
        <p:txBody>
          <a:bodyPr/>
          <a:lstStyle/>
          <a:p>
            <a:pPr fontAlgn="auto">
              <a:spcAft>
                <a:spcPts val="0"/>
              </a:spcAft>
              <a:defRPr/>
            </a:pPr>
            <a:r>
              <a:rPr lang="en-US" sz="2800">
                <a:latin typeface="Trebuchet MS" pitchFamily="34" charset="0"/>
                <a:cs typeface="Trebuchet MS" pitchFamily="34" charset="0"/>
              </a:rPr>
              <a:t>Powerful Resources: </a:t>
            </a:r>
            <a:r>
              <a:rPr lang="en-US">
                <a:latin typeface="Trebuchet MS" pitchFamily="34" charset="0"/>
                <a:cs typeface="Trebuchet MS" pitchFamily="34" charset="0"/>
              </a:rPr>
              <a:t>Scale</a:t>
            </a:r>
          </a:p>
        </p:txBody>
      </p:sp>
      <p:sp>
        <p:nvSpPr>
          <p:cNvPr id="3" name="Content Placeholder 2"/>
          <p:cNvSpPr>
            <a:spLocks noGrp="1"/>
          </p:cNvSpPr>
          <p:nvPr>
            <p:ph idx="4294967295"/>
          </p:nvPr>
        </p:nvSpPr>
        <p:spPr>
          <a:xfrm>
            <a:off x="0" y="2044700"/>
            <a:ext cx="8229600" cy="2265363"/>
          </a:xfrm>
        </p:spPr>
        <p:txBody>
          <a:bodyPr>
            <a:normAutofit fontScale="77500" lnSpcReduction="20000"/>
          </a:bodyPr>
          <a:lstStyle/>
          <a:p>
            <a:pPr marL="365760" indent="-256032" fontAlgn="auto">
              <a:spcBef>
                <a:spcPts val="1075"/>
              </a:spcBef>
              <a:spcAft>
                <a:spcPts val="0"/>
              </a:spcAft>
              <a:buFont typeface="Wingdings 3"/>
              <a:buChar char=""/>
              <a:defRPr/>
            </a:pPr>
            <a:r>
              <a:rPr lang="en-US">
                <a:latin typeface="Trebuchet MS" pitchFamily="34" charset="0"/>
                <a:cs typeface="Trebuchet MS" pitchFamily="34" charset="0"/>
              </a:rPr>
              <a:t>Scale</a:t>
            </a:r>
          </a:p>
          <a:p>
            <a:pPr marL="621792" lvl="1" fontAlgn="auto">
              <a:spcBef>
                <a:spcPts val="600"/>
              </a:spcBef>
              <a:spcAft>
                <a:spcPts val="0"/>
              </a:spcAft>
              <a:buFont typeface="Verdana"/>
              <a:buChar char="◦"/>
              <a:defRPr/>
            </a:pPr>
            <a:r>
              <a:rPr lang="en-US" b="1">
                <a:latin typeface="Trebuchet MS" pitchFamily="34" charset="0"/>
                <a:cs typeface="Trebuchet MS" pitchFamily="34" charset="0"/>
              </a:rPr>
              <a:t>Scale advantages</a:t>
            </a:r>
            <a:r>
              <a:rPr lang="en-US">
                <a:latin typeface="Trebuchet MS" pitchFamily="34" charset="0"/>
                <a:cs typeface="Trebuchet MS" pitchFamily="34" charset="0"/>
              </a:rPr>
              <a:t>: Advantages related to a firm’s size</a:t>
            </a:r>
          </a:p>
          <a:p>
            <a:pPr marL="621792" lvl="1" fontAlgn="auto">
              <a:spcBef>
                <a:spcPts val="600"/>
              </a:spcBef>
              <a:spcAft>
                <a:spcPts val="0"/>
              </a:spcAft>
              <a:buFont typeface="Verdana"/>
              <a:buChar char="◦"/>
              <a:defRPr/>
            </a:pPr>
            <a:r>
              <a:rPr lang="en-US">
                <a:latin typeface="Trebuchet MS" pitchFamily="34" charset="0"/>
                <a:cs typeface="Trebuchet MS" pitchFamily="34" charset="0"/>
              </a:rPr>
              <a:t>Businesses benefit from economies of scale</a:t>
            </a:r>
          </a:p>
          <a:p>
            <a:pPr marL="859536" lvl="2" fontAlgn="auto">
              <a:spcBef>
                <a:spcPts val="600"/>
              </a:spcBef>
              <a:spcAft>
                <a:spcPts val="0"/>
              </a:spcAft>
              <a:buFont typeface="Wingdings 2"/>
              <a:buChar char=""/>
              <a:defRPr/>
            </a:pPr>
            <a:r>
              <a:rPr lang="en-US" b="1">
                <a:latin typeface="Trebuchet MS" pitchFamily="34" charset="0"/>
                <a:cs typeface="Trebuchet MS" pitchFamily="34" charset="0"/>
              </a:rPr>
              <a:t>Economies of scale: </a:t>
            </a:r>
            <a:r>
              <a:rPr lang="en-US">
                <a:latin typeface="Trebuchet MS" pitchFamily="34" charset="0"/>
                <a:cs typeface="Trebuchet MS" pitchFamily="34" charset="0"/>
              </a:rPr>
              <a:t>When the cost of an investment can be spread across increasing units of production or in serving a growing customer base</a:t>
            </a:r>
          </a:p>
          <a:p>
            <a:pPr marL="621792" lvl="1" fontAlgn="auto">
              <a:spcBef>
                <a:spcPts val="600"/>
              </a:spcBef>
              <a:spcAft>
                <a:spcPts val="0"/>
              </a:spcAft>
              <a:buFont typeface="Verdana"/>
              <a:buChar char="◦"/>
              <a:defRPr/>
            </a:pPr>
            <a:r>
              <a:rPr lang="en-US">
                <a:latin typeface="Trebuchet MS" pitchFamily="34" charset="0"/>
                <a:cs typeface="Trebuchet MS" pitchFamily="34" charset="0"/>
              </a:rPr>
              <a:t>A growing firm may gain bargaining power with its suppliers or buyers</a:t>
            </a:r>
          </a:p>
          <a:p>
            <a:pPr marL="365760" indent="-256032" fontAlgn="auto">
              <a:spcBef>
                <a:spcPts val="1075"/>
              </a:spcBef>
              <a:spcAft>
                <a:spcPts val="0"/>
              </a:spcAft>
              <a:buFont typeface="Arial" charset="0"/>
              <a:buNone/>
              <a:defRPr/>
            </a:pPr>
            <a:endParaRPr lang="en-US">
              <a:latin typeface="Trebuchet MS" pitchFamily="34" charset="0"/>
              <a:cs typeface="Trebuchet MS" pitchFamily="34" charset="0"/>
            </a:endParaRPr>
          </a:p>
        </p:txBody>
      </p:sp>
      <p:sp>
        <p:nvSpPr>
          <p:cNvPr id="49156" name="Slide Number Placeholder 3"/>
          <p:cNvSpPr txBox="1">
            <a:spLocks noGrp="1"/>
          </p:cNvSpPr>
          <p:nvPr/>
        </p:nvSpPr>
        <p:spPr bwMode="auto">
          <a:xfrm>
            <a:off x="8104188" y="6356350"/>
            <a:ext cx="582612" cy="366713"/>
          </a:xfrm>
          <a:prstGeom prst="rect">
            <a:avLst/>
          </a:prstGeom>
          <a:noFill/>
          <a:ln w="9525">
            <a:noFill/>
            <a:miter lim="800000"/>
            <a:headEnd/>
            <a:tailEnd/>
          </a:ln>
        </p:spPr>
        <p:txBody>
          <a:bodyPr anchor="ctr"/>
          <a:lstStyle/>
          <a:p>
            <a:pPr algn="r" defTabSz="457200" eaLnBrk="1" hangingPunct="1"/>
            <a:r>
              <a:rPr lang="en-US" sz="1000">
                <a:solidFill>
                  <a:srgbClr val="FFFFFF"/>
                </a:solidFill>
                <a:latin typeface="Calibri" pitchFamily="34" charset="0"/>
                <a:ea typeface="ヒラギノ角ゴ Pro W3" pitchFamily="-4" charset="-128"/>
              </a:rPr>
              <a:t>2-</a:t>
            </a:r>
            <a:fld id="{FACC8CCE-F739-472A-BB8C-04CF07884DA4}" type="slidenum">
              <a:rPr lang="en-US" sz="1000">
                <a:solidFill>
                  <a:srgbClr val="FFFFFF"/>
                </a:solidFill>
                <a:latin typeface="Calibri" pitchFamily="34" charset="0"/>
                <a:ea typeface="ヒラギノ角ゴ Pro W3" pitchFamily="-4" charset="-128"/>
              </a:rPr>
              <a:pPr algn="r" defTabSz="457200" eaLnBrk="1" hangingPunct="1"/>
              <a:t>22</a:t>
            </a:fld>
            <a:endParaRPr lang="en-US" sz="1000">
              <a:solidFill>
                <a:srgbClr val="FFFFFF"/>
              </a:solidFill>
              <a:latin typeface="Calibri" pitchFamily="34" charset="0"/>
              <a:ea typeface="ヒラギノ角ゴ Pro W3" pitchFamily="-4" charset="-128"/>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3340100"/>
          </a:xfrm>
        </p:spPr>
        <p:txBody>
          <a:bodyPr>
            <a:normAutofit fontScale="85000" lnSpcReduction="20000"/>
          </a:bodyPr>
          <a:lstStyle/>
          <a:p>
            <a:pPr marL="365760" indent="-256032" fontAlgn="auto">
              <a:spcBef>
                <a:spcPts val="1200"/>
              </a:spcBef>
              <a:spcAft>
                <a:spcPts val="0"/>
              </a:spcAft>
              <a:buFont typeface="Wingdings 3"/>
              <a:buChar char=""/>
              <a:defRPr/>
            </a:pPr>
            <a:r>
              <a:rPr lang="en-US" b="1">
                <a:latin typeface="Trebuchet MS" pitchFamily="34" charset="0"/>
                <a:cs typeface="Trebuchet MS" pitchFamily="34" charset="0"/>
              </a:rPr>
              <a:t>Switching costs: </a:t>
            </a:r>
            <a:r>
              <a:rPr lang="en-US">
                <a:latin typeface="Trebuchet MS" pitchFamily="34" charset="0"/>
                <a:cs typeface="Trebuchet MS" pitchFamily="34" charset="0"/>
              </a:rPr>
              <a:t>Exist when consumers incur an expense to move from one product or service to another</a:t>
            </a:r>
          </a:p>
          <a:p>
            <a:pPr marL="365760" indent="-256032" fontAlgn="auto">
              <a:spcBef>
                <a:spcPts val="600"/>
              </a:spcBef>
              <a:spcAft>
                <a:spcPts val="0"/>
              </a:spcAft>
              <a:buFont typeface="Wingdings 3"/>
              <a:buChar char=""/>
              <a:defRPr/>
            </a:pPr>
            <a:r>
              <a:rPr lang="en-US">
                <a:latin typeface="Trebuchet MS" pitchFamily="34" charset="0"/>
                <a:cs typeface="Trebuchet MS" pitchFamily="34" charset="0"/>
              </a:rPr>
              <a:t>Sources of switching costs:</a:t>
            </a:r>
          </a:p>
          <a:p>
            <a:pPr marL="621792" lvl="1" fontAlgn="auto">
              <a:spcBef>
                <a:spcPts val="300"/>
              </a:spcBef>
              <a:spcAft>
                <a:spcPts val="0"/>
              </a:spcAft>
              <a:buFont typeface="Verdana"/>
              <a:buChar char="◦"/>
              <a:defRPr/>
            </a:pPr>
            <a:r>
              <a:rPr lang="en-US">
                <a:latin typeface="Trebuchet MS" pitchFamily="34" charset="0"/>
                <a:cs typeface="Trebuchet MS" pitchFamily="34" charset="0"/>
              </a:rPr>
              <a:t>Learning costs</a:t>
            </a:r>
          </a:p>
          <a:p>
            <a:pPr marL="621792" lvl="1" fontAlgn="auto">
              <a:spcBef>
                <a:spcPts val="300"/>
              </a:spcBef>
              <a:spcAft>
                <a:spcPts val="0"/>
              </a:spcAft>
              <a:buFont typeface="Verdana"/>
              <a:buChar char="◦"/>
              <a:defRPr/>
            </a:pPr>
            <a:r>
              <a:rPr lang="en-US">
                <a:latin typeface="Trebuchet MS" pitchFamily="34" charset="0"/>
                <a:cs typeface="Trebuchet MS" pitchFamily="34" charset="0"/>
              </a:rPr>
              <a:t>Information and data</a:t>
            </a:r>
          </a:p>
          <a:p>
            <a:pPr marL="621792" lvl="1" fontAlgn="auto">
              <a:spcBef>
                <a:spcPts val="300"/>
              </a:spcBef>
              <a:spcAft>
                <a:spcPts val="0"/>
              </a:spcAft>
              <a:buFont typeface="Verdana"/>
              <a:buChar char="◦"/>
              <a:defRPr/>
            </a:pPr>
            <a:r>
              <a:rPr lang="en-US">
                <a:latin typeface="Trebuchet MS" pitchFamily="34" charset="0"/>
                <a:cs typeface="Trebuchet MS" pitchFamily="34" charset="0"/>
              </a:rPr>
              <a:t>Financial commitment</a:t>
            </a:r>
          </a:p>
          <a:p>
            <a:pPr marL="621792" lvl="1" fontAlgn="auto">
              <a:spcBef>
                <a:spcPts val="300"/>
              </a:spcBef>
              <a:spcAft>
                <a:spcPts val="0"/>
              </a:spcAft>
              <a:buFont typeface="Verdana"/>
              <a:buChar char="◦"/>
              <a:defRPr/>
            </a:pPr>
            <a:r>
              <a:rPr lang="en-US">
                <a:latin typeface="Trebuchet MS" pitchFamily="34" charset="0"/>
                <a:cs typeface="Trebuchet MS" pitchFamily="34" charset="0"/>
              </a:rPr>
              <a:t>Contractual commitments</a:t>
            </a:r>
          </a:p>
          <a:p>
            <a:pPr marL="621792" lvl="1" fontAlgn="auto">
              <a:spcBef>
                <a:spcPts val="300"/>
              </a:spcBef>
              <a:spcAft>
                <a:spcPts val="0"/>
              </a:spcAft>
              <a:buFont typeface="Verdana"/>
              <a:buChar char="◦"/>
              <a:defRPr/>
            </a:pPr>
            <a:r>
              <a:rPr lang="en-US">
                <a:latin typeface="Trebuchet MS" pitchFamily="34" charset="0"/>
                <a:cs typeface="Trebuchet MS" pitchFamily="34" charset="0"/>
              </a:rPr>
              <a:t>Search costs</a:t>
            </a:r>
          </a:p>
          <a:p>
            <a:pPr marL="621792" lvl="1" fontAlgn="auto">
              <a:spcBef>
                <a:spcPts val="300"/>
              </a:spcBef>
              <a:spcAft>
                <a:spcPts val="0"/>
              </a:spcAft>
              <a:buFont typeface="Verdana"/>
              <a:buChar char="◦"/>
              <a:defRPr/>
            </a:pPr>
            <a:r>
              <a:rPr lang="en-US">
                <a:latin typeface="Trebuchet MS" pitchFamily="34" charset="0"/>
                <a:cs typeface="Trebuchet MS" pitchFamily="34" charset="0"/>
              </a:rPr>
              <a:t>Loyalty programs</a:t>
            </a:r>
          </a:p>
          <a:p>
            <a:pPr marL="365760" indent="-256032" fontAlgn="auto">
              <a:spcBef>
                <a:spcPts val="600"/>
              </a:spcBef>
              <a:spcAft>
                <a:spcPts val="0"/>
              </a:spcAft>
              <a:buFont typeface="Wingdings 3"/>
              <a:buChar char=""/>
              <a:defRPr/>
            </a:pPr>
            <a:r>
              <a:rPr lang="en-US">
                <a:latin typeface="Trebuchet MS" pitchFamily="34" charset="0"/>
                <a:cs typeface="Trebuchet MS" pitchFamily="34" charset="0"/>
              </a:rPr>
              <a:t>Data can be a particularly strong switching cost for firms leveraging technology</a:t>
            </a:r>
          </a:p>
        </p:txBody>
      </p:sp>
      <p:sp>
        <p:nvSpPr>
          <p:cNvPr id="50179" name="Slide Number Placeholder 3"/>
          <p:cNvSpPr>
            <a:spLocks noGrp="1"/>
          </p:cNvSpPr>
          <p:nvPr>
            <p:ph type="sldNum" sz="quarter" idx="12"/>
          </p:nvPr>
        </p:nvSpPr>
        <p:spPr bwMode="auto">
          <a:xfrm>
            <a:off x="8104188" y="6457950"/>
            <a:ext cx="582612" cy="366713"/>
          </a:xfrm>
          <a:noFill/>
          <a:ln>
            <a:miter lim="800000"/>
            <a:headEnd/>
            <a:tailEnd/>
          </a:ln>
        </p:spPr>
        <p:txBody>
          <a:bodyPr/>
          <a:lstStyle/>
          <a:p>
            <a:r>
              <a:rPr lang="en-US"/>
              <a:t>2-</a:t>
            </a:r>
            <a:fld id="{A0C98E13-8D1D-4A7E-AC62-3109E3859897}" type="slidenum">
              <a:rPr lang="en-US"/>
              <a:pPr/>
              <a:t>23</a:t>
            </a:fld>
            <a:endParaRPr lang="en-US"/>
          </a:p>
        </p:txBody>
      </p:sp>
      <p:sp>
        <p:nvSpPr>
          <p:cNvPr id="33794"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Powerful Resources: Switching costs and Data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3354388"/>
          </a:xfrm>
        </p:spPr>
        <p:txBody>
          <a:bodyPr>
            <a:normAutofit fontScale="92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Differentiation</a:t>
            </a:r>
          </a:p>
          <a:p>
            <a:pPr marL="621792" lvl="1" fontAlgn="auto">
              <a:spcBef>
                <a:spcPts val="600"/>
              </a:spcBef>
              <a:spcAft>
                <a:spcPts val="0"/>
              </a:spcAft>
              <a:buFont typeface="Verdana"/>
              <a:buChar char="◦"/>
              <a:defRPr/>
            </a:pPr>
            <a:r>
              <a:rPr lang="en-US">
                <a:latin typeface="Trebuchet MS" pitchFamily="34" charset="0"/>
                <a:cs typeface="Trebuchet MS" pitchFamily="34" charset="0"/>
              </a:rPr>
              <a:t>Commodities are products or services that are nearly identically offered from multiple vendors</a:t>
            </a:r>
          </a:p>
          <a:p>
            <a:pPr marL="621792" lvl="1" fontAlgn="auto">
              <a:spcBef>
                <a:spcPts val="600"/>
              </a:spcBef>
              <a:spcAft>
                <a:spcPts val="0"/>
              </a:spcAft>
              <a:buFont typeface="Verdana"/>
              <a:buChar char="◦"/>
              <a:defRPr/>
            </a:pPr>
            <a:r>
              <a:rPr lang="en-US">
                <a:latin typeface="Trebuchet MS" pitchFamily="34" charset="0"/>
                <a:cs typeface="Trebuchet MS" pitchFamily="34" charset="0"/>
              </a:rPr>
              <a:t>To break the commodity trap, many firms leverage technology to differentiate their goods and services</a:t>
            </a:r>
          </a:p>
          <a:p>
            <a:pPr marL="365760" indent="-256032" fontAlgn="auto">
              <a:spcBef>
                <a:spcPts val="1200"/>
              </a:spcBef>
              <a:spcAft>
                <a:spcPts val="0"/>
              </a:spcAft>
              <a:buFont typeface="Wingdings 3"/>
              <a:buChar char=""/>
              <a:defRPr/>
            </a:pPr>
            <a:r>
              <a:rPr lang="en-US" b="1">
                <a:latin typeface="Trebuchet MS" pitchFamily="34" charset="0"/>
                <a:cs typeface="Trebuchet MS" pitchFamily="34" charset="0"/>
              </a:rPr>
              <a:t>Network effects</a:t>
            </a:r>
            <a:r>
              <a:rPr lang="en-US">
                <a:latin typeface="Trebuchet MS" pitchFamily="34" charset="0"/>
                <a:cs typeface="Trebuchet MS" pitchFamily="34" charset="0"/>
              </a:rPr>
              <a:t>: When the value of a product or service increases as its number of users expands</a:t>
            </a:r>
          </a:p>
          <a:p>
            <a:pPr marL="365760" indent="-256032" fontAlgn="auto">
              <a:spcBef>
                <a:spcPts val="1200"/>
              </a:spcBef>
              <a:spcAft>
                <a:spcPts val="0"/>
              </a:spcAft>
              <a:buFont typeface="Wingdings 3"/>
              <a:buChar char=""/>
              <a:defRPr/>
            </a:pPr>
            <a:r>
              <a:rPr lang="en-US" b="1">
                <a:latin typeface="Trebuchet MS" pitchFamily="34" charset="0"/>
                <a:cs typeface="Trebuchet MS" pitchFamily="34" charset="0"/>
              </a:rPr>
              <a:t>Distribution channels</a:t>
            </a:r>
            <a:r>
              <a:rPr lang="en-US">
                <a:latin typeface="Trebuchet MS" pitchFamily="34" charset="0"/>
                <a:cs typeface="Trebuchet MS" pitchFamily="34" charset="0"/>
              </a:rPr>
              <a:t>: The path through which products or services get to customers</a:t>
            </a:r>
          </a:p>
          <a:p>
            <a:pPr marL="365760" indent="-256032" fontAlgn="auto">
              <a:spcBef>
                <a:spcPts val="1200"/>
              </a:spcBef>
              <a:spcAft>
                <a:spcPts val="0"/>
              </a:spcAft>
              <a:buFont typeface="Wingdings 3"/>
              <a:buChar char=""/>
              <a:defRPr/>
            </a:pPr>
            <a:endParaRPr lang="en-US">
              <a:latin typeface="Trebuchet MS" pitchFamily="34" charset="0"/>
              <a:cs typeface="Trebuchet MS" pitchFamily="34" charset="0"/>
            </a:endParaRPr>
          </a:p>
        </p:txBody>
      </p:sp>
      <p:sp>
        <p:nvSpPr>
          <p:cNvPr id="34820" name="Slide Number Placeholder 3"/>
          <p:cNvSpPr>
            <a:spLocks noGrp="1"/>
          </p:cNvSpPr>
          <p:nvPr>
            <p:ph type="sldNum" sz="quarter" idx="12"/>
          </p:nvPr>
        </p:nvSpPr>
        <p:spPr bwMode="auto">
          <a:ln>
            <a:miter lim="800000"/>
            <a:headEnd/>
            <a:tailEnd/>
          </a:ln>
        </p:spPr>
        <p:txBody>
          <a:bodyPr>
            <a:normAutofit fontScale="92500" lnSpcReduction="10000"/>
          </a:bodyPr>
          <a:lstStyle/>
          <a:p>
            <a:pPr>
              <a:defRPr/>
            </a:pPr>
            <a:r>
              <a:rPr lang="en-US">
                <a:solidFill>
                  <a:srgbClr val="8CADAE">
                    <a:shade val="75000"/>
                  </a:srgbClr>
                </a:solidFill>
                <a:ea typeface="+mn-ea"/>
              </a:rPr>
              <a:t>2-</a:t>
            </a:r>
            <a:fld id="{1FE6B8DA-D34A-4691-908B-5864D2200C9E}" type="slidenum">
              <a:rPr lang="en-US">
                <a:solidFill>
                  <a:srgbClr val="8CADAE">
                    <a:shade val="75000"/>
                  </a:srgbClr>
                </a:solidFill>
                <a:ea typeface="+mn-ea"/>
              </a:rPr>
              <a:pPr>
                <a:defRPr/>
              </a:pPr>
              <a:t>24</a:t>
            </a:fld>
            <a:endParaRPr lang="en-US">
              <a:solidFill>
                <a:srgbClr val="8CADAE">
                  <a:shade val="75000"/>
                </a:srgbClr>
              </a:solidFill>
              <a:ea typeface="+mn-ea"/>
            </a:endParaRPr>
          </a:p>
        </p:txBody>
      </p:sp>
      <p:sp>
        <p:nvSpPr>
          <p:cNvPr id="34818"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Powerful Resources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1631950"/>
          </a:xfrm>
        </p:spPr>
        <p:txBody>
          <a:bodyPr>
            <a:normAutofit fontScale="62500" lnSpcReduction="20000"/>
          </a:bodyPr>
          <a:lstStyle/>
          <a:p>
            <a:pPr marL="365760" indent="-256032" fontAlgn="auto">
              <a:spcAft>
                <a:spcPts val="0"/>
              </a:spcAft>
              <a:buFont typeface="Wingdings 3"/>
              <a:buChar char=""/>
              <a:defRPr/>
            </a:pPr>
            <a:r>
              <a:rPr lang="en-US">
                <a:latin typeface="Trebuchet MS" pitchFamily="34" charset="0"/>
                <a:cs typeface="Trebuchet MS" pitchFamily="34" charset="0"/>
              </a:rPr>
              <a:t>Intellectual property protection can be granted in the form of a patent for those innovations deemed to be useful, novel, and nonobvious</a:t>
            </a:r>
          </a:p>
          <a:p>
            <a:pPr marL="365760" indent="-256032" fontAlgn="auto">
              <a:spcBef>
                <a:spcPts val="600"/>
              </a:spcBef>
              <a:spcAft>
                <a:spcPts val="0"/>
              </a:spcAft>
              <a:buFont typeface="Wingdings 3"/>
              <a:buChar char=""/>
              <a:defRPr/>
            </a:pPr>
            <a:r>
              <a:rPr lang="en-US">
                <a:latin typeface="Trebuchet MS" pitchFamily="34" charset="0"/>
                <a:cs typeface="Trebuchet MS" pitchFamily="34" charset="0"/>
              </a:rPr>
              <a:t>Firms that receive patents have some degree of protection from copycats that try to identically mimic their products and methods</a:t>
            </a:r>
          </a:p>
          <a:p>
            <a:pPr marL="365760" indent="-256032" fontAlgn="auto">
              <a:spcBef>
                <a:spcPts val="600"/>
              </a:spcBef>
              <a:spcAft>
                <a:spcPts val="0"/>
              </a:spcAft>
              <a:buFont typeface="Wingdings 3"/>
              <a:buChar char=""/>
              <a:defRPr/>
            </a:pPr>
            <a:r>
              <a:rPr lang="en-US">
                <a:latin typeface="Trebuchet MS" pitchFamily="34" charset="0"/>
                <a:cs typeface="Trebuchet MS" pitchFamily="34" charset="0"/>
              </a:rPr>
              <a:t>Patents are not necessarily a sure-fire path to exploiting an innovation. </a:t>
            </a:r>
          </a:p>
        </p:txBody>
      </p:sp>
      <p:sp>
        <p:nvSpPr>
          <p:cNvPr id="35844" name="Slide Number Placeholder 3"/>
          <p:cNvSpPr>
            <a:spLocks noGrp="1"/>
          </p:cNvSpPr>
          <p:nvPr>
            <p:ph type="sldNum" sz="quarter" idx="12"/>
          </p:nvPr>
        </p:nvSpPr>
        <p:spPr bwMode="auto">
          <a:ln>
            <a:miter lim="800000"/>
            <a:headEnd/>
            <a:tailEnd/>
          </a:ln>
        </p:spPr>
        <p:txBody>
          <a:bodyPr>
            <a:normAutofit fontScale="92500" lnSpcReduction="10000"/>
          </a:bodyPr>
          <a:lstStyle/>
          <a:p>
            <a:pPr>
              <a:defRPr/>
            </a:pPr>
            <a:r>
              <a:rPr lang="en-US">
                <a:solidFill>
                  <a:srgbClr val="8CADAE">
                    <a:shade val="75000"/>
                  </a:srgbClr>
                </a:solidFill>
                <a:ea typeface="+mn-ea"/>
              </a:rPr>
              <a:t>2-</a:t>
            </a:r>
            <a:fld id="{29E68188-20DA-49CD-83AC-881B4BD6EAC2}" type="slidenum">
              <a:rPr lang="en-US">
                <a:solidFill>
                  <a:srgbClr val="8CADAE">
                    <a:shade val="75000"/>
                  </a:srgbClr>
                </a:solidFill>
                <a:ea typeface="+mn-ea"/>
              </a:rPr>
              <a:pPr>
                <a:defRPr/>
              </a:pPr>
              <a:t>25</a:t>
            </a:fld>
            <a:endParaRPr lang="en-US">
              <a:solidFill>
                <a:srgbClr val="8CADAE">
                  <a:shade val="75000"/>
                </a:srgbClr>
              </a:solidFill>
              <a:ea typeface="+mn-ea"/>
            </a:endParaRPr>
          </a:p>
        </p:txBody>
      </p:sp>
      <p:sp>
        <p:nvSpPr>
          <p:cNvPr id="35842"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Powerful Resources: Patents</a:t>
            </a:r>
          </a:p>
        </p:txBody>
      </p:sp>
      <p:pic>
        <p:nvPicPr>
          <p:cNvPr id="52229" name="Picture 4" descr="Picture1"/>
          <p:cNvPicPr>
            <a:picLocks noChangeAspect="1" noChangeArrowheads="1"/>
          </p:cNvPicPr>
          <p:nvPr/>
        </p:nvPicPr>
        <p:blipFill>
          <a:blip r:embed="rId2" cstate="print"/>
          <a:srcRect/>
          <a:stretch>
            <a:fillRect/>
          </a:stretch>
        </p:blipFill>
        <p:spPr bwMode="auto">
          <a:xfrm>
            <a:off x="6891338" y="4133850"/>
            <a:ext cx="1795462" cy="235743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2044700"/>
            <a:ext cx="8229600" cy="3898900"/>
          </a:xfrm>
        </p:spPr>
        <p:txBody>
          <a:bodyPr>
            <a:normAutofit fontScale="92500" lnSpcReduction="20000"/>
          </a:bodyPr>
          <a:lstStyle/>
          <a:p>
            <a:pPr marL="365760" indent="-256032" fontAlgn="auto">
              <a:spcBef>
                <a:spcPts val="1200"/>
              </a:spcBef>
              <a:spcAft>
                <a:spcPts val="0"/>
              </a:spcAft>
              <a:buFont typeface="Wingdings 3"/>
              <a:buChar char=""/>
              <a:defRPr/>
            </a:pPr>
            <a:r>
              <a:rPr lang="en-US" dirty="0">
                <a:latin typeface="Trebuchet MS" pitchFamily="34" charset="0"/>
                <a:cs typeface="Trebuchet MS" pitchFamily="34" charset="0"/>
              </a:rPr>
              <a:t>Zara: Game-changing clothes giant</a:t>
            </a:r>
          </a:p>
          <a:p>
            <a:pPr marL="365760" indent="-256032" fontAlgn="auto">
              <a:spcBef>
                <a:spcPts val="1200"/>
              </a:spcBef>
              <a:spcAft>
                <a:spcPts val="0"/>
              </a:spcAft>
              <a:buFont typeface="Wingdings 3"/>
              <a:buChar char=""/>
              <a:defRPr/>
            </a:pPr>
            <a:r>
              <a:rPr lang="en-US" dirty="0">
                <a:latin typeface="Trebuchet MS" pitchFamily="34" charset="0"/>
                <a:cs typeface="Trebuchet MS" pitchFamily="34" charset="0"/>
              </a:rPr>
              <a:t>Parent company: </a:t>
            </a:r>
            <a:r>
              <a:rPr lang="en-US" dirty="0" err="1">
                <a:latin typeface="Trebuchet MS" pitchFamily="34" charset="0"/>
                <a:cs typeface="Trebuchet MS" pitchFamily="34" charset="0"/>
              </a:rPr>
              <a:t>Inditex</a:t>
            </a:r>
            <a:r>
              <a:rPr lang="en-US" dirty="0">
                <a:latin typeface="Trebuchet MS" pitchFamily="34" charset="0"/>
                <a:cs typeface="Trebuchet MS" pitchFamily="34" charset="0"/>
              </a:rPr>
              <a:t> Corporation </a:t>
            </a:r>
          </a:p>
          <a:p>
            <a:pPr marL="365760" indent="-256032" fontAlgn="auto">
              <a:spcBef>
                <a:spcPts val="1200"/>
              </a:spcBef>
              <a:spcAft>
                <a:spcPts val="0"/>
              </a:spcAft>
              <a:buFont typeface="Wingdings 3"/>
              <a:buChar char=""/>
              <a:defRPr/>
            </a:pPr>
            <a:r>
              <a:rPr lang="en-US" dirty="0">
                <a:latin typeface="Trebuchet MS" pitchFamily="34" charset="0"/>
                <a:cs typeface="Trebuchet MS" pitchFamily="34" charset="0"/>
              </a:rPr>
              <a:t>The blend of technology-enabled strategy unlashed by Zara seems to break all of the rules in the fashion industry</a:t>
            </a:r>
          </a:p>
          <a:p>
            <a:pPr marL="365760" indent="-256032" fontAlgn="auto">
              <a:spcBef>
                <a:spcPts val="1200"/>
              </a:spcBef>
              <a:spcAft>
                <a:spcPts val="0"/>
              </a:spcAft>
              <a:buFont typeface="Wingdings 3"/>
              <a:buChar char=""/>
              <a:defRPr/>
            </a:pPr>
            <a:r>
              <a:rPr lang="en-US" dirty="0">
                <a:latin typeface="Trebuchet MS" pitchFamily="34" charset="0"/>
                <a:cs typeface="Trebuchet MS" pitchFamily="34" charset="0"/>
              </a:rPr>
              <a:t>The firm shuns advertising and rarely runs sales</a:t>
            </a:r>
          </a:p>
          <a:p>
            <a:pPr marL="365760" indent="-256032" fontAlgn="auto">
              <a:spcBef>
                <a:spcPts val="1200"/>
              </a:spcBef>
              <a:spcAft>
                <a:spcPts val="0"/>
              </a:spcAft>
              <a:buFont typeface="Wingdings 3"/>
              <a:buChar char=""/>
              <a:defRPr/>
            </a:pPr>
            <a:r>
              <a:rPr lang="en-US" dirty="0">
                <a:latin typeface="Trebuchet MS" pitchFamily="34" charset="0"/>
                <a:cs typeface="Trebuchet MS" pitchFamily="34" charset="0"/>
              </a:rPr>
              <a:t>In fashion industry nearly every major player outsources manufacturing to low-cost countries, but Zara is highly vertically integrated, keeping huge swaths of its production process in-house</a:t>
            </a:r>
          </a:p>
        </p:txBody>
      </p:sp>
      <p:sp>
        <p:nvSpPr>
          <p:cNvPr id="59395"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7B5B083F-A11B-4357-A06D-7227345FC09A}" type="slidenum">
              <a:rPr lang="en-US"/>
              <a:pPr/>
              <a:t>26</a:t>
            </a:fld>
            <a:endParaRPr lang="en-US"/>
          </a:p>
        </p:txBody>
      </p:sp>
      <p:sp>
        <p:nvSpPr>
          <p:cNvPr id="11266" name="Title 1"/>
          <p:cNvSpPr>
            <a:spLocks noGrp="1"/>
          </p:cNvSpPr>
          <p:nvPr>
            <p:ph type="title"/>
          </p:nvPr>
        </p:nvSpPr>
        <p:spPr>
          <a:xfrm>
            <a:off x="457200" y="274639"/>
            <a:ext cx="8229600" cy="1143000"/>
          </a:xfrm>
        </p:spPr>
        <p:txBody>
          <a:bodyPr/>
          <a:lstStyle/>
          <a:p>
            <a:pPr fontAlgn="auto">
              <a:spcAft>
                <a:spcPts val="0"/>
              </a:spcAft>
              <a:defRPr/>
            </a:pPr>
            <a:r>
              <a:rPr lang="en-US" dirty="0">
                <a:latin typeface="Trebuchet MS" pitchFamily="34" charset="0"/>
                <a:cs typeface="Trebuchet MS" pitchFamily="34" charset="0"/>
              </a:rPr>
              <a:t>Strategy Case Study:  Zara</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6E10FD0A-F6A2-4167-BEE7-FA36594B5B6E}" type="slidenum">
              <a:rPr lang="en-US"/>
              <a:pPr/>
              <a:t>27</a:t>
            </a:fld>
            <a:endParaRPr lang="en-US"/>
          </a:p>
        </p:txBody>
      </p:sp>
      <p:sp>
        <p:nvSpPr>
          <p:cNvPr id="12290" name="Title 1"/>
          <p:cNvSpPr>
            <a:spLocks noGrp="1"/>
          </p:cNvSpPr>
          <p:nvPr>
            <p:ph type="title"/>
          </p:nvPr>
        </p:nvSpPr>
        <p:spPr>
          <a:xfrm>
            <a:off x="457200" y="274639"/>
            <a:ext cx="8229600" cy="1143000"/>
          </a:xfrm>
        </p:spPr>
        <p:txBody>
          <a:bodyPr>
            <a:normAutofit/>
          </a:bodyPr>
          <a:lstStyle/>
          <a:p>
            <a:pPr fontAlgn="auto">
              <a:spcAft>
                <a:spcPts val="0"/>
              </a:spcAft>
              <a:defRPr/>
            </a:pPr>
            <a:r>
              <a:rPr lang="en-US" dirty="0">
                <a:latin typeface="Trebuchet MS" pitchFamily="34" charset="0"/>
                <a:cs typeface="Trebuchet MS" pitchFamily="34" charset="0"/>
              </a:rPr>
              <a:t>Gap versus Inditex at a Glance</a:t>
            </a:r>
          </a:p>
        </p:txBody>
      </p:sp>
      <p:pic>
        <p:nvPicPr>
          <p:cNvPr id="5" name="Picture 4" descr="3.2.PNG"/>
          <p:cNvPicPr>
            <a:picLocks noChangeAspect="1"/>
          </p:cNvPicPr>
          <p:nvPr/>
        </p:nvPicPr>
        <p:blipFill>
          <a:blip r:embed="rId2" cstate="print"/>
          <a:stretch>
            <a:fillRect/>
          </a:stretch>
        </p:blipFill>
        <p:spPr>
          <a:xfrm>
            <a:off x="1396986" y="1978891"/>
            <a:ext cx="6563254" cy="414038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457200" y="2044700"/>
            <a:ext cx="8229600" cy="2709863"/>
          </a:xfrm>
        </p:spPr>
        <p:txBody>
          <a:bodyPr/>
          <a:lstStyle/>
          <a:p>
            <a:pPr>
              <a:spcBef>
                <a:spcPts val="1200"/>
              </a:spcBef>
            </a:pPr>
            <a:r>
              <a:rPr lang="en-US">
                <a:latin typeface="Trebuchet MS" pitchFamily="34" charset="0"/>
                <a:ea typeface="Trebuchet MS" pitchFamily="34" charset="0"/>
                <a:cs typeface="Trebuchet MS" pitchFamily="34" charset="0"/>
              </a:rPr>
              <a:t>To understand and appreciate :</a:t>
            </a:r>
          </a:p>
          <a:p>
            <a:pPr lvl="1">
              <a:spcBef>
                <a:spcPts val="1200"/>
              </a:spcBef>
            </a:pPr>
            <a:r>
              <a:rPr lang="en-US">
                <a:latin typeface="Trebuchet MS" pitchFamily="34" charset="0"/>
                <a:ea typeface="Trebuchet MS" pitchFamily="34" charset="0"/>
                <a:cs typeface="Trebuchet MS" pitchFamily="34" charset="0"/>
              </a:rPr>
              <a:t>The counterintuitive and successful strategy of Zara</a:t>
            </a:r>
          </a:p>
          <a:p>
            <a:pPr lvl="1">
              <a:spcBef>
                <a:spcPts val="1200"/>
              </a:spcBef>
            </a:pPr>
            <a:r>
              <a:rPr lang="en-US">
                <a:latin typeface="Trebuchet MS" pitchFamily="34" charset="0"/>
                <a:ea typeface="Trebuchet MS" pitchFamily="34" charset="0"/>
                <a:cs typeface="Trebuchet MS" pitchFamily="34" charset="0"/>
              </a:rPr>
              <a:t>The technology, which has made all of this possible</a:t>
            </a:r>
          </a:p>
          <a:p>
            <a:pPr>
              <a:spcBef>
                <a:spcPts val="1200"/>
              </a:spcBef>
            </a:pPr>
            <a:endParaRPr lang="en-US">
              <a:latin typeface="Trebuchet MS" pitchFamily="34" charset="0"/>
              <a:ea typeface="Trebuchet MS" pitchFamily="34" charset="0"/>
              <a:cs typeface="Trebuchet MS" pitchFamily="34" charset="0"/>
            </a:endParaRPr>
          </a:p>
          <a:p>
            <a:pPr>
              <a:spcBef>
                <a:spcPts val="1200"/>
              </a:spcBef>
            </a:pPr>
            <a:endParaRPr lang="en-US">
              <a:latin typeface="Trebuchet MS" pitchFamily="34" charset="0"/>
              <a:ea typeface="Trebuchet MS" pitchFamily="34" charset="0"/>
              <a:cs typeface="Trebuchet MS" pitchFamily="34" charset="0"/>
            </a:endParaRPr>
          </a:p>
        </p:txBody>
      </p:sp>
      <p:sp>
        <p:nvSpPr>
          <p:cNvPr id="61443"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C98553BA-9F4E-410B-AE92-278C6E30A619}" type="slidenum">
              <a:rPr lang="en-US"/>
              <a:pPr/>
              <a:t>28</a:t>
            </a:fld>
            <a:endParaRPr lang="en-US"/>
          </a:p>
        </p:txBody>
      </p:sp>
      <p:sp>
        <p:nvSpPr>
          <p:cNvPr id="13314"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Why Study Zara?</a:t>
            </a:r>
          </a:p>
        </p:txBody>
      </p:sp>
      <p:pic>
        <p:nvPicPr>
          <p:cNvPr id="61445" name="Picture 5" descr="3.1.PNG"/>
          <p:cNvPicPr>
            <a:picLocks noChangeAspect="1"/>
          </p:cNvPicPr>
          <p:nvPr/>
        </p:nvPicPr>
        <p:blipFill>
          <a:blip r:embed="rId2" cstate="print"/>
          <a:srcRect/>
          <a:stretch>
            <a:fillRect/>
          </a:stretch>
        </p:blipFill>
        <p:spPr bwMode="auto">
          <a:xfrm>
            <a:off x="5453063" y="4281488"/>
            <a:ext cx="3611562" cy="2041525"/>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2044700"/>
            <a:ext cx="8229600" cy="3090863"/>
          </a:xfrm>
        </p:spPr>
        <p:txBody>
          <a:bodyPr>
            <a:normAutofit fontScale="92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Conventional wisdom suggests that leveraging cheap contract manufacturing in developing countries can keep the cost of goods low</a:t>
            </a:r>
          </a:p>
          <a:p>
            <a:pPr marL="621792" lvl="1" fontAlgn="auto">
              <a:spcBef>
                <a:spcPts val="1200"/>
              </a:spcBef>
              <a:spcAft>
                <a:spcPts val="0"/>
              </a:spcAft>
              <a:buFont typeface="Verdana"/>
              <a:buChar char="◦"/>
              <a:defRPr/>
            </a:pPr>
            <a:r>
              <a:rPr lang="en-US" b="1">
                <a:latin typeface="Trebuchet MS" pitchFamily="34" charset="0"/>
                <a:cs typeface="Trebuchet MS" pitchFamily="34" charset="0"/>
              </a:rPr>
              <a:t>Contract manufacturing:</a:t>
            </a:r>
            <a:r>
              <a:rPr lang="en-US">
                <a:latin typeface="Trebuchet MS" pitchFamily="34" charset="0"/>
                <a:cs typeface="Trebuchet MS" pitchFamily="34" charset="0"/>
              </a:rPr>
              <a:t> Involves outsourcing production to third-party firms</a:t>
            </a:r>
          </a:p>
          <a:p>
            <a:pPr marL="859536" lvl="2" fontAlgn="auto">
              <a:spcBef>
                <a:spcPts val="1200"/>
              </a:spcBef>
              <a:spcAft>
                <a:spcPts val="0"/>
              </a:spcAft>
              <a:buFont typeface="Wingdings 2"/>
              <a:buChar char=""/>
              <a:defRPr/>
            </a:pPr>
            <a:r>
              <a:rPr lang="en-US">
                <a:latin typeface="Trebuchet MS" pitchFamily="34" charset="0"/>
                <a:cs typeface="Trebuchet MS" pitchFamily="34" charset="0"/>
              </a:rPr>
              <a:t>Firms that use contract manufacturers don’t own the plants or directly employ the workers who produce the requested goods</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Firms can lower prices and sell more product or maintain higher profit margins</a:t>
            </a:r>
          </a:p>
        </p:txBody>
      </p:sp>
      <p:sp>
        <p:nvSpPr>
          <p:cNvPr id="64515"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F58B4ED7-018A-4791-93CF-E27E01A382D6}" type="slidenum">
              <a:rPr lang="en-US"/>
              <a:pPr/>
              <a:t>29</a:t>
            </a:fld>
            <a:endParaRPr lang="en-US"/>
          </a:p>
        </p:txBody>
      </p:sp>
      <p:sp>
        <p:nvSpPr>
          <p:cNvPr id="16386"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Contract Manufacturing: Lower Costs at What Cost?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1692275"/>
          </a:xfrm>
        </p:spPr>
        <p:txBody>
          <a:bodyPr>
            <a:normAutofit fontScale="850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Achieving sustainable competitive advantage is more difficult when competition involves technology</a:t>
            </a:r>
          </a:p>
          <a:p>
            <a:pPr marL="621792" lvl="1" fontAlgn="auto">
              <a:spcBef>
                <a:spcPts val="1200"/>
              </a:spcBef>
              <a:spcAft>
                <a:spcPts val="0"/>
              </a:spcAft>
              <a:buFont typeface="Verdana"/>
              <a:buChar char="◦"/>
              <a:defRPr/>
            </a:pPr>
            <a:r>
              <a:rPr lang="en-US">
                <a:latin typeface="Trebuchet MS" pitchFamily="34" charset="0"/>
                <a:cs typeface="Trebuchet MS" pitchFamily="34" charset="0"/>
              </a:rPr>
              <a:t>The fundamental strategic question in the Internet era:</a:t>
            </a:r>
          </a:p>
          <a:p>
            <a:pPr marL="621792" lvl="1" algn="ctr" fontAlgn="auto">
              <a:spcBef>
                <a:spcPts val="1200"/>
              </a:spcBef>
              <a:spcAft>
                <a:spcPts val="0"/>
              </a:spcAft>
              <a:buFont typeface="Arial" charset="0"/>
              <a:buNone/>
              <a:defRPr/>
            </a:pPr>
            <a:r>
              <a:rPr lang="en-US" b="1">
                <a:latin typeface="Trebuchet MS" pitchFamily="34" charset="0"/>
                <a:cs typeface="Trebuchet MS" pitchFamily="34" charset="0"/>
              </a:rPr>
              <a:t>“</a:t>
            </a:r>
            <a:r>
              <a:rPr lang="en-US" b="1" i="1">
                <a:latin typeface="Trebuchet MS" pitchFamily="34" charset="0"/>
                <a:cs typeface="Trebuchet MS" pitchFamily="34" charset="0"/>
              </a:rPr>
              <a:t>How can I possibly compete when everyone can copy my technology and the competition is just a click away?</a:t>
            </a:r>
            <a:r>
              <a:rPr lang="en-US" b="1">
                <a:latin typeface="Trebuchet MS" pitchFamily="34" charset="0"/>
                <a:cs typeface="Trebuchet MS" pitchFamily="34" charset="0"/>
              </a:rPr>
              <a:t>” </a:t>
            </a:r>
          </a:p>
        </p:txBody>
      </p:sp>
      <p:sp>
        <p:nvSpPr>
          <p:cNvPr id="30723" name="Slide Number Placeholder 3"/>
          <p:cNvSpPr>
            <a:spLocks noGrp="1"/>
          </p:cNvSpPr>
          <p:nvPr>
            <p:ph type="sldNum" sz="quarter" idx="12"/>
          </p:nvPr>
        </p:nvSpPr>
        <p:spPr bwMode="auto">
          <a:noFill/>
          <a:ln>
            <a:miter lim="800000"/>
            <a:headEnd/>
            <a:tailEnd/>
          </a:ln>
        </p:spPr>
        <p:txBody>
          <a:bodyPr/>
          <a:lstStyle/>
          <a:p>
            <a:r>
              <a:rPr lang="en-US"/>
              <a:t>2-</a:t>
            </a:r>
            <a:fld id="{61A4AE7E-36F5-4703-B1C9-CD265CF1C754}" type="slidenum">
              <a:rPr lang="en-US"/>
              <a:pPr/>
              <a:t>3</a:t>
            </a:fld>
            <a:endParaRPr lang="en-US"/>
          </a:p>
        </p:txBody>
      </p:sp>
      <p:sp>
        <p:nvSpPr>
          <p:cNvPr id="14338"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The Danger of Relying on Technology</a:t>
            </a:r>
          </a:p>
        </p:txBody>
      </p:sp>
      <p:pic>
        <p:nvPicPr>
          <p:cNvPr id="30725" name="Picture 4" descr="Picture1"/>
          <p:cNvPicPr>
            <a:picLocks noChangeAspect="1" noChangeArrowheads="1"/>
          </p:cNvPicPr>
          <p:nvPr/>
        </p:nvPicPr>
        <p:blipFill>
          <a:blip r:embed="rId2" cstate="print"/>
          <a:srcRect/>
          <a:stretch>
            <a:fillRect/>
          </a:stretch>
        </p:blipFill>
        <p:spPr bwMode="auto">
          <a:xfrm>
            <a:off x="6891338" y="4108450"/>
            <a:ext cx="1795462" cy="235743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457200" y="2044700"/>
            <a:ext cx="8229600" cy="2965450"/>
          </a:xfrm>
        </p:spPr>
        <p:txBody>
          <a:bodyPr/>
          <a:lstStyle/>
          <a:p>
            <a:pPr>
              <a:spcBef>
                <a:spcPts val="1200"/>
              </a:spcBef>
            </a:pPr>
            <a:r>
              <a:rPr lang="en-US">
                <a:latin typeface="Trebuchet MS" pitchFamily="34" charset="0"/>
                <a:ea typeface="Trebuchet MS" pitchFamily="34" charset="0"/>
                <a:cs typeface="Trebuchet MS" pitchFamily="34" charset="0"/>
              </a:rPr>
              <a:t>The downside of contract manufacturing</a:t>
            </a:r>
          </a:p>
          <a:p>
            <a:pPr lvl="1">
              <a:spcBef>
                <a:spcPts val="1200"/>
              </a:spcBef>
            </a:pPr>
            <a:r>
              <a:rPr lang="en-US">
                <a:latin typeface="Trebuchet MS" pitchFamily="34" charset="0"/>
                <a:ea typeface="Trebuchet MS" pitchFamily="34" charset="0"/>
                <a:cs typeface="Trebuchet MS" pitchFamily="34" charset="0"/>
              </a:rPr>
              <a:t>In order to have the low-cost bid, contract firms:</a:t>
            </a:r>
          </a:p>
          <a:p>
            <a:pPr lvl="2">
              <a:spcBef>
                <a:spcPts val="1200"/>
              </a:spcBef>
            </a:pPr>
            <a:r>
              <a:rPr lang="en-US">
                <a:latin typeface="Trebuchet MS" pitchFamily="34" charset="0"/>
                <a:ea typeface="Trebuchet MS" pitchFamily="34" charset="0"/>
                <a:cs typeface="Trebuchet MS" pitchFamily="34" charset="0"/>
              </a:rPr>
              <a:t>Skimp on safety</a:t>
            </a:r>
          </a:p>
          <a:p>
            <a:pPr lvl="2">
              <a:spcBef>
                <a:spcPts val="1200"/>
              </a:spcBef>
            </a:pPr>
            <a:r>
              <a:rPr lang="en-US">
                <a:latin typeface="Trebuchet MS" pitchFamily="34" charset="0"/>
                <a:ea typeface="Trebuchet MS" pitchFamily="34" charset="0"/>
                <a:cs typeface="Trebuchet MS" pitchFamily="34" charset="0"/>
              </a:rPr>
              <a:t>Ignore environmental concerns</a:t>
            </a:r>
          </a:p>
          <a:p>
            <a:pPr lvl="2">
              <a:spcBef>
                <a:spcPts val="1200"/>
              </a:spcBef>
            </a:pPr>
            <a:r>
              <a:rPr lang="en-US">
                <a:latin typeface="Trebuchet MS" pitchFamily="34" charset="0"/>
                <a:ea typeface="Trebuchet MS" pitchFamily="34" charset="0"/>
                <a:cs typeface="Trebuchet MS" pitchFamily="34" charset="0"/>
              </a:rPr>
              <a:t>Employ child labor</a:t>
            </a:r>
          </a:p>
          <a:p>
            <a:pPr lvl="2">
              <a:spcBef>
                <a:spcPts val="1200"/>
              </a:spcBef>
            </a:pPr>
            <a:r>
              <a:rPr lang="en-US">
                <a:latin typeface="Trebuchet MS" pitchFamily="34" charset="0"/>
                <a:ea typeface="Trebuchet MS" pitchFamily="34" charset="0"/>
                <a:cs typeface="Trebuchet MS" pitchFamily="34" charset="0"/>
              </a:rPr>
              <a:t>Engage in some ghastly practices</a:t>
            </a:r>
          </a:p>
        </p:txBody>
      </p:sp>
      <p:sp>
        <p:nvSpPr>
          <p:cNvPr id="65539"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BB96054D-573D-4970-AA13-55AF8BE3E5D5}" type="slidenum">
              <a:rPr lang="en-US"/>
              <a:pPr/>
              <a:t>30</a:t>
            </a:fld>
            <a:endParaRPr lang="en-US"/>
          </a:p>
        </p:txBody>
      </p:sp>
      <p:sp>
        <p:nvSpPr>
          <p:cNvPr id="17410"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Contract Manufacturing: Lower Costs at What Cost?</a:t>
            </a:r>
          </a:p>
        </p:txBody>
      </p:sp>
      <p:pic>
        <p:nvPicPr>
          <p:cNvPr id="65541" name="Picture 5" descr="Picture2"/>
          <p:cNvPicPr>
            <a:picLocks noChangeAspect="1" noChangeArrowheads="1"/>
          </p:cNvPicPr>
          <p:nvPr/>
        </p:nvPicPr>
        <p:blipFill>
          <a:blip r:embed="rId2" cstate="print"/>
          <a:srcRect/>
          <a:stretch>
            <a:fillRect/>
          </a:stretch>
        </p:blipFill>
        <p:spPr bwMode="auto">
          <a:xfrm>
            <a:off x="6954838" y="4813300"/>
            <a:ext cx="1627187" cy="1820863"/>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2044700"/>
            <a:ext cx="8229600" cy="2154238"/>
          </a:xfrm>
        </p:spPr>
        <p:txBody>
          <a:bodyPr>
            <a:normAutofit fontScale="92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Firms that fail to adequately ensure their products are made under acceptable labor conditions risk a brand-damaging backlash that may:</a:t>
            </a:r>
          </a:p>
          <a:p>
            <a:pPr marL="621792" lvl="1" fontAlgn="auto">
              <a:spcBef>
                <a:spcPts val="600"/>
              </a:spcBef>
              <a:spcAft>
                <a:spcPts val="0"/>
              </a:spcAft>
              <a:buFont typeface="Verdana"/>
              <a:buChar char="◦"/>
              <a:defRPr/>
            </a:pPr>
            <a:r>
              <a:rPr lang="en-US">
                <a:latin typeface="Trebuchet MS" pitchFamily="34" charset="0"/>
                <a:cs typeface="Trebuchet MS" pitchFamily="34" charset="0"/>
              </a:rPr>
              <a:t>Turn off customers</a:t>
            </a:r>
          </a:p>
          <a:p>
            <a:pPr marL="621792" lvl="1" fontAlgn="auto">
              <a:spcBef>
                <a:spcPts val="600"/>
              </a:spcBef>
              <a:spcAft>
                <a:spcPts val="0"/>
              </a:spcAft>
              <a:buFont typeface="Verdana"/>
              <a:buChar char="◦"/>
              <a:defRPr/>
            </a:pPr>
            <a:r>
              <a:rPr lang="en-US">
                <a:latin typeface="Trebuchet MS" pitchFamily="34" charset="0"/>
                <a:cs typeface="Trebuchet MS" pitchFamily="34" charset="0"/>
              </a:rPr>
              <a:t>Repel new hires</a:t>
            </a:r>
          </a:p>
          <a:p>
            <a:pPr marL="621792" lvl="1" fontAlgn="auto">
              <a:spcBef>
                <a:spcPts val="600"/>
              </a:spcBef>
              <a:spcAft>
                <a:spcPts val="0"/>
              </a:spcAft>
              <a:buFont typeface="Verdana"/>
              <a:buChar char="◦"/>
              <a:defRPr/>
            </a:pPr>
            <a:r>
              <a:rPr lang="en-US">
                <a:latin typeface="Trebuchet MS" pitchFamily="34" charset="0"/>
                <a:cs typeface="Trebuchet MS" pitchFamily="34" charset="0"/>
              </a:rPr>
              <a:t>Leave current staff feeling betrayed</a:t>
            </a:r>
          </a:p>
        </p:txBody>
      </p:sp>
      <p:sp>
        <p:nvSpPr>
          <p:cNvPr id="66563"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EA9FA7DD-4E61-4A4B-86F6-9BEDFE8F2202}" type="slidenum">
              <a:rPr lang="en-US"/>
              <a:pPr/>
              <a:t>31</a:t>
            </a:fld>
            <a:endParaRPr lang="en-US"/>
          </a:p>
        </p:txBody>
      </p:sp>
      <p:sp>
        <p:nvSpPr>
          <p:cNvPr id="18434"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Contract Manufacturing: Lower Costs at What Cost?</a:t>
            </a:r>
          </a:p>
        </p:txBody>
      </p:sp>
      <p:pic>
        <p:nvPicPr>
          <p:cNvPr id="66565" name="Picture 4" descr="Picture1"/>
          <p:cNvPicPr>
            <a:picLocks noChangeAspect="1" noChangeArrowheads="1"/>
          </p:cNvPicPr>
          <p:nvPr/>
        </p:nvPicPr>
        <p:blipFill>
          <a:blip r:embed="rId2" cstate="print"/>
          <a:srcRect/>
          <a:stretch>
            <a:fillRect/>
          </a:stretch>
        </p:blipFill>
        <p:spPr bwMode="auto">
          <a:xfrm>
            <a:off x="6891338" y="3905250"/>
            <a:ext cx="1795462" cy="2357438"/>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2044700"/>
            <a:ext cx="8229600" cy="3479800"/>
          </a:xfrm>
        </p:spPr>
        <p:txBody>
          <a:bodyPr>
            <a:normAutofit fontScale="92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To make sure that the stores carry the kinds of products customers want, Zara managers ask the customers</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Zara’s store managers are armed with personal digital assistants (PDAs) that can be used to:</a:t>
            </a:r>
          </a:p>
          <a:p>
            <a:pPr marL="621792" lvl="1" fontAlgn="auto">
              <a:spcBef>
                <a:spcPts val="600"/>
              </a:spcBef>
              <a:spcAft>
                <a:spcPts val="0"/>
              </a:spcAft>
              <a:buFont typeface="Verdana"/>
              <a:buChar char="◦"/>
              <a:defRPr/>
            </a:pPr>
            <a:r>
              <a:rPr lang="en-US">
                <a:latin typeface="Trebuchet MS" pitchFamily="34" charset="0"/>
                <a:cs typeface="Trebuchet MS" pitchFamily="34" charset="0"/>
              </a:rPr>
              <a:t>Gather customer input</a:t>
            </a:r>
          </a:p>
          <a:p>
            <a:pPr marL="621792" lvl="1" fontAlgn="auto">
              <a:spcBef>
                <a:spcPts val="600"/>
              </a:spcBef>
              <a:spcAft>
                <a:spcPts val="0"/>
              </a:spcAft>
              <a:buFont typeface="Verdana"/>
              <a:buChar char="◦"/>
              <a:defRPr/>
            </a:pPr>
            <a:r>
              <a:rPr lang="en-US">
                <a:latin typeface="Trebuchet MS" pitchFamily="34" charset="0"/>
                <a:cs typeface="Trebuchet MS" pitchFamily="34" charset="0"/>
              </a:rPr>
              <a:t>Chat up with customers to gain feedback on what they’d like to see more of</a:t>
            </a:r>
          </a:p>
          <a:p>
            <a:pPr marL="365760" indent="-256032" fontAlgn="auto">
              <a:spcBef>
                <a:spcPts val="600"/>
              </a:spcBef>
              <a:spcAft>
                <a:spcPts val="0"/>
              </a:spcAft>
              <a:buFont typeface="Wingdings 3"/>
              <a:buChar char=""/>
              <a:defRPr/>
            </a:pPr>
            <a:r>
              <a:rPr lang="en-US">
                <a:latin typeface="Trebuchet MS" pitchFamily="34" charset="0"/>
                <a:cs typeface="Trebuchet MS" pitchFamily="34" charset="0"/>
              </a:rPr>
              <a:t>Incentives for success—as much as 70 percent of salaries can come from commissions</a:t>
            </a:r>
          </a:p>
        </p:txBody>
      </p:sp>
      <p:sp>
        <p:nvSpPr>
          <p:cNvPr id="67587"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B9394B49-1275-4E87-9E0C-AD04E4FC07B2}" type="slidenum">
              <a:rPr lang="en-US"/>
              <a:pPr/>
              <a:t>32</a:t>
            </a:fld>
            <a:endParaRPr lang="en-US"/>
          </a:p>
        </p:txBody>
      </p:sp>
      <p:sp>
        <p:nvSpPr>
          <p:cNvPr id="19458"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Don’t Guess, Gather Data</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2044700"/>
            <a:ext cx="8229600" cy="3459163"/>
          </a:xfrm>
        </p:spPr>
        <p:txBody>
          <a:bodyPr>
            <a:normAutofit fontScale="85000" lnSpcReduction="1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Staff also checks for customer preferences by looking at unsold items</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PDAs are linked to the store’s point-of-sale (POS) system</a:t>
            </a:r>
          </a:p>
          <a:p>
            <a:pPr marL="365760" indent="-256032" fontAlgn="auto">
              <a:spcBef>
                <a:spcPts val="1200"/>
              </a:spcBef>
              <a:spcAft>
                <a:spcPts val="0"/>
              </a:spcAft>
              <a:buFont typeface="Wingdings 3"/>
              <a:buChar char=""/>
              <a:defRPr/>
            </a:pPr>
            <a:r>
              <a:rPr lang="en-US" b="1">
                <a:latin typeface="Trebuchet MS" pitchFamily="34" charset="0"/>
                <a:cs typeface="Trebuchet MS" pitchFamily="34" charset="0"/>
              </a:rPr>
              <a:t>Point-of-sale (POS) system:</a:t>
            </a:r>
            <a:r>
              <a:rPr lang="en-US">
                <a:latin typeface="Trebuchet MS" pitchFamily="34" charset="0"/>
                <a:cs typeface="Trebuchet MS" pitchFamily="34" charset="0"/>
              </a:rPr>
              <a:t> A transaction process that captures customer purchase information, showing how garments rank by sales</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Managers can send updates that combine the hard data captured at the cash register with insights on what customers would like to see</a:t>
            </a:r>
          </a:p>
          <a:p>
            <a:pPr marL="621792" lvl="1" fontAlgn="auto">
              <a:spcBef>
                <a:spcPts val="1200"/>
              </a:spcBef>
              <a:spcAft>
                <a:spcPts val="0"/>
              </a:spcAft>
              <a:buFont typeface="Verdana"/>
              <a:buChar char="◦"/>
              <a:defRPr/>
            </a:pPr>
            <a:endParaRPr lang="en-US">
              <a:latin typeface="Trebuchet MS" pitchFamily="34" charset="0"/>
              <a:cs typeface="Trebuchet MS" pitchFamily="34" charset="0"/>
            </a:endParaRPr>
          </a:p>
        </p:txBody>
      </p:sp>
      <p:sp>
        <p:nvSpPr>
          <p:cNvPr id="68611"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9F82CAFF-E840-445A-8F6F-15F284CEB8D3}" type="slidenum">
              <a:rPr lang="en-US"/>
              <a:pPr/>
              <a:t>33</a:t>
            </a:fld>
            <a:endParaRPr lang="en-US"/>
          </a:p>
        </p:txBody>
      </p:sp>
      <p:sp>
        <p:nvSpPr>
          <p:cNvPr id="20482"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Don’t Guess, Gather Data</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2044700"/>
            <a:ext cx="8229600" cy="1804988"/>
          </a:xfrm>
        </p:spPr>
        <p:txBody>
          <a:bodyPr>
            <a:normAutofit fontScale="92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All of this valuable data allows the firm to plan styles and issue rebuy orders based on feedback rather than hunches and guesswork</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The goal is to improve the frequency and quality of decisions made by the design and planning teams</a:t>
            </a:r>
          </a:p>
        </p:txBody>
      </p:sp>
      <p:sp>
        <p:nvSpPr>
          <p:cNvPr id="69635"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093A9A5F-5A4A-441E-91E9-C4A077F5DED5}" type="slidenum">
              <a:rPr lang="en-US"/>
              <a:pPr/>
              <a:t>34</a:t>
            </a:fld>
            <a:endParaRPr lang="en-US"/>
          </a:p>
        </p:txBody>
      </p:sp>
      <p:sp>
        <p:nvSpPr>
          <p:cNvPr id="21506"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Don’t Guess, Gather Data</a:t>
            </a:r>
          </a:p>
        </p:txBody>
      </p:sp>
      <p:pic>
        <p:nvPicPr>
          <p:cNvPr id="69637" name="Picture 5" descr="Picture2"/>
          <p:cNvPicPr>
            <a:picLocks noChangeAspect="1" noChangeArrowheads="1"/>
          </p:cNvPicPr>
          <p:nvPr/>
        </p:nvPicPr>
        <p:blipFill>
          <a:blip r:embed="rId2" cstate="print"/>
          <a:srcRect/>
          <a:stretch>
            <a:fillRect/>
          </a:stretch>
        </p:blipFill>
        <p:spPr bwMode="auto">
          <a:xfrm>
            <a:off x="6954838" y="4813300"/>
            <a:ext cx="1627187" cy="1820863"/>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457200" y="2044700"/>
            <a:ext cx="8229600" cy="3779838"/>
          </a:xfrm>
        </p:spPr>
        <p:txBody>
          <a:bodyPr/>
          <a:lstStyle/>
          <a:p>
            <a:pPr>
              <a:spcBef>
                <a:spcPts val="1200"/>
              </a:spcBef>
            </a:pPr>
            <a:r>
              <a:rPr lang="en-US">
                <a:latin typeface="Trebuchet MS" pitchFamily="34" charset="0"/>
                <a:ea typeface="Trebuchet MS" pitchFamily="34" charset="0"/>
                <a:cs typeface="Trebuchet MS" pitchFamily="34" charset="0"/>
              </a:rPr>
              <a:t>Zara designs follow evidence of customer demand</a:t>
            </a:r>
          </a:p>
          <a:p>
            <a:pPr>
              <a:spcBef>
                <a:spcPts val="1200"/>
              </a:spcBef>
            </a:pPr>
            <a:r>
              <a:rPr lang="en-US">
                <a:latin typeface="Trebuchet MS" pitchFamily="34" charset="0"/>
                <a:ea typeface="Trebuchet MS" pitchFamily="34" charset="0"/>
                <a:cs typeface="Trebuchet MS" pitchFamily="34" charset="0"/>
              </a:rPr>
              <a:t>Zara design staff consists of young and fresh designers from design school</a:t>
            </a:r>
          </a:p>
          <a:p>
            <a:pPr>
              <a:lnSpc>
                <a:spcPct val="90000"/>
              </a:lnSpc>
              <a:spcBef>
                <a:spcPts val="1200"/>
              </a:spcBef>
            </a:pPr>
            <a:r>
              <a:rPr lang="en-US">
                <a:latin typeface="Trebuchet MS" pitchFamily="34" charset="0"/>
                <a:ea typeface="Trebuchet MS" pitchFamily="34" charset="0"/>
                <a:cs typeface="Trebuchet MS" pitchFamily="34" charset="0"/>
              </a:rPr>
              <a:t>Teams are regularly rotated to:</a:t>
            </a:r>
          </a:p>
          <a:p>
            <a:pPr lvl="1">
              <a:lnSpc>
                <a:spcPct val="90000"/>
              </a:lnSpc>
              <a:spcBef>
                <a:spcPts val="600"/>
              </a:spcBef>
            </a:pPr>
            <a:r>
              <a:rPr lang="en-US">
                <a:latin typeface="Trebuchet MS" pitchFamily="34" charset="0"/>
                <a:ea typeface="Trebuchet MS" pitchFamily="34" charset="0"/>
                <a:cs typeface="Trebuchet MS" pitchFamily="34" charset="0"/>
              </a:rPr>
              <a:t>Cross-pollinate experience</a:t>
            </a:r>
          </a:p>
          <a:p>
            <a:pPr lvl="1">
              <a:lnSpc>
                <a:spcPct val="90000"/>
              </a:lnSpc>
              <a:spcBef>
                <a:spcPts val="600"/>
              </a:spcBef>
            </a:pPr>
            <a:r>
              <a:rPr lang="en-US">
                <a:latin typeface="Trebuchet MS" pitchFamily="34" charset="0"/>
                <a:ea typeface="Trebuchet MS" pitchFamily="34" charset="0"/>
                <a:cs typeface="Trebuchet MS" pitchFamily="34" charset="0"/>
              </a:rPr>
              <a:t>Encourage innovation</a:t>
            </a:r>
          </a:p>
          <a:p>
            <a:pPr>
              <a:lnSpc>
                <a:spcPct val="90000"/>
              </a:lnSpc>
              <a:spcBef>
                <a:spcPts val="600"/>
              </a:spcBef>
            </a:pPr>
            <a:endParaRPr lang="en-US">
              <a:latin typeface="Trebuchet MS" pitchFamily="34" charset="0"/>
              <a:ea typeface="Trebuchet MS" pitchFamily="34" charset="0"/>
              <a:cs typeface="Trebuchet MS" pitchFamily="34" charset="0"/>
            </a:endParaRPr>
          </a:p>
          <a:p>
            <a:pPr lvl="1">
              <a:lnSpc>
                <a:spcPct val="90000"/>
              </a:lnSpc>
              <a:spcBef>
                <a:spcPts val="600"/>
              </a:spcBef>
            </a:pPr>
            <a:endParaRPr lang="en-US">
              <a:latin typeface="Trebuchet MS" pitchFamily="34" charset="0"/>
              <a:ea typeface="Trebuchet MS" pitchFamily="34" charset="0"/>
              <a:cs typeface="Trebuchet MS" pitchFamily="34" charset="0"/>
            </a:endParaRPr>
          </a:p>
          <a:p>
            <a:pPr>
              <a:spcBef>
                <a:spcPts val="1200"/>
              </a:spcBef>
            </a:pPr>
            <a:endParaRPr lang="en-US">
              <a:latin typeface="Trebuchet MS" pitchFamily="34" charset="0"/>
              <a:ea typeface="Trebuchet MS" pitchFamily="34" charset="0"/>
              <a:cs typeface="Trebuchet MS" pitchFamily="34" charset="0"/>
            </a:endParaRPr>
          </a:p>
        </p:txBody>
      </p:sp>
      <p:sp>
        <p:nvSpPr>
          <p:cNvPr id="70659"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4339C84D-F28F-4C44-B95A-95A9F9901B1E}" type="slidenum">
              <a:rPr lang="en-US"/>
              <a:pPr/>
              <a:t>35</a:t>
            </a:fld>
            <a:endParaRPr lang="en-US"/>
          </a:p>
        </p:txBody>
      </p:sp>
      <p:sp>
        <p:nvSpPr>
          <p:cNvPr id="22530"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Design</a:t>
            </a:r>
          </a:p>
        </p:txBody>
      </p:sp>
      <p:pic>
        <p:nvPicPr>
          <p:cNvPr id="70661" name="Picture 4" descr="Picture1"/>
          <p:cNvPicPr>
            <a:picLocks noChangeAspect="1" noChangeArrowheads="1"/>
          </p:cNvPicPr>
          <p:nvPr/>
        </p:nvPicPr>
        <p:blipFill>
          <a:blip r:embed="rId2" cstate="print"/>
          <a:srcRect/>
          <a:stretch>
            <a:fillRect/>
          </a:stretch>
        </p:blipFill>
        <p:spPr bwMode="auto">
          <a:xfrm>
            <a:off x="6891338" y="3905250"/>
            <a:ext cx="1795462" cy="2357438"/>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2044700"/>
            <a:ext cx="8229600" cy="3427413"/>
          </a:xfrm>
        </p:spPr>
        <p:txBody>
          <a:bodyPr>
            <a:normAutofit fontScale="925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The average time for a Zara concept to go from idea to appearance in store is fifteen days versus their rivals who receive new styles once or twice a season</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The firm is able to be so responsive through:</a:t>
            </a:r>
          </a:p>
          <a:p>
            <a:pPr marL="621792" lvl="1" fontAlgn="auto">
              <a:spcBef>
                <a:spcPts val="600"/>
              </a:spcBef>
              <a:spcAft>
                <a:spcPts val="0"/>
              </a:spcAft>
              <a:buFont typeface="Verdana"/>
              <a:buChar char="◦"/>
              <a:defRPr/>
            </a:pPr>
            <a:r>
              <a:rPr lang="en-US">
                <a:latin typeface="Trebuchet MS" pitchFamily="34" charset="0"/>
                <a:cs typeface="Trebuchet MS" pitchFamily="34" charset="0"/>
              </a:rPr>
              <a:t>A competitor-crushing combination of vertical integration and technology-orchestrated coordination of suppliers</a:t>
            </a:r>
          </a:p>
          <a:p>
            <a:pPr marL="621792" lvl="1" fontAlgn="auto">
              <a:spcBef>
                <a:spcPts val="600"/>
              </a:spcBef>
              <a:spcAft>
                <a:spcPts val="0"/>
              </a:spcAft>
              <a:buFont typeface="Verdana"/>
              <a:buChar char="◦"/>
              <a:defRPr/>
            </a:pPr>
            <a:r>
              <a:rPr lang="en-US">
                <a:latin typeface="Trebuchet MS" pitchFamily="34" charset="0"/>
                <a:cs typeface="Trebuchet MS" pitchFamily="34" charset="0"/>
              </a:rPr>
              <a:t>Just-in-time manufacturing</a:t>
            </a:r>
          </a:p>
          <a:p>
            <a:pPr marL="621792" lvl="1" fontAlgn="auto">
              <a:spcBef>
                <a:spcPts val="600"/>
              </a:spcBef>
              <a:spcAft>
                <a:spcPts val="0"/>
              </a:spcAft>
              <a:buFont typeface="Verdana"/>
              <a:buChar char="◦"/>
              <a:defRPr/>
            </a:pPr>
            <a:r>
              <a:rPr lang="en-US">
                <a:latin typeface="Trebuchet MS" pitchFamily="34" charset="0"/>
                <a:cs typeface="Trebuchet MS" pitchFamily="34" charset="0"/>
              </a:rPr>
              <a:t>Finely tuned logistics</a:t>
            </a:r>
          </a:p>
        </p:txBody>
      </p:sp>
      <p:sp>
        <p:nvSpPr>
          <p:cNvPr id="71683"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79B8013D-4292-471F-8EBA-52713F38100B}" type="slidenum">
              <a:rPr lang="en-US"/>
              <a:pPr/>
              <a:t>36</a:t>
            </a:fld>
            <a:endParaRPr lang="en-US"/>
          </a:p>
        </p:txBody>
      </p:sp>
      <p:sp>
        <p:nvSpPr>
          <p:cNvPr id="23554"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Manufacturing and Logistics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2044700"/>
            <a:ext cx="8229600" cy="4616450"/>
          </a:xfrm>
        </p:spPr>
        <p:txBody>
          <a:bodyPr/>
          <a:lstStyle/>
          <a:p>
            <a:pPr>
              <a:spcBef>
                <a:spcPts val="1200"/>
              </a:spcBef>
            </a:pPr>
            <a:r>
              <a:rPr lang="en-US" b="1">
                <a:latin typeface="Trebuchet MS" pitchFamily="34" charset="0"/>
                <a:ea typeface="Trebuchet MS" pitchFamily="34" charset="0"/>
                <a:cs typeface="Trebuchet MS" pitchFamily="34" charset="0"/>
              </a:rPr>
              <a:t>Vertical integration</a:t>
            </a:r>
            <a:r>
              <a:rPr lang="en-US">
                <a:latin typeface="Trebuchet MS" pitchFamily="34" charset="0"/>
                <a:ea typeface="Trebuchet MS" pitchFamily="34" charset="0"/>
                <a:cs typeface="Trebuchet MS" pitchFamily="34" charset="0"/>
              </a:rPr>
              <a:t>: When a single firm owns several layers in its value chain</a:t>
            </a:r>
          </a:p>
          <a:p>
            <a:pPr>
              <a:spcBef>
                <a:spcPts val="1200"/>
              </a:spcBef>
            </a:pPr>
            <a:r>
              <a:rPr lang="en-US" b="1">
                <a:latin typeface="Trebuchet MS" pitchFamily="34" charset="0"/>
                <a:ea typeface="Trebuchet MS" pitchFamily="34" charset="0"/>
                <a:cs typeface="Trebuchet MS" pitchFamily="34" charset="0"/>
              </a:rPr>
              <a:t>Value chain</a:t>
            </a:r>
            <a:r>
              <a:rPr lang="en-US">
                <a:latin typeface="Trebuchet MS" pitchFamily="34" charset="0"/>
                <a:ea typeface="Trebuchet MS" pitchFamily="34" charset="0"/>
                <a:cs typeface="Trebuchet MS" pitchFamily="34" charset="0"/>
              </a:rPr>
              <a:t>: The set of interdependent activities that bring a product or service to market</a:t>
            </a:r>
          </a:p>
          <a:p>
            <a:pPr>
              <a:spcBef>
                <a:spcPts val="1200"/>
              </a:spcBef>
            </a:pPr>
            <a:r>
              <a:rPr lang="en-US">
                <a:latin typeface="Trebuchet MS" pitchFamily="34" charset="0"/>
                <a:ea typeface="Trebuchet MS" pitchFamily="34" charset="0"/>
                <a:cs typeface="Trebuchet MS" pitchFamily="34" charset="0"/>
              </a:rPr>
              <a:t>Nearly 60 percent of Zara’s merchandise is produced in-house, with an eye on leveraging technology in areas that:</a:t>
            </a:r>
          </a:p>
          <a:p>
            <a:pPr lvl="1">
              <a:spcBef>
                <a:spcPts val="600"/>
              </a:spcBef>
            </a:pPr>
            <a:r>
              <a:rPr lang="en-US">
                <a:latin typeface="Trebuchet MS" pitchFamily="34" charset="0"/>
                <a:ea typeface="Trebuchet MS" pitchFamily="34" charset="0"/>
                <a:cs typeface="Trebuchet MS" pitchFamily="34" charset="0"/>
              </a:rPr>
              <a:t>Speed up complex tasks</a:t>
            </a:r>
          </a:p>
          <a:p>
            <a:pPr lvl="1">
              <a:spcBef>
                <a:spcPts val="600"/>
              </a:spcBef>
            </a:pPr>
            <a:r>
              <a:rPr lang="en-US">
                <a:latin typeface="Trebuchet MS" pitchFamily="34" charset="0"/>
                <a:ea typeface="Trebuchet MS" pitchFamily="34" charset="0"/>
                <a:cs typeface="Trebuchet MS" pitchFamily="34" charset="0"/>
              </a:rPr>
              <a:t>Lower cycle time</a:t>
            </a:r>
          </a:p>
          <a:p>
            <a:pPr lvl="1">
              <a:spcBef>
                <a:spcPts val="600"/>
              </a:spcBef>
            </a:pPr>
            <a:r>
              <a:rPr lang="en-US">
                <a:latin typeface="Trebuchet MS" pitchFamily="34" charset="0"/>
                <a:ea typeface="Trebuchet MS" pitchFamily="34" charset="0"/>
                <a:cs typeface="Trebuchet MS" pitchFamily="34" charset="0"/>
              </a:rPr>
              <a:t>Reduce error</a:t>
            </a:r>
          </a:p>
          <a:p>
            <a:pPr>
              <a:spcBef>
                <a:spcPts val="1200"/>
              </a:spcBef>
            </a:pPr>
            <a:endParaRPr lang="en-US">
              <a:latin typeface="Trebuchet MS" pitchFamily="34" charset="0"/>
              <a:ea typeface="Trebuchet MS" pitchFamily="34" charset="0"/>
              <a:cs typeface="Trebuchet MS" pitchFamily="34" charset="0"/>
            </a:endParaRPr>
          </a:p>
        </p:txBody>
      </p:sp>
      <p:sp>
        <p:nvSpPr>
          <p:cNvPr id="72707"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85B9B23C-8BDB-4CF9-A2B0-1FC0C68226F4}" type="slidenum">
              <a:rPr lang="en-US"/>
              <a:pPr/>
              <a:t>37</a:t>
            </a:fld>
            <a:endParaRPr lang="en-US"/>
          </a:p>
        </p:txBody>
      </p:sp>
      <p:sp>
        <p:nvSpPr>
          <p:cNvPr id="24578"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Manufacturing and Logistics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2044700"/>
            <a:ext cx="8229600" cy="2216150"/>
          </a:xfrm>
        </p:spPr>
        <p:txBody>
          <a:bodyPr>
            <a:normAutofit fontScale="92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Running out of bestsellers at Zara delivers several benefits:</a:t>
            </a:r>
          </a:p>
          <a:p>
            <a:pPr marL="621792" lvl="1" fontAlgn="auto">
              <a:spcBef>
                <a:spcPts val="600"/>
              </a:spcBef>
              <a:spcAft>
                <a:spcPts val="0"/>
              </a:spcAft>
              <a:buFont typeface="Verdana"/>
              <a:buChar char="◦"/>
              <a:defRPr/>
            </a:pPr>
            <a:r>
              <a:rPr lang="en-US">
                <a:latin typeface="Trebuchet MS" pitchFamily="34" charset="0"/>
                <a:cs typeface="Trebuchet MS" pitchFamily="34" charset="0"/>
              </a:rPr>
              <a:t>Allows the firm to cultivate the exclusivity of its offerings</a:t>
            </a:r>
          </a:p>
          <a:p>
            <a:pPr marL="621792" lvl="1" fontAlgn="auto">
              <a:spcBef>
                <a:spcPts val="600"/>
              </a:spcBef>
              <a:spcAft>
                <a:spcPts val="0"/>
              </a:spcAft>
              <a:buFont typeface="Verdana"/>
              <a:buChar char="◦"/>
              <a:defRPr/>
            </a:pPr>
            <a:r>
              <a:rPr lang="en-US">
                <a:latin typeface="Trebuchet MS" pitchFamily="34" charset="0"/>
                <a:cs typeface="Trebuchet MS" pitchFamily="34" charset="0"/>
              </a:rPr>
              <a:t>Encourage customers to buy right away and at full price</a:t>
            </a:r>
          </a:p>
          <a:p>
            <a:pPr marL="621792" lvl="1" fontAlgn="auto">
              <a:spcBef>
                <a:spcPts val="600"/>
              </a:spcBef>
              <a:spcAft>
                <a:spcPts val="0"/>
              </a:spcAft>
              <a:buFont typeface="Verdana"/>
              <a:buChar char="◦"/>
              <a:defRPr/>
            </a:pPr>
            <a:r>
              <a:rPr lang="en-US">
                <a:latin typeface="Trebuchet MS" pitchFamily="34" charset="0"/>
                <a:cs typeface="Trebuchet MS" pitchFamily="34" charset="0"/>
              </a:rPr>
              <a:t>Encourages customers to visit often</a:t>
            </a:r>
          </a:p>
          <a:p>
            <a:pPr marL="621792" lvl="1" fontAlgn="auto">
              <a:spcBef>
                <a:spcPts val="600"/>
              </a:spcBef>
              <a:spcAft>
                <a:spcPts val="0"/>
              </a:spcAft>
              <a:buFont typeface="Verdana"/>
              <a:buChar char="◦"/>
              <a:defRPr/>
            </a:pPr>
            <a:r>
              <a:rPr lang="en-US">
                <a:latin typeface="Trebuchet MS" pitchFamily="34" charset="0"/>
                <a:cs typeface="Trebuchet MS" pitchFamily="34" charset="0"/>
              </a:rPr>
              <a:t>Reduces the rate of failed product introductions </a:t>
            </a:r>
          </a:p>
        </p:txBody>
      </p:sp>
      <p:sp>
        <p:nvSpPr>
          <p:cNvPr id="75779"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6BB3ABDE-C413-4CF3-ABF2-E44508BE8CCF}" type="slidenum">
              <a:rPr lang="en-US"/>
              <a:pPr/>
              <a:t>38</a:t>
            </a:fld>
            <a:endParaRPr lang="en-US"/>
          </a:p>
        </p:txBody>
      </p:sp>
      <p:sp>
        <p:nvSpPr>
          <p:cNvPr id="27650"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Stores</a:t>
            </a:r>
          </a:p>
        </p:txBody>
      </p:sp>
      <p:pic>
        <p:nvPicPr>
          <p:cNvPr id="75781" name="Picture 5" descr="Picture2"/>
          <p:cNvPicPr>
            <a:picLocks noChangeAspect="1" noChangeArrowheads="1"/>
          </p:cNvPicPr>
          <p:nvPr/>
        </p:nvPicPr>
        <p:blipFill>
          <a:blip r:embed="rId2" cstate="print"/>
          <a:srcRect/>
          <a:stretch>
            <a:fillRect/>
          </a:stretch>
        </p:blipFill>
        <p:spPr bwMode="auto">
          <a:xfrm>
            <a:off x="6954838" y="4813300"/>
            <a:ext cx="1627187" cy="1820863"/>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457200" y="2044700"/>
            <a:ext cx="8229600" cy="2011363"/>
          </a:xfrm>
        </p:spPr>
        <p:txBody>
          <a:bodyPr>
            <a:normAutofit fontScale="77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Zara’s IT expenditure is less than one-fourth the fashion industry average</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Zara excels by targeting technology investment at the points in its value chain where it will have the most significant impact</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Zara makes sure that every dollar spent on tech has a payoff</a:t>
            </a:r>
          </a:p>
        </p:txBody>
      </p:sp>
      <p:sp>
        <p:nvSpPr>
          <p:cNvPr id="76803"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825D722A-2199-4B3E-A033-7085C18FA067}" type="slidenum">
              <a:rPr lang="en-US"/>
              <a:pPr/>
              <a:t>39</a:t>
            </a:fld>
            <a:endParaRPr lang="en-US"/>
          </a:p>
        </p:txBody>
      </p:sp>
      <p:sp>
        <p:nvSpPr>
          <p:cNvPr id="28674"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Technology ≠ Systems. Just Ask Prada</a:t>
            </a:r>
          </a:p>
        </p:txBody>
      </p:sp>
      <p:pic>
        <p:nvPicPr>
          <p:cNvPr id="76805" name="Picture 4" descr="Picture1"/>
          <p:cNvPicPr>
            <a:picLocks noChangeAspect="1" noChangeArrowheads="1"/>
          </p:cNvPicPr>
          <p:nvPr/>
        </p:nvPicPr>
        <p:blipFill>
          <a:blip r:embed="rId2" cstate="print"/>
          <a:srcRect/>
          <a:stretch>
            <a:fillRect/>
          </a:stretch>
        </p:blipFill>
        <p:spPr bwMode="auto">
          <a:xfrm>
            <a:off x="6891338" y="4084638"/>
            <a:ext cx="1795462" cy="2359025"/>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board&#10;&#10;Description automatically generated">
            <a:extLst>
              <a:ext uri="{FF2B5EF4-FFF2-40B4-BE49-F238E27FC236}">
                <a16:creationId xmlns:a16="http://schemas.microsoft.com/office/drawing/2014/main" id="{C18A1B95-C06F-4921-9D82-41FA977125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845465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2044700"/>
            <a:ext cx="8229600" cy="4419600"/>
          </a:xfrm>
        </p:spPr>
        <p:txBody>
          <a:bodyPr>
            <a:normAutofit fontScale="92500" lnSpcReduction="10000"/>
          </a:bodyPr>
          <a:lstStyle/>
          <a:p>
            <a:pPr marL="365760" indent="-256032" fontAlgn="auto">
              <a:spcAft>
                <a:spcPts val="0"/>
              </a:spcAft>
              <a:buFont typeface="Wingdings 3"/>
              <a:buChar char=""/>
              <a:defRPr/>
            </a:pPr>
            <a:r>
              <a:rPr lang="en-US">
                <a:latin typeface="Trebuchet MS" pitchFamily="34" charset="0"/>
                <a:cs typeface="Trebuchet MS" pitchFamily="34" charset="0"/>
              </a:rPr>
              <a:t>The Prada example offers critical lessons for managers:</a:t>
            </a:r>
          </a:p>
          <a:p>
            <a:pPr marL="621792" lvl="1" fontAlgn="auto">
              <a:spcBef>
                <a:spcPts val="1200"/>
              </a:spcBef>
              <a:spcAft>
                <a:spcPts val="0"/>
              </a:spcAft>
              <a:buFont typeface="Verdana"/>
              <a:buChar char="◦"/>
              <a:defRPr/>
            </a:pPr>
            <a:r>
              <a:rPr lang="en-US">
                <a:latin typeface="Trebuchet MS" pitchFamily="34" charset="0"/>
                <a:cs typeface="Trebuchet MS" pitchFamily="34" charset="0"/>
              </a:rPr>
              <a:t>Getting the right mix of the following five components is critical to executing a flawless information system rollout:</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Hardware</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Software</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Data</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Procedures</a:t>
            </a:r>
          </a:p>
          <a:p>
            <a:pPr marL="859536" lvl="2" fontAlgn="auto">
              <a:spcBef>
                <a:spcPts val="600"/>
              </a:spcBef>
              <a:spcAft>
                <a:spcPts val="0"/>
              </a:spcAft>
              <a:buFont typeface="Wingdings 2"/>
              <a:buChar char=""/>
              <a:defRPr/>
            </a:pPr>
            <a:r>
              <a:rPr lang="en-US">
                <a:latin typeface="Trebuchet MS" pitchFamily="34" charset="0"/>
                <a:cs typeface="Trebuchet MS" pitchFamily="34" charset="0"/>
              </a:rPr>
              <a:t>People</a:t>
            </a:r>
          </a:p>
          <a:p>
            <a:pPr marL="621792" lvl="1" fontAlgn="auto">
              <a:spcBef>
                <a:spcPts val="324"/>
              </a:spcBef>
              <a:spcAft>
                <a:spcPts val="0"/>
              </a:spcAft>
              <a:buFont typeface="Verdana"/>
              <a:buChar char="◦"/>
              <a:defRPr/>
            </a:pPr>
            <a:r>
              <a:rPr lang="en-US">
                <a:latin typeface="Trebuchet MS" pitchFamily="34" charset="0"/>
                <a:cs typeface="Trebuchet MS" pitchFamily="34" charset="0"/>
              </a:rPr>
              <a:t>Financial considerations should forecast the return on investment (ROI) of any effort </a:t>
            </a:r>
          </a:p>
          <a:p>
            <a:pPr marL="621792" lvl="1" fontAlgn="auto">
              <a:spcBef>
                <a:spcPts val="324"/>
              </a:spcBef>
              <a:spcAft>
                <a:spcPts val="0"/>
              </a:spcAft>
              <a:buFont typeface="Verdana"/>
              <a:buChar char="◦"/>
              <a:defRPr/>
            </a:pPr>
            <a:r>
              <a:rPr lang="en-US">
                <a:latin typeface="Trebuchet MS" pitchFamily="34" charset="0"/>
                <a:cs typeface="Trebuchet MS" pitchFamily="34" charset="0"/>
              </a:rPr>
              <a:t>Designers need to thoroughly test the system before deployment</a:t>
            </a:r>
          </a:p>
        </p:txBody>
      </p:sp>
      <p:sp>
        <p:nvSpPr>
          <p:cNvPr id="77827"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7AF15F1A-BA8A-4133-A192-C78E2254E88F}" type="slidenum">
              <a:rPr lang="en-US"/>
              <a:pPr/>
              <a:t>40</a:t>
            </a:fld>
            <a:endParaRPr lang="en-US"/>
          </a:p>
        </p:txBody>
      </p:sp>
      <p:sp>
        <p:nvSpPr>
          <p:cNvPr id="29698"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Technology ≠ Systems. Just Ask Prada</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57200" y="2044700"/>
            <a:ext cx="8229600" cy="4165600"/>
          </a:xfrm>
        </p:spPr>
        <p:txBody>
          <a:bodyPr>
            <a:normAutofit fontScale="92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Zara’s value chain is difficult to copy, but it still has challenges to face</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Limitations of Zara’s Spain-centric, just-in-time manufacturing model:</a:t>
            </a:r>
          </a:p>
          <a:p>
            <a:pPr marL="621792" lvl="1" fontAlgn="auto">
              <a:spcBef>
                <a:spcPts val="600"/>
              </a:spcBef>
              <a:spcAft>
                <a:spcPts val="0"/>
              </a:spcAft>
              <a:buFont typeface="Verdana"/>
              <a:buChar char="◦"/>
              <a:defRPr/>
            </a:pPr>
            <a:r>
              <a:rPr lang="en-US">
                <a:latin typeface="Trebuchet MS" pitchFamily="34" charset="0"/>
                <a:cs typeface="Trebuchet MS" pitchFamily="34" charset="0"/>
              </a:rPr>
              <a:t>If problems occur in northern Spain, Zara has no other fall back</a:t>
            </a:r>
          </a:p>
          <a:p>
            <a:pPr marL="621792" lvl="1" fontAlgn="auto">
              <a:spcBef>
                <a:spcPts val="600"/>
              </a:spcBef>
              <a:spcAft>
                <a:spcPts val="0"/>
              </a:spcAft>
              <a:buFont typeface="Verdana"/>
              <a:buChar char="◦"/>
              <a:defRPr/>
            </a:pPr>
            <a:r>
              <a:rPr lang="en-US">
                <a:latin typeface="Trebuchet MS" pitchFamily="34" charset="0"/>
                <a:cs typeface="Trebuchet MS" pitchFamily="34" charset="0"/>
              </a:rPr>
              <a:t>The firm is potentially more susceptible to financial vulnerabilities as the Euro has strengthened relative to the dollar</a:t>
            </a:r>
          </a:p>
          <a:p>
            <a:pPr marL="621792" lvl="1" fontAlgn="auto">
              <a:spcBef>
                <a:spcPts val="600"/>
              </a:spcBef>
              <a:spcAft>
                <a:spcPts val="0"/>
              </a:spcAft>
              <a:buFont typeface="Verdana"/>
              <a:buChar char="◦"/>
              <a:defRPr/>
            </a:pPr>
            <a:r>
              <a:rPr lang="en-US">
                <a:latin typeface="Trebuchet MS" pitchFamily="34" charset="0"/>
                <a:cs typeface="Trebuchet MS" pitchFamily="34" charset="0"/>
              </a:rPr>
              <a:t>Rising transportation costs </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Zara’s financial performance can also be impacted by broader economic conditions</a:t>
            </a:r>
          </a:p>
          <a:p>
            <a:pPr marL="621792" lvl="1" fontAlgn="auto">
              <a:spcBef>
                <a:spcPts val="1200"/>
              </a:spcBef>
              <a:spcAft>
                <a:spcPts val="0"/>
              </a:spcAft>
              <a:buFont typeface="Verdana"/>
              <a:buChar char="◦"/>
              <a:defRPr/>
            </a:pPr>
            <a:endParaRPr lang="en-US">
              <a:latin typeface="Trebuchet MS" pitchFamily="34" charset="0"/>
              <a:cs typeface="Trebuchet MS" pitchFamily="34" charset="0"/>
            </a:endParaRPr>
          </a:p>
        </p:txBody>
      </p:sp>
      <p:sp>
        <p:nvSpPr>
          <p:cNvPr id="78851"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285D8DF6-CFE9-4299-83B0-800957D0E8A3}" type="slidenum">
              <a:rPr lang="en-US"/>
              <a:pPr/>
              <a:t>41</a:t>
            </a:fld>
            <a:endParaRPr lang="en-US"/>
          </a:p>
        </p:txBody>
      </p:sp>
      <p:sp>
        <p:nvSpPr>
          <p:cNvPr id="30722"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Moving Forward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57200" y="2044700"/>
            <a:ext cx="8229600" cy="3135313"/>
          </a:xfrm>
        </p:spPr>
        <p:txBody>
          <a:bodyPr>
            <a:normAutofit fontScale="92500" lnSpcReduction="1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Zara’s value chain is difficult to copy; but it is not invulnerable, nor is future dominance guaranteed</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Zara’s management must</a:t>
            </a:r>
          </a:p>
          <a:p>
            <a:pPr marL="621792" lvl="1" fontAlgn="auto">
              <a:spcBef>
                <a:spcPts val="1200"/>
              </a:spcBef>
              <a:spcAft>
                <a:spcPts val="0"/>
              </a:spcAft>
              <a:buFont typeface="Verdana"/>
              <a:buChar char="◦"/>
              <a:defRPr/>
            </a:pPr>
            <a:r>
              <a:rPr lang="en-US">
                <a:latin typeface="Trebuchet MS" pitchFamily="34" charset="0"/>
                <a:cs typeface="Trebuchet MS" pitchFamily="34" charset="0"/>
              </a:rPr>
              <a:t>Have an understanding of how information systems can enable winning strategies </a:t>
            </a:r>
          </a:p>
          <a:p>
            <a:pPr marL="621792" lvl="1" fontAlgn="auto">
              <a:spcBef>
                <a:spcPts val="1200"/>
              </a:spcBef>
              <a:spcAft>
                <a:spcPts val="0"/>
              </a:spcAft>
              <a:buFont typeface="Verdana"/>
              <a:buChar char="◦"/>
              <a:defRPr/>
            </a:pPr>
            <a:r>
              <a:rPr lang="en-US">
                <a:latin typeface="Trebuchet MS" pitchFamily="34" charset="0"/>
                <a:cs typeface="Trebuchet MS" pitchFamily="34" charset="0"/>
              </a:rPr>
              <a:t>Scan the state of the market and the state of the art in technology, looking for new opportunities and remaining aware of impending threats</a:t>
            </a:r>
          </a:p>
        </p:txBody>
      </p:sp>
      <p:sp>
        <p:nvSpPr>
          <p:cNvPr id="79875" name="Slide Number Placeholder 3"/>
          <p:cNvSpPr>
            <a:spLocks noGrp="1"/>
          </p:cNvSpPr>
          <p:nvPr>
            <p:ph type="sldNum" sz="quarter" idx="12"/>
          </p:nvPr>
        </p:nvSpPr>
        <p:spPr bwMode="auto">
          <a:xfrm>
            <a:off x="8104188" y="6356350"/>
            <a:ext cx="582612" cy="366713"/>
          </a:xfrm>
          <a:noFill/>
          <a:ln>
            <a:miter lim="800000"/>
            <a:headEnd/>
            <a:tailEnd/>
          </a:ln>
        </p:spPr>
        <p:txBody>
          <a:bodyPr wrap="square" lIns="91440" tIns="45720" rIns="91440" bIns="45720" numCol="1" anchorCtr="0" compatLnSpc="1">
            <a:prstTxWarp prst="textNoShape">
              <a:avLst/>
            </a:prstTxWarp>
          </a:bodyPr>
          <a:lstStyle/>
          <a:p>
            <a:r>
              <a:rPr lang="en-US"/>
              <a:t>3-</a:t>
            </a:r>
            <a:fld id="{FD07FDA2-CAAA-4FE6-A74A-C259AB6EC900}" type="slidenum">
              <a:rPr lang="en-US"/>
              <a:pPr/>
              <a:t>42</a:t>
            </a:fld>
            <a:endParaRPr lang="en-US"/>
          </a:p>
        </p:txBody>
      </p:sp>
      <p:sp>
        <p:nvSpPr>
          <p:cNvPr id="31746"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Moving Forward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board&#10;&#10;Description automatically generated">
            <a:extLst>
              <a:ext uri="{FF2B5EF4-FFF2-40B4-BE49-F238E27FC236}">
                <a16:creationId xmlns:a16="http://schemas.microsoft.com/office/drawing/2014/main" id="{893165B0-C833-4E28-9198-F69B70F2F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578"/>
            <a:ext cx="9144000" cy="6778844"/>
          </a:xfrm>
          <a:prstGeom prst="rect">
            <a:avLst/>
          </a:prstGeom>
        </p:spPr>
      </p:pic>
    </p:spTree>
    <p:extLst>
      <p:ext uri="{BB962C8B-B14F-4D97-AF65-F5344CB8AC3E}">
        <p14:creationId xmlns:p14="http://schemas.microsoft.com/office/powerpoint/2010/main" val="400365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2278063"/>
          </a:xfrm>
        </p:spPr>
        <p:txBody>
          <a:bodyPr>
            <a:normAutofit fontScale="77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Two concepts defined by Michael Porter can be useful in achieving sustainable advantage</a:t>
            </a:r>
          </a:p>
          <a:p>
            <a:pPr marL="621792" lvl="1" fontAlgn="auto">
              <a:spcBef>
                <a:spcPts val="600"/>
              </a:spcBef>
              <a:spcAft>
                <a:spcPts val="0"/>
              </a:spcAft>
              <a:buFont typeface="Verdana"/>
              <a:buChar char="◦"/>
              <a:defRPr/>
            </a:pPr>
            <a:r>
              <a:rPr lang="en-US">
                <a:latin typeface="Trebuchet MS" pitchFamily="34" charset="0"/>
                <a:cs typeface="Trebuchet MS" pitchFamily="34" charset="0"/>
              </a:rPr>
              <a:t>Value chain</a:t>
            </a:r>
          </a:p>
          <a:p>
            <a:pPr marL="621792" lvl="1" fontAlgn="auto">
              <a:spcBef>
                <a:spcPts val="600"/>
              </a:spcBef>
              <a:spcAft>
                <a:spcPts val="0"/>
              </a:spcAft>
              <a:buFont typeface="Verdana"/>
              <a:buChar char="◦"/>
              <a:defRPr/>
            </a:pPr>
            <a:r>
              <a:rPr lang="en-US">
                <a:latin typeface="Trebuchet MS" pitchFamily="34" charset="0"/>
                <a:cs typeface="Trebuchet MS" pitchFamily="34" charset="0"/>
              </a:rPr>
              <a:t>Five forces</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According to Porter, firms suffer aggressive, margin-eroding competition because they define themselves according to operational effectiveness rather than strategic positioning</a:t>
            </a:r>
          </a:p>
        </p:txBody>
      </p:sp>
      <p:sp>
        <p:nvSpPr>
          <p:cNvPr id="31747" name="Slide Number Placeholder 3"/>
          <p:cNvSpPr>
            <a:spLocks noGrp="1"/>
          </p:cNvSpPr>
          <p:nvPr>
            <p:ph type="sldNum" sz="quarter" idx="12"/>
          </p:nvPr>
        </p:nvSpPr>
        <p:spPr bwMode="auto">
          <a:noFill/>
          <a:ln>
            <a:miter lim="800000"/>
            <a:headEnd/>
            <a:tailEnd/>
          </a:ln>
        </p:spPr>
        <p:txBody>
          <a:bodyPr/>
          <a:lstStyle/>
          <a:p>
            <a:r>
              <a:rPr lang="en-US"/>
              <a:t>2-</a:t>
            </a:r>
            <a:fld id="{645E5E2C-6B0C-4151-9D98-562C2520DAFD}" type="slidenum">
              <a:rPr lang="en-US"/>
              <a:pPr/>
              <a:t>6</a:t>
            </a:fld>
            <a:endParaRPr lang="en-US"/>
          </a:p>
        </p:txBody>
      </p:sp>
      <p:sp>
        <p:nvSpPr>
          <p:cNvPr id="15362"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The Danger of Relying on Technology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bwMode="auto">
          <a:ln>
            <a:miter lim="800000"/>
            <a:headEnd/>
            <a:tailEnd/>
          </a:ln>
        </p:spPr>
        <p:txBody>
          <a:bodyPr>
            <a:normAutofit/>
          </a:bodyPr>
          <a:lstStyle/>
          <a:p>
            <a:pPr>
              <a:defRPr/>
            </a:pPr>
            <a:r>
              <a:rPr lang="en-US">
                <a:solidFill>
                  <a:srgbClr val="8CADAE">
                    <a:shade val="75000"/>
                  </a:srgbClr>
                </a:solidFill>
                <a:ea typeface="+mn-ea"/>
              </a:rPr>
              <a:t>2-</a:t>
            </a:r>
            <a:fld id="{B074B436-9980-491D-BB67-1026D4ACD5C4}" type="slidenum">
              <a:rPr lang="en-US">
                <a:solidFill>
                  <a:srgbClr val="8CADAE">
                    <a:shade val="75000"/>
                  </a:srgbClr>
                </a:solidFill>
                <a:ea typeface="+mn-ea"/>
              </a:rPr>
              <a:pPr>
                <a:defRPr/>
              </a:pPr>
              <a:t>7</a:t>
            </a:fld>
            <a:endParaRPr lang="en-US">
              <a:solidFill>
                <a:srgbClr val="8CADAE">
                  <a:shade val="75000"/>
                </a:srgbClr>
              </a:solidFill>
              <a:ea typeface="+mn-ea"/>
            </a:endParaRPr>
          </a:p>
        </p:txBody>
      </p:sp>
      <p:sp>
        <p:nvSpPr>
          <p:cNvPr id="26626" name="Title 1"/>
          <p:cNvSpPr>
            <a:spLocks noGrp="1"/>
          </p:cNvSpPr>
          <p:nvPr>
            <p:ph type="title"/>
          </p:nvPr>
        </p:nvSpPr>
        <p:spPr>
          <a:xfrm>
            <a:off x="457200" y="274639"/>
            <a:ext cx="8229600" cy="1143000"/>
          </a:xfrm>
        </p:spPr>
        <p:txBody>
          <a:bodyPr/>
          <a:lstStyle/>
          <a:p>
            <a:pPr fontAlgn="auto">
              <a:spcAft>
                <a:spcPts val="0"/>
              </a:spcAft>
              <a:defRPr/>
            </a:pPr>
            <a:r>
              <a:rPr lang="en-US">
                <a:latin typeface="Trebuchet MS" pitchFamily="34" charset="0"/>
                <a:cs typeface="Trebuchet MS" pitchFamily="34" charset="0"/>
              </a:rPr>
              <a:t>The Value Chain</a:t>
            </a:r>
          </a:p>
        </p:txBody>
      </p:sp>
      <p:pic>
        <p:nvPicPr>
          <p:cNvPr id="6" name="Picture 5" descr="2.1.PNG"/>
          <p:cNvPicPr>
            <a:picLocks noChangeAspect="1"/>
          </p:cNvPicPr>
          <p:nvPr/>
        </p:nvPicPr>
        <p:blipFill>
          <a:blip r:embed="rId2" cstate="print"/>
          <a:stretch>
            <a:fillRect/>
          </a:stretch>
        </p:blipFill>
        <p:spPr>
          <a:xfrm>
            <a:off x="600075" y="2207907"/>
            <a:ext cx="8001000" cy="331485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1908175"/>
          </a:xfrm>
        </p:spPr>
        <p:txBody>
          <a:bodyPr>
            <a:normAutofit fontScale="700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Dell stopped deployment of the logistics and manufacturing modules of a packaged ERP implementation — It realized that the software would require the firm to make changes to its unique and highly successful operating model</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Apple adopted third-party ERP software because the firm competes on product uniqueness rather than operational differences</a:t>
            </a:r>
          </a:p>
        </p:txBody>
      </p:sp>
      <p:sp>
        <p:nvSpPr>
          <p:cNvPr id="29700" name="Slide Number Placeholder 3"/>
          <p:cNvSpPr>
            <a:spLocks noGrp="1"/>
          </p:cNvSpPr>
          <p:nvPr>
            <p:ph type="sldNum" sz="quarter" idx="12"/>
          </p:nvPr>
        </p:nvSpPr>
        <p:spPr bwMode="auto">
          <a:ln>
            <a:miter lim="800000"/>
            <a:headEnd/>
            <a:tailEnd/>
          </a:ln>
        </p:spPr>
        <p:txBody>
          <a:bodyPr>
            <a:normAutofit/>
          </a:bodyPr>
          <a:lstStyle/>
          <a:p>
            <a:pPr>
              <a:defRPr/>
            </a:pPr>
            <a:r>
              <a:rPr lang="en-US">
                <a:solidFill>
                  <a:srgbClr val="8CADAE">
                    <a:shade val="75000"/>
                  </a:srgbClr>
                </a:solidFill>
                <a:ea typeface="+mn-ea"/>
              </a:rPr>
              <a:t>2-</a:t>
            </a:r>
            <a:fld id="{3B83F2FD-7637-4D67-8335-E4AB839BFC74}" type="slidenum">
              <a:rPr lang="en-US">
                <a:solidFill>
                  <a:srgbClr val="8CADAE">
                    <a:shade val="75000"/>
                  </a:srgbClr>
                </a:solidFill>
                <a:ea typeface="+mn-ea"/>
              </a:rPr>
              <a:pPr>
                <a:defRPr/>
              </a:pPr>
              <a:t>8</a:t>
            </a:fld>
            <a:endParaRPr lang="en-US">
              <a:solidFill>
                <a:srgbClr val="8CADAE">
                  <a:shade val="75000"/>
                </a:srgbClr>
              </a:solidFill>
              <a:ea typeface="+mn-ea"/>
            </a:endParaRPr>
          </a:p>
        </p:txBody>
      </p:sp>
      <p:sp>
        <p:nvSpPr>
          <p:cNvPr id="29698"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Key Framework: The Value Chain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4700"/>
            <a:ext cx="8229600" cy="2892425"/>
          </a:xfrm>
        </p:spPr>
        <p:txBody>
          <a:bodyPr>
            <a:normAutofit fontScale="77500" lnSpcReduction="20000"/>
          </a:bodyPr>
          <a:lstStyle/>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In markets where commodity products are sold, the Internet can increase buyer power by increasing price transparency</a:t>
            </a:r>
          </a:p>
          <a:p>
            <a:pPr marL="365760" indent="-256032" fontAlgn="auto">
              <a:spcBef>
                <a:spcPts val="1200"/>
              </a:spcBef>
              <a:spcAft>
                <a:spcPts val="0"/>
              </a:spcAft>
              <a:buFont typeface="Wingdings 3"/>
              <a:buChar char=""/>
              <a:defRPr/>
            </a:pPr>
            <a:r>
              <a:rPr lang="en-US">
                <a:latin typeface="Trebuchet MS" pitchFamily="34" charset="0"/>
                <a:cs typeface="Trebuchet MS" pitchFamily="34" charset="0"/>
              </a:rPr>
              <a:t>The more differentiated and valuable an offering, the more the Internet shifts bargaining power to sellers</a:t>
            </a:r>
          </a:p>
          <a:p>
            <a:pPr marL="621792" lvl="1" fontAlgn="auto">
              <a:spcBef>
                <a:spcPts val="1200"/>
              </a:spcBef>
              <a:spcAft>
                <a:spcPts val="0"/>
              </a:spcAft>
              <a:buFont typeface="Verdana"/>
              <a:buChar char="◦"/>
              <a:defRPr/>
            </a:pPr>
            <a:r>
              <a:rPr lang="en-US" b="1">
                <a:latin typeface="Trebuchet MS" pitchFamily="34" charset="0"/>
                <a:cs typeface="Trebuchet MS" pitchFamily="34" charset="0"/>
              </a:rPr>
              <a:t>Price transparency</a:t>
            </a:r>
            <a:r>
              <a:rPr lang="en-US">
                <a:latin typeface="Trebuchet MS" pitchFamily="34" charset="0"/>
                <a:cs typeface="Trebuchet MS" pitchFamily="34" charset="0"/>
              </a:rPr>
              <a:t>: The degree to which complete information is available</a:t>
            </a:r>
          </a:p>
          <a:p>
            <a:pPr marL="365760" indent="-256032" fontAlgn="auto">
              <a:spcBef>
                <a:spcPts val="1200"/>
              </a:spcBef>
              <a:spcAft>
                <a:spcPts val="0"/>
              </a:spcAft>
              <a:buFont typeface="Wingdings 3"/>
              <a:buChar char=""/>
              <a:defRPr/>
            </a:pPr>
            <a:r>
              <a:rPr lang="en-US" b="1">
                <a:latin typeface="Trebuchet MS" pitchFamily="34" charset="0"/>
                <a:cs typeface="Trebuchet MS" pitchFamily="34" charset="0"/>
              </a:rPr>
              <a:t>Information asymmetry</a:t>
            </a:r>
            <a:r>
              <a:rPr lang="en-US">
                <a:latin typeface="Trebuchet MS" pitchFamily="34" charset="0"/>
                <a:cs typeface="Trebuchet MS" pitchFamily="34" charset="0"/>
              </a:rPr>
              <a:t>: A decision situation where one party has more or better information than its counterparty</a:t>
            </a:r>
          </a:p>
          <a:p>
            <a:pPr marL="365760" indent="-256032" fontAlgn="auto">
              <a:spcBef>
                <a:spcPts val="1200"/>
              </a:spcBef>
              <a:spcAft>
                <a:spcPts val="0"/>
              </a:spcAft>
              <a:buFont typeface="Wingdings 3"/>
              <a:buChar char=""/>
              <a:defRPr/>
            </a:pPr>
            <a:endParaRPr lang="en-US">
              <a:latin typeface="Trebuchet MS" pitchFamily="34" charset="0"/>
              <a:cs typeface="Trebuchet MS" pitchFamily="34" charset="0"/>
            </a:endParaRPr>
          </a:p>
        </p:txBody>
      </p:sp>
      <p:sp>
        <p:nvSpPr>
          <p:cNvPr id="38916" name="Slide Number Placeholder 3"/>
          <p:cNvSpPr>
            <a:spLocks noGrp="1"/>
          </p:cNvSpPr>
          <p:nvPr>
            <p:ph type="sldNum" sz="quarter" idx="12"/>
          </p:nvPr>
        </p:nvSpPr>
        <p:spPr bwMode="auto">
          <a:ln>
            <a:miter lim="800000"/>
            <a:headEnd/>
            <a:tailEnd/>
          </a:ln>
        </p:spPr>
        <p:txBody>
          <a:bodyPr>
            <a:normAutofit/>
          </a:bodyPr>
          <a:lstStyle/>
          <a:p>
            <a:pPr>
              <a:defRPr/>
            </a:pPr>
            <a:r>
              <a:rPr lang="en-US">
                <a:solidFill>
                  <a:srgbClr val="8CADAE">
                    <a:shade val="75000"/>
                  </a:srgbClr>
                </a:solidFill>
                <a:ea typeface="+mn-ea"/>
              </a:rPr>
              <a:t>2-</a:t>
            </a:r>
            <a:fld id="{D42D723E-4B07-41AF-9271-4A900D9E4478}" type="slidenum">
              <a:rPr lang="en-US">
                <a:solidFill>
                  <a:srgbClr val="8CADAE">
                    <a:shade val="75000"/>
                  </a:srgbClr>
                </a:solidFill>
                <a:ea typeface="+mn-ea"/>
              </a:rPr>
              <a:pPr>
                <a:defRPr/>
              </a:pPr>
              <a:t>9</a:t>
            </a:fld>
            <a:endParaRPr lang="en-US">
              <a:solidFill>
                <a:srgbClr val="8CADAE">
                  <a:shade val="75000"/>
                </a:srgbClr>
              </a:solidFill>
              <a:ea typeface="+mn-ea"/>
            </a:endParaRPr>
          </a:p>
        </p:txBody>
      </p:sp>
      <p:sp>
        <p:nvSpPr>
          <p:cNvPr id="38914" name="Title 1"/>
          <p:cNvSpPr>
            <a:spLocks noGrp="1"/>
          </p:cNvSpPr>
          <p:nvPr>
            <p:ph type="title"/>
          </p:nvPr>
        </p:nvSpPr>
        <p:spPr>
          <a:xfrm>
            <a:off x="457200" y="274639"/>
            <a:ext cx="8229600" cy="1143000"/>
          </a:xfrm>
        </p:spPr>
        <p:txBody>
          <a:bodyPr>
            <a:normAutofit fontScale="90000"/>
          </a:bodyPr>
          <a:lstStyle/>
          <a:p>
            <a:pPr fontAlgn="auto">
              <a:spcAft>
                <a:spcPts val="0"/>
              </a:spcAft>
              <a:defRPr/>
            </a:pPr>
            <a:r>
              <a:rPr lang="en-US">
                <a:latin typeface="Trebuchet MS" pitchFamily="34" charset="0"/>
                <a:cs typeface="Trebuchet MS" pitchFamily="34" charset="0"/>
              </a:rPr>
              <a:t>Key Framework: The Five Forces of Industry Competitive Advantage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vnglns">
  <a:themeElements>
    <a:clrScheme name="">
      <a:dk1>
        <a:srgbClr val="000000"/>
      </a:dk1>
      <a:lt1>
        <a:srgbClr val="FFFFFF"/>
      </a:lt1>
      <a:dk2>
        <a:srgbClr val="00279F"/>
      </a:dk2>
      <a:lt2>
        <a:srgbClr val="FAFD00"/>
      </a:lt2>
      <a:accent1>
        <a:srgbClr val="FE9B03"/>
      </a:accent1>
      <a:accent2>
        <a:srgbClr val="FF0000"/>
      </a:accent2>
      <a:accent3>
        <a:srgbClr val="AAACCD"/>
      </a:accent3>
      <a:accent4>
        <a:srgbClr val="DADADA"/>
      </a:accent4>
      <a:accent5>
        <a:srgbClr val="FECBAA"/>
      </a:accent5>
      <a:accent6>
        <a:srgbClr val="E70000"/>
      </a:accent6>
      <a:hlink>
        <a:srgbClr val="00FF00"/>
      </a:hlink>
      <a:folHlink>
        <a:srgbClr val="CF0E30"/>
      </a:folHlink>
    </a:clrScheme>
    <a:fontScheme name="movngln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c:\msoffice\powerpnt\template\sldshow\movnglns.ppt</Template>
  <TotalTime>198</TotalTime>
  <Pages>18</Pages>
  <Words>2098</Words>
  <Application>Microsoft Office PowerPoint</Application>
  <PresentationFormat>On-screen Show (4:3)</PresentationFormat>
  <Paragraphs>269</Paragraphs>
  <Slides>42</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42</vt:i4>
      </vt:variant>
    </vt:vector>
  </HeadingPairs>
  <TitlesOfParts>
    <vt:vector size="57" baseType="lpstr">
      <vt:lpstr>Arial</vt:lpstr>
      <vt:lpstr>Book Antiqua</vt:lpstr>
      <vt:lpstr>Calibri</vt:lpstr>
      <vt:lpstr>Lucida Sans Unicode</vt:lpstr>
      <vt:lpstr>Monotype Sorts</vt:lpstr>
      <vt:lpstr>Times New Roman</vt:lpstr>
      <vt:lpstr>Times New Roman MT Std</vt:lpstr>
      <vt:lpstr>Trebuchet MS</vt:lpstr>
      <vt:lpstr>Verdana</vt:lpstr>
      <vt:lpstr>Wingdings 2</vt:lpstr>
      <vt:lpstr>Wingdings 3</vt:lpstr>
      <vt:lpstr>movnglns</vt:lpstr>
      <vt:lpstr>Concourse</vt:lpstr>
      <vt:lpstr>1_Concourse</vt:lpstr>
      <vt:lpstr>1_Office Theme</vt:lpstr>
      <vt:lpstr>OMIS 351 Unit 2 (of 7) Strategic Tools, Frameworks and Ideas to Make Unit 1 Happen</vt:lpstr>
      <vt:lpstr>The Danger of Relying on Technology</vt:lpstr>
      <vt:lpstr>The Danger of Relying on Technology</vt:lpstr>
      <vt:lpstr>PowerPoint Presentation</vt:lpstr>
      <vt:lpstr>PowerPoint Presentation</vt:lpstr>
      <vt:lpstr>The Danger of Relying on Technology</vt:lpstr>
      <vt:lpstr>The Value Chain</vt:lpstr>
      <vt:lpstr>Key Framework: The Value Chain</vt:lpstr>
      <vt:lpstr>Key Framework: The Five Forces of Industry Competitive Advantage</vt:lpstr>
      <vt:lpstr>Competitive Environment:  Porter’s Forces Model</vt:lpstr>
      <vt:lpstr>Competitive Environment:  Porter’s Forces Model</vt:lpstr>
      <vt:lpstr>Barriers to Entry, Technology, and Timing</vt:lpstr>
      <vt:lpstr>The Danger of Relying on Technology</vt:lpstr>
      <vt:lpstr>The Danger of Relying on Technology</vt:lpstr>
      <vt:lpstr>The Danger of Relying on Technology</vt:lpstr>
      <vt:lpstr>PowerPoint Presentation</vt:lpstr>
      <vt:lpstr>FreshDirect Redefines the NYC Grocery Landscape</vt:lpstr>
      <vt:lpstr>FreshDirect Redefines the NYC Grocery Landscape</vt:lpstr>
      <vt:lpstr>Powerful Resources: Imitation-Resistant Value Chains</vt:lpstr>
      <vt:lpstr>Resource-based view of competitive advantage </vt:lpstr>
      <vt:lpstr>Powerful Resources: Brand</vt:lpstr>
      <vt:lpstr>Powerful Resources: Scale</vt:lpstr>
      <vt:lpstr>Powerful Resources: Switching costs and Data</vt:lpstr>
      <vt:lpstr>Powerful Resources</vt:lpstr>
      <vt:lpstr>Powerful Resources: Patents</vt:lpstr>
      <vt:lpstr>Strategy Case Study:  Zara</vt:lpstr>
      <vt:lpstr>Gap versus Inditex at a Glance</vt:lpstr>
      <vt:lpstr>Why Study Zara?</vt:lpstr>
      <vt:lpstr>Contract Manufacturing: Lower Costs at What Cost?</vt:lpstr>
      <vt:lpstr>Contract Manufacturing: Lower Costs at What Cost?</vt:lpstr>
      <vt:lpstr>Contract Manufacturing: Lower Costs at What Cost?</vt:lpstr>
      <vt:lpstr>Don’t Guess, Gather Data</vt:lpstr>
      <vt:lpstr>Don’t Guess, Gather Data</vt:lpstr>
      <vt:lpstr>Don’t Guess, Gather Data</vt:lpstr>
      <vt:lpstr>Design</vt:lpstr>
      <vt:lpstr>Manufacturing and Logistics</vt:lpstr>
      <vt:lpstr>Manufacturing and Logistics</vt:lpstr>
      <vt:lpstr>Stores</vt:lpstr>
      <vt:lpstr>Technology ≠ Systems. Just Ask Prada</vt:lpstr>
      <vt:lpstr>Technology ≠ Systems. Just Ask Prada</vt:lpstr>
      <vt:lpstr>Moving Forward</vt:lpstr>
      <vt:lpstr>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IS</dc:title>
  <dc:subject/>
  <dc:creator>Operations and Strategic Management Dept.</dc:creator>
  <cp:keywords/>
  <dc:description/>
  <cp:lastModifiedBy>Charles Downing</cp:lastModifiedBy>
  <cp:revision>27</cp:revision>
  <cp:lastPrinted>1601-01-01T00:00:00Z</cp:lastPrinted>
  <dcterms:created xsi:type="dcterms:W3CDTF">1995-10-18T18:53:26Z</dcterms:created>
  <dcterms:modified xsi:type="dcterms:W3CDTF">2020-07-01T17:05:48Z</dcterms:modified>
</cp:coreProperties>
</file>