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48" r:id="rId2"/>
  </p:sldMasterIdLst>
  <p:notesMasterIdLst>
    <p:notesMasterId r:id="rId31"/>
  </p:notesMasterIdLst>
  <p:sldIdLst>
    <p:sldId id="35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26" r:id="rId16"/>
    <p:sldId id="327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8D1"/>
    <a:srgbClr val="D6EB6D"/>
    <a:srgbClr val="99CC00"/>
    <a:srgbClr val="ECF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>
        <p:guide orient="horz"/>
        <p:guide pos="56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919298-FB4E-4FAA-BE0B-738E5E64C7E1}" type="datetime1">
              <a:rPr lang="en-US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C0854-1E5B-4D72-A690-525DE10D2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29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1343025"/>
            <a:chOff x="0" y="0"/>
            <a:chExt cx="5760" cy="84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698"/>
              <a:ext cx="5757" cy="148"/>
              <a:chOff x="0" y="6345"/>
              <a:chExt cx="12241" cy="315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6345"/>
                <a:ext cx="2762" cy="3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762" y="6345"/>
                <a:ext cx="791" cy="315"/>
              </a:xfrm>
              <a:prstGeom prst="rect">
                <a:avLst/>
              </a:prstGeom>
              <a:solidFill>
                <a:srgbClr val="E5A06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553" y="6345"/>
                <a:ext cx="4735" cy="31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8288" y="6345"/>
                <a:ext cx="1087" cy="3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9375" y="6345"/>
                <a:ext cx="1461" cy="31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0808" y="6345"/>
                <a:ext cx="1433" cy="31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47DA-B64D-4514-B214-5F5592C67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8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1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4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5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CB321-BC21-431C-95CB-25B0C4F20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4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0538C-C2FA-4DD0-A59A-478ACAE11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A2FEF-87CD-420A-A762-4BFBF0FDF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A0251-0F4B-4116-B088-0B59F9630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9F0A-8DAF-40D9-97B0-4E9DE6234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48AA-07AD-44DA-B8BD-4DD52A74F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©2010 Flat World Knowledge, Inc.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EB0C-959B-42E8-B783-E75858DFF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81275" y="6245225"/>
            <a:ext cx="4008438" cy="612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©2010 Information Systems</a:t>
            </a:r>
            <a:br>
              <a:rPr lang="en-US"/>
            </a:br>
            <a:r>
              <a:rPr lang="en-US"/>
              <a:t>by John Gallaugher Flat World Knowledge,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6C36E-7A91-4CE4-8863-BB5329520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 userDrawn="1"/>
        </p:nvGrpSpPr>
        <p:grpSpPr bwMode="auto">
          <a:xfrm>
            <a:off x="0" y="0"/>
            <a:ext cx="9144000" cy="1343025"/>
            <a:chOff x="0" y="0"/>
            <a:chExt cx="5760" cy="846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+mn-cs"/>
              </a:endParaRPr>
            </a:p>
          </p:txBody>
        </p:sp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>
              <a:off x="0" y="698"/>
              <a:ext cx="5760" cy="148"/>
              <a:chOff x="0" y="6345"/>
              <a:chExt cx="12241" cy="315"/>
            </a:xfrm>
          </p:grpSpPr>
          <p:sp>
            <p:nvSpPr>
              <p:cNvPr id="2" name="Rectangle 9"/>
              <p:cNvSpPr>
                <a:spLocks noChangeArrowheads="1"/>
              </p:cNvSpPr>
              <p:nvPr/>
            </p:nvSpPr>
            <p:spPr bwMode="auto">
              <a:xfrm>
                <a:off x="0" y="6345"/>
                <a:ext cx="2763" cy="3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763" y="6345"/>
                <a:ext cx="788" cy="3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551" y="6345"/>
                <a:ext cx="4737" cy="31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8288" y="6345"/>
                <a:ext cx="1086" cy="31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9374" y="6345"/>
                <a:ext cx="1460" cy="31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10807" y="6345"/>
                <a:ext cx="1434" cy="31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 dirty="0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©2010 Flat World Knowledge,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12B11D-4A5E-47FF-B673-50D1F15D51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EEC718E-5854-2847-B78C-BFF5EC188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7/14/2020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52C71162-BDC9-BE4B-AE81-ADEB7471E3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9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47800" y="1219200"/>
            <a:ext cx="5867400" cy="400659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  <a:t>OMIS 351</a:t>
            </a:r>
            <a:b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</a:br>
            <a:r>
              <a:rPr lang="en-US" sz="3600" dirty="0">
                <a:latin typeface="Times New Roman MT Std"/>
                <a:cs typeface="Times New Roman MT Std"/>
              </a:rPr>
              <a:t>Unit 5 (of 7)</a:t>
            </a:r>
            <a:br>
              <a:rPr lang="en-US" sz="3600" dirty="0">
                <a:latin typeface="Times New Roman MT Std"/>
                <a:cs typeface="Times New Roman MT Std"/>
              </a:rPr>
            </a:br>
            <a:r>
              <a:rPr lang="en-US" sz="3600" dirty="0">
                <a:solidFill>
                  <a:srgbClr val="C8102E"/>
                </a:solidFill>
                <a:latin typeface="Times New Roman MT Std"/>
                <a:cs typeface="Times New Roman MT Std"/>
              </a:rPr>
              <a:t>Social Media, Peer Collaboration and Production, and The Sharing Economy</a:t>
            </a:r>
            <a:endParaRPr lang="en-US" sz="3600" dirty="0">
              <a:solidFill>
                <a:srgbClr val="C8102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53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The Blue Shirt Nation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2071688"/>
            <a:ext cx="4227512" cy="3054350"/>
          </a:xfrm>
        </p:spPr>
        <p:txBody>
          <a:bodyPr/>
          <a:lstStyle/>
          <a:p>
            <a:r>
              <a:rPr lang="en-US"/>
              <a:t>Best Buy is an early pioneer in using social networking to connect thousands of employees across the country.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l="13623" t="29082" r="50691" b="22704"/>
          <a:stretch>
            <a:fillRect/>
          </a:stretch>
        </p:blipFill>
        <p:spPr bwMode="auto">
          <a:xfrm>
            <a:off x="4684713" y="1519238"/>
            <a:ext cx="36607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627563" y="4552950"/>
            <a:ext cx="40973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latin typeface="Book Antiqua" pitchFamily="18" charset="0"/>
              </a:rPr>
              <a:t>Watch an interview with the creators of Best Buy’s Blue Shirt Nation social media site.</a:t>
            </a:r>
          </a:p>
          <a:p>
            <a:pPr algn="ctr"/>
            <a:r>
              <a:rPr lang="en-US" sz="1200" dirty="0">
                <a:latin typeface="Book Antiqua" pitchFamily="18" charset="0"/>
              </a:rPr>
              <a:t>http://www.youtube.com/watch?v=49W2j2huIjg </a:t>
            </a:r>
          </a:p>
        </p:txBody>
      </p:sp>
      <p:pic>
        <p:nvPicPr>
          <p:cNvPr id="25606" name="Picture 4" descr="http://t3.gstatic.com/images?q=tbn:LYdjWW0V8GPSqM:http://www.hhh.umn.edu/centers/stpp/events/innovation2008/images/best-buy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5313" y="5292725"/>
            <a:ext cx="1530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Twitter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83013" cy="3400425"/>
          </a:xfrm>
        </p:spPr>
        <p:txBody>
          <a:bodyPr/>
          <a:lstStyle/>
          <a:p>
            <a:r>
              <a:rPr lang="en-US"/>
              <a:t>Sites like Twitter allow individuals to post continual updates to a network of followers.</a:t>
            </a:r>
          </a:p>
        </p:txBody>
      </p:sp>
      <p:pic>
        <p:nvPicPr>
          <p:cNvPr id="26628" name="Picture 2" descr="http://t0.gstatic.com/images?q=tbn:z4vosMNPNlbTIM:http://www.ep-momentum.eu/Portals/0/icons-logos/twitter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503237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 l="5357" t="13010" r="21489" b="20152"/>
          <a:stretch>
            <a:fillRect/>
          </a:stretch>
        </p:blipFill>
        <p:spPr bwMode="auto">
          <a:xfrm>
            <a:off x="4487863" y="2036763"/>
            <a:ext cx="4152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240213" y="4473575"/>
            <a:ext cx="4625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Book Antiqua" pitchFamily="18" charset="0"/>
              </a:rPr>
              <a:t>Follow a politician, your favorite business reporter, or a sports figure like Chad Ochocinco and make sure you’re getting their latest news.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Mash-Ups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85975"/>
            <a:ext cx="3667125" cy="2805113"/>
          </a:xfrm>
        </p:spPr>
        <p:txBody>
          <a:bodyPr/>
          <a:lstStyle/>
          <a:p>
            <a:r>
              <a:rPr lang="en-US"/>
              <a:t>A mash-up is a combination of two or more data feeds into a single tool.</a:t>
            </a:r>
          </a:p>
          <a:p>
            <a:endParaRPr lang="en-US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/>
          <a:srcRect l="4822" t="12500" r="36169" b="10458"/>
          <a:stretch>
            <a:fillRect/>
          </a:stretch>
        </p:blipFill>
        <p:spPr bwMode="auto">
          <a:xfrm>
            <a:off x="4378325" y="1566863"/>
            <a:ext cx="4371975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308475" y="5113338"/>
            <a:ext cx="4349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n-lt"/>
                <a:cs typeface="+mn-cs"/>
              </a:rPr>
              <a:t>Ucrime.com combines crime data with Google Maps technology </a:t>
            </a:r>
            <a:br>
              <a:rPr lang="en-US" sz="2400" i="1" dirty="0">
                <a:latin typeface="+mn-lt"/>
                <a:cs typeface="+mn-cs"/>
              </a:rPr>
            </a:br>
            <a:r>
              <a:rPr lang="en-US" sz="2400" i="1" dirty="0">
                <a:latin typeface="+mn-lt"/>
                <a:cs typeface="+mn-cs"/>
              </a:rPr>
              <a:t>to create customized crime maps for any college campus.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"/>
          <p:cNvSpPr>
            <a:spLocks noGrp="1"/>
          </p:cNvSpPr>
          <p:nvPr>
            <p:ph type="body" sz="half" idx="1"/>
          </p:nvPr>
        </p:nvSpPr>
        <p:spPr>
          <a:xfrm>
            <a:off x="430213" y="1608138"/>
            <a:ext cx="8258175" cy="2262187"/>
          </a:xfrm>
        </p:spPr>
        <p:txBody>
          <a:bodyPr/>
          <a:lstStyle/>
          <a:p>
            <a:r>
              <a:rPr lang="en-US"/>
              <a:t>Really simple syndication (RSS) </a:t>
            </a:r>
            <a:br>
              <a:rPr lang="en-US"/>
            </a:br>
            <a:r>
              <a:rPr lang="en-US"/>
              <a:t>technology allows users to combine news, blog feeds, and other information into their own customized newspaper.</a:t>
            </a:r>
          </a:p>
        </p:txBody>
      </p:sp>
      <p:pic>
        <p:nvPicPr>
          <p:cNvPr id="28675" name="Picture 3" descr="http://t0.gstatic.com/images?q=tbn:gH9Mdv2ae5FLAM:http://www.moc.edu/home/dshulimson/rss_log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613" y="1373188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RSS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708390" y="3686080"/>
            <a:ext cx="28130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latin typeface="+mn-lt"/>
                <a:cs typeface="+mn-cs"/>
              </a:rPr>
              <a:t>Sites, apps and browsers allow users to create their own customized home pages, combining any content published through RSS.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 of Crowds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It’s what we have in OMIS 351 with Participation Quizzes and quizzes… quick feedback.</a:t>
            </a:r>
          </a:p>
          <a:p>
            <a:r>
              <a:rPr lang="en-US" dirty="0"/>
              <a:t>You give me a “prediction market”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all becomes far more powerful with the large numbers of online users.</a:t>
            </a:r>
          </a:p>
          <a:p>
            <a:r>
              <a:rPr lang="en-US" dirty="0"/>
              <a:t>Then instead of “outsourcing” we get “</a:t>
            </a:r>
            <a:r>
              <a:rPr lang="en-US" dirty="0" err="1"/>
              <a:t>crowdsourcing</a:t>
            </a:r>
            <a:r>
              <a:rPr lang="en-US" dirty="0"/>
              <a:t>”.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 are powerful:  Be SMART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Social Media Awareness and Response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Watch out for Fatty, sock puppets and </a:t>
            </a:r>
            <a:r>
              <a:rPr lang="en-US" dirty="0" err="1"/>
              <a:t>astroturfing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Why study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Facebook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19250"/>
            <a:ext cx="8534400" cy="14700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dirty="0"/>
              <a:t>Understanding </a:t>
            </a:r>
            <a:r>
              <a:rPr lang="en-US" dirty="0" err="1"/>
              <a:t>Facebook</a:t>
            </a:r>
            <a:r>
              <a:rPr lang="en-US" dirty="0"/>
              <a:t> can help us better understand how Web 2.0 works for consumers, web companies, and advertisers.</a:t>
            </a:r>
          </a:p>
        </p:txBody>
      </p:sp>
      <p:pic>
        <p:nvPicPr>
          <p:cNvPr id="16388" name="Picture 24"/>
          <p:cNvPicPr>
            <a:picLocks noChangeAspect="1" noChangeArrowheads="1"/>
          </p:cNvPicPr>
          <p:nvPr/>
        </p:nvPicPr>
        <p:blipFill>
          <a:blip r:embed="rId2"/>
          <a:srcRect l="5853" t="12755" r="14787" b="27042"/>
          <a:stretch>
            <a:fillRect/>
          </a:stretch>
        </p:blipFill>
        <p:spPr bwMode="auto">
          <a:xfrm>
            <a:off x="1731963" y="3513138"/>
            <a:ext cx="578008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6" descr="Facebook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Friends =</a:t>
            </a: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Value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2892425"/>
            <a:ext cx="7875587" cy="2787650"/>
          </a:xfrm>
        </p:spPr>
        <p:txBody>
          <a:bodyPr/>
          <a:lstStyle/>
          <a:p>
            <a:r>
              <a:rPr lang="en-US"/>
              <a:t>The more friends you have on Facebook, the more value the site provides.</a:t>
            </a:r>
          </a:p>
          <a:p>
            <a:r>
              <a:rPr lang="en-US"/>
              <a:t>Facebook provides tools that bring users together. What users do is up to them.</a:t>
            </a:r>
          </a:p>
        </p:txBody>
      </p:sp>
      <p:pic>
        <p:nvPicPr>
          <p:cNvPr id="17412" name="Picture 2" descr="http://stephenbrewster.me/wp-content/uploads/2009/06/1-friend-request-wipejpg-300x168.jpg"/>
          <p:cNvPicPr>
            <a:picLocks noChangeAspect="1" noChangeArrowheads="1"/>
          </p:cNvPicPr>
          <p:nvPr/>
        </p:nvPicPr>
        <p:blipFill>
          <a:blip r:embed="rId2"/>
          <a:srcRect b="61710"/>
          <a:stretch>
            <a:fillRect/>
          </a:stretch>
        </p:blipFill>
        <p:spPr bwMode="auto">
          <a:xfrm>
            <a:off x="1576388" y="1495425"/>
            <a:ext cx="59531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gUyYgDde51fIxM:http://relenet.com/images/social-network_illu_far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2281238"/>
            <a:ext cx="35004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Social Graph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765675" cy="4464050"/>
          </a:xfrm>
        </p:spPr>
        <p:txBody>
          <a:bodyPr/>
          <a:lstStyle/>
          <a:p>
            <a:r>
              <a:rPr lang="en-US"/>
              <a:t>The global mapping </a:t>
            </a:r>
            <a:br>
              <a:rPr lang="en-US"/>
            </a:br>
            <a:r>
              <a:rPr lang="en-US"/>
              <a:t>of users, organizations, and how they are connected is called </a:t>
            </a:r>
            <a:br>
              <a:rPr lang="en-US"/>
            </a:br>
            <a:r>
              <a:rPr lang="en-US"/>
              <a:t>the social graph.</a:t>
            </a:r>
          </a:p>
          <a:p>
            <a:r>
              <a:rPr lang="en-US"/>
              <a:t>The term was coined by Mark Zuckerberg, founder of Facebook.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sz="half" idx="2"/>
          </p:nvPr>
        </p:nvSpPr>
        <p:spPr>
          <a:xfrm>
            <a:off x="5170488" y="4627563"/>
            <a:ext cx="3100387" cy="914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b="1" i="1"/>
              <a:t>YOU</a:t>
            </a:r>
            <a:r>
              <a:rPr lang="en-US" sz="2400" i="1"/>
              <a:t> are at the center of  </a:t>
            </a:r>
            <a:r>
              <a:rPr lang="en-US" sz="2400" b="1" i="1"/>
              <a:t>YOUR</a:t>
            </a:r>
            <a:r>
              <a:rPr lang="en-US" sz="2400" i="1"/>
              <a:t> social graph.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Where Do All My Pictures Go?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786313" cy="4632325"/>
          </a:xfrm>
        </p:spPr>
        <p:txBody>
          <a:bodyPr/>
          <a:lstStyle/>
          <a:p>
            <a:r>
              <a:rPr lang="en-US"/>
              <a:t>Facebook content is hosted in huge data centers across the world.</a:t>
            </a:r>
          </a:p>
          <a:p>
            <a:r>
              <a:rPr lang="en-US"/>
              <a:t>These cloud computing applications are accessible through any Internet connection.</a:t>
            </a:r>
          </a:p>
        </p:txBody>
      </p:sp>
      <p:pic>
        <p:nvPicPr>
          <p:cNvPr id="19460" name="Picture 2" descr="http://t0.gstatic.com/images?q=tbn:BQts8fKbj9gVuM:http://www.watblog.com/wp-content/uploads/2009/07/cloud-compu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1965325"/>
            <a:ext cx="331311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ontent Placeholder 3"/>
          <p:cNvSpPr>
            <a:spLocks noGrp="1"/>
          </p:cNvSpPr>
          <p:nvPr>
            <p:ph sz="half" idx="2"/>
          </p:nvPr>
        </p:nvSpPr>
        <p:spPr>
          <a:xfrm>
            <a:off x="5129213" y="4049713"/>
            <a:ext cx="3752850" cy="13811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Data centers use </a:t>
            </a:r>
            <a:br>
              <a:rPr lang="en-US" sz="2400" i="1"/>
            </a:br>
            <a:r>
              <a:rPr lang="en-US" sz="2400" i="1"/>
              <a:t>as much energy each year </a:t>
            </a:r>
            <a:br>
              <a:rPr lang="en-US" sz="2400" i="1"/>
            </a:br>
            <a:r>
              <a:rPr lang="en-US" sz="2400" i="1"/>
              <a:t>as 5.8 million households!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Web 1.0—The Old Web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1052513" y="4822825"/>
            <a:ext cx="7035800" cy="8715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 dirty="0"/>
              <a:t>Visit http://www.archive.org and view archival versions of over 150 billion Web pages from the past.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27963" cy="1273175"/>
          </a:xfrm>
        </p:spPr>
        <p:txBody>
          <a:bodyPr/>
          <a:lstStyle/>
          <a:p>
            <a:pPr marL="346075" indent="-346075" algn="ctr">
              <a:spcBef>
                <a:spcPts val="675"/>
              </a:spcBef>
              <a:buFontTx/>
              <a:buNone/>
            </a:pPr>
            <a:r>
              <a:rPr lang="en-US"/>
              <a:t>See what a familiar Web page looked like in the early days of the Internet.</a:t>
            </a:r>
          </a:p>
        </p:txBody>
      </p:sp>
      <p:pic>
        <p:nvPicPr>
          <p:cNvPr id="16389" name="Picture 23" descr="(wayback log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3092450"/>
            <a:ext cx="3592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Programming in the Clouds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4663" y="2092325"/>
            <a:ext cx="7754937" cy="2449513"/>
          </a:xfrm>
        </p:spPr>
        <p:txBody>
          <a:bodyPr/>
          <a:lstStyle/>
          <a:p>
            <a:r>
              <a:rPr lang="en-US"/>
              <a:t>Software as a service (SaaS)</a:t>
            </a:r>
          </a:p>
          <a:p>
            <a:r>
              <a:rPr lang="en-US"/>
              <a:t>On demand software</a:t>
            </a:r>
          </a:p>
          <a:p>
            <a:r>
              <a:rPr lang="en-US"/>
              <a:t>Application service provider (ASP)</a:t>
            </a:r>
          </a:p>
        </p:txBody>
      </p:sp>
      <p:sp>
        <p:nvSpPr>
          <p:cNvPr id="20484" name="Content Placeholder 3"/>
          <p:cNvSpPr txBox="1">
            <a:spLocks/>
          </p:cNvSpPr>
          <p:nvPr/>
        </p:nvSpPr>
        <p:spPr bwMode="auto">
          <a:xfrm>
            <a:off x="511175" y="4148138"/>
            <a:ext cx="83788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latin typeface="Book Antiqua" pitchFamily="18" charset="0"/>
              </a:rPr>
              <a:t>Social networking sites aren’t the only ones who are moving to the clouds.  Many traditional software companies are creating software that be used online without being installed on a user’s computer.</a:t>
            </a:r>
          </a:p>
        </p:txBody>
      </p:sp>
      <p:pic>
        <p:nvPicPr>
          <p:cNvPr id="20485" name="Picture 4" descr="http://t0.gstatic.com/images?q=tbn:HoeMbItbLB40rM:http://www.software.com/images/products/TT_logo_177_2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1778000"/>
            <a:ext cx="1346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45438" y="630238"/>
            <a:ext cx="1587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60000 65536"/>
              <a:gd name="T5" fmla="*/ 0 60000 65536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8238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On Demand Software Comparison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471488" y="1484313"/>
            <a:ext cx="4040187" cy="50276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Traditional Software</a:t>
            </a:r>
          </a:p>
          <a:p>
            <a:r>
              <a:rPr lang="en-US" sz="2800"/>
              <a:t>Software installed on user’s computer.</a:t>
            </a:r>
          </a:p>
          <a:p>
            <a:r>
              <a:rPr lang="en-US" sz="2800"/>
              <a:t>Software normally purchased up-front.</a:t>
            </a:r>
          </a:p>
          <a:p>
            <a:r>
              <a:rPr lang="en-US" sz="2800"/>
              <a:t>Customer responsible for data security and backup.</a:t>
            </a:r>
          </a:p>
          <a:p>
            <a:r>
              <a:rPr lang="en-US" sz="2800"/>
              <a:t>Software updates must be installed on local computer.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481138"/>
            <a:ext cx="4103688" cy="4960937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On Demand </a:t>
            </a:r>
          </a:p>
          <a:p>
            <a:r>
              <a:rPr lang="en-US" sz="2800"/>
              <a:t>Software accessed over the Internet.</a:t>
            </a:r>
          </a:p>
          <a:p>
            <a:r>
              <a:rPr lang="en-US" sz="2800"/>
              <a:t>Monthly subscription fees common.</a:t>
            </a:r>
          </a:p>
          <a:p>
            <a:r>
              <a:rPr lang="en-US" sz="2800"/>
              <a:t>Software company responsible for data security and backup.</a:t>
            </a:r>
          </a:p>
          <a:p>
            <a:r>
              <a:rPr lang="en-US" sz="2800"/>
              <a:t>Software updates occur at company.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Facebook Apps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097213"/>
          </a:xfrm>
        </p:spPr>
        <p:txBody>
          <a:bodyPr/>
          <a:lstStyle/>
          <a:p>
            <a:r>
              <a:rPr lang="en-US"/>
              <a:t>Facebook  users derive additional value through online apps, which people can use for free or a small fee.</a:t>
            </a:r>
          </a:p>
        </p:txBody>
      </p:sp>
      <p:pic>
        <p:nvPicPr>
          <p:cNvPr id="22532" name="Picture 2" descr="http://photos-b.ak.fbcdn.net/photos-ak-sf2p/v43/33/101664090897/app_1_101664090897_44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5050" y="2200275"/>
            <a:ext cx="11318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photos-g.ak.fbcdn.net/photos-ak-sf2p/v43/114/6494671374/app_1_6494671374_609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1675" y="3165475"/>
            <a:ext cx="1206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photos-a.ak.fbcdn.net/photos-ak-sf2p/v43/196/19943998648/app_1_19943998648_439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3671888"/>
            <a:ext cx="12207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photos-a.ak.fbcdn.net/photos-ak-sf2p/v43/156/119979791976/app_1_119979791976_204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5425" y="1627188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Content Placeholder 3"/>
          <p:cNvSpPr>
            <a:spLocks noGrp="1"/>
          </p:cNvSpPr>
          <p:nvPr>
            <p:ph sz="half" idx="2"/>
          </p:nvPr>
        </p:nvSpPr>
        <p:spPr>
          <a:xfrm>
            <a:off x="3713163" y="4865688"/>
            <a:ext cx="5038725" cy="15478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You can play word games such as Scramble or Word Jumble and share with friends who also like word games.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APIs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334000" cy="3608388"/>
          </a:xfrm>
        </p:spPr>
        <p:txBody>
          <a:bodyPr/>
          <a:lstStyle/>
          <a:p>
            <a:r>
              <a:rPr lang="en-US"/>
              <a:t>Facebook’s Application Programming Interface (API) represents the instructions programmers can follow to create and post applications on the site.</a:t>
            </a:r>
          </a:p>
        </p:txBody>
      </p:sp>
      <p:pic>
        <p:nvPicPr>
          <p:cNvPr id="23556" name="Picture 2" descr="25907726.jpg image by forastero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1719263"/>
            <a:ext cx="2401888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ontent Placeholder 3"/>
          <p:cNvSpPr>
            <a:spLocks noGrp="1"/>
          </p:cNvSpPr>
          <p:nvPr>
            <p:ph sz="half" idx="2"/>
          </p:nvPr>
        </p:nvSpPr>
        <p:spPr>
          <a:xfrm>
            <a:off x="635000" y="5149850"/>
            <a:ext cx="7632700" cy="11763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Facebook has an incentive to create user-friendly APIs: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to make it as easy as possible for developers to create and post apps to the network.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Google Advertising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97038"/>
            <a:ext cx="5929313" cy="4651375"/>
          </a:xfrm>
        </p:spPr>
        <p:txBody>
          <a:bodyPr/>
          <a:lstStyle/>
          <a:p>
            <a:r>
              <a:rPr lang="en-US" sz="2800"/>
              <a:t>Google’s search engine advertisements that are displayed during a consumer’s search are based on the key words typed into the search engine.</a:t>
            </a:r>
          </a:p>
          <a:p>
            <a:r>
              <a:rPr lang="en-US" sz="2800"/>
              <a:t>Google gets a 2% click through rate (CTR).</a:t>
            </a:r>
          </a:p>
          <a:p>
            <a:r>
              <a:rPr lang="en-US" sz="2800"/>
              <a:t>Google gets paid every time a consumer clicks on a sponsored link.</a:t>
            </a:r>
          </a:p>
        </p:txBody>
      </p:sp>
      <p:pic>
        <p:nvPicPr>
          <p:cNvPr id="24580" name="Picture 4" descr="http://t1.gstatic.com/images?q=tbn:0FjZ0IK7eRbzJM:http://mediosfera.files.wordpress.com/2009/09/google-adwords-logo.jpg"/>
          <p:cNvPicPr>
            <a:picLocks noChangeAspect="1" noChangeArrowheads="1"/>
          </p:cNvPicPr>
          <p:nvPr/>
        </p:nvPicPr>
        <p:blipFill>
          <a:blip r:embed="rId2"/>
          <a:srcRect t="15712" b="23421"/>
          <a:stretch>
            <a:fillRect/>
          </a:stretch>
        </p:blipFill>
        <p:spPr bwMode="auto">
          <a:xfrm>
            <a:off x="6677025" y="2006600"/>
            <a:ext cx="18780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 l="61765" t="32397" r="18549" b="26785"/>
          <a:stretch>
            <a:fillRect/>
          </a:stretch>
        </p:blipFill>
        <p:spPr bwMode="auto">
          <a:xfrm>
            <a:off x="6470650" y="2790825"/>
            <a:ext cx="223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Facebook Advertising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1600200"/>
            <a:ext cx="5168900" cy="3844925"/>
          </a:xfrm>
        </p:spPr>
        <p:txBody>
          <a:bodyPr/>
          <a:lstStyle/>
          <a:p>
            <a:r>
              <a:rPr lang="en-US"/>
              <a:t>Facebook advertisements get the much lower CTR of 0.04%—compared to Google’s 2% CTR.</a:t>
            </a:r>
          </a:p>
          <a:p>
            <a:r>
              <a:rPr lang="en-US"/>
              <a:t>Unlike Google, Facebook ads aren’t directly related to a person’s visit.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 l="69534" t="23981" r="16383" b="43112"/>
          <a:stretch>
            <a:fillRect/>
          </a:stretch>
        </p:blipFill>
        <p:spPr bwMode="auto">
          <a:xfrm>
            <a:off x="6165850" y="1455738"/>
            <a:ext cx="2493963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ontent Placeholder 3"/>
          <p:cNvSpPr txBox="1">
            <a:spLocks/>
          </p:cNvSpPr>
          <p:nvPr/>
        </p:nvSpPr>
        <p:spPr bwMode="auto">
          <a:xfrm>
            <a:off x="5102225" y="4997450"/>
            <a:ext cx="41243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i="1">
                <a:latin typeface="Book Antiqua" pitchFamily="18" charset="0"/>
              </a:rPr>
              <a:t>Google ads are contextual, while Facebook’s </a:t>
            </a:r>
            <a:br>
              <a:rPr lang="en-US" sz="2400" i="1">
                <a:latin typeface="Book Antiqua" pitchFamily="18" charset="0"/>
              </a:rPr>
            </a:br>
            <a:r>
              <a:rPr lang="en-US" sz="2400" i="1">
                <a:latin typeface="Book Antiqua" pitchFamily="18" charset="0"/>
              </a:rPr>
              <a:t>are merely adjacent.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New Ad Models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89475"/>
          </a:xfrm>
        </p:spPr>
        <p:txBody>
          <a:bodyPr/>
          <a:lstStyle/>
          <a:p>
            <a:r>
              <a:rPr lang="en-US"/>
              <a:t>Marketers need to rethink how they advertise to take advantage of the social graph.</a:t>
            </a:r>
          </a:p>
          <a:p>
            <a:r>
              <a:rPr lang="en-US"/>
              <a:t>Advertisers hope to reach many consumers with similar interests.</a:t>
            </a:r>
          </a:p>
        </p:txBody>
      </p:sp>
      <p:pic>
        <p:nvPicPr>
          <p:cNvPr id="26628" name="Picture 2" descr="Sony Music 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913" y="1801813"/>
            <a:ext cx="23701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ontent Placeholder 3"/>
          <p:cNvSpPr txBox="1">
            <a:spLocks/>
          </p:cNvSpPr>
          <p:nvPr/>
        </p:nvSpPr>
        <p:spPr bwMode="auto">
          <a:xfrm>
            <a:off x="4630738" y="4435475"/>
            <a:ext cx="41433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i="1">
                <a:latin typeface="Book Antiqua" pitchFamily="18" charset="0"/>
              </a:rPr>
              <a:t>Services like Sony’s Music Box allow Facebook users </a:t>
            </a:r>
            <a:br>
              <a:rPr lang="en-US" sz="2400" i="1">
                <a:latin typeface="Book Antiqua" pitchFamily="18" charset="0"/>
              </a:rPr>
            </a:br>
            <a:r>
              <a:rPr lang="en-US" sz="2400" i="1">
                <a:latin typeface="Book Antiqua" pitchFamily="18" charset="0"/>
              </a:rPr>
              <a:t>to share music with friends with similar tastes.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Facebook and Privacy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338638" cy="4557713"/>
          </a:xfrm>
        </p:spPr>
        <p:txBody>
          <a:bodyPr/>
          <a:lstStyle/>
          <a:p>
            <a:r>
              <a:rPr lang="en-US"/>
              <a:t>Social networks </a:t>
            </a:r>
            <a:br>
              <a:rPr lang="en-US"/>
            </a:br>
            <a:r>
              <a:rPr lang="en-US"/>
              <a:t>have no effective way to screen or verify users.</a:t>
            </a:r>
          </a:p>
          <a:p>
            <a:r>
              <a:rPr lang="en-US"/>
              <a:t>People may not always be who they seem, giving a new meaning to “don’t talk to strangers.”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1743075"/>
            <a:ext cx="3627438" cy="1836738"/>
            <a:chOff x="4572001" y="2491651"/>
            <a:chExt cx="3627269" cy="1835728"/>
          </a:xfrm>
        </p:grpSpPr>
        <p:pic>
          <p:nvPicPr>
            <p:cNvPr id="27654" name="Picture 2" descr="Scott Testa"/>
            <p:cNvPicPr>
              <a:picLocks noChangeAspect="1" noChangeArrowheads="1"/>
            </p:cNvPicPr>
            <p:nvPr/>
          </p:nvPicPr>
          <p:blipFill>
            <a:blip r:embed="rId2"/>
            <a:srcRect l="21654"/>
            <a:stretch>
              <a:fillRect/>
            </a:stretch>
          </p:blipFill>
          <p:spPr bwMode="auto">
            <a:xfrm>
              <a:off x="4572001" y="2498579"/>
              <a:ext cx="143119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4" descr="http://t1.gstatic.com/images?q=tbn:WXNJ8Qnh9cjtqM:http://burntsoda.com/wp-content/uploads/2009/09/skip-larue-dirty-old-ma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65491" y="2491651"/>
              <a:ext cx="143377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681232" y="2764033"/>
              <a:ext cx="1386281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7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charset="0"/>
                  <a:cs typeface="+mn-cs"/>
                </a:rPr>
                <a:t>?</a:t>
              </a:r>
            </a:p>
          </p:txBody>
        </p:sp>
      </p:grpSp>
      <p:sp>
        <p:nvSpPr>
          <p:cNvPr id="27653" name="Content Placeholder 3"/>
          <p:cNvSpPr txBox="1">
            <a:spLocks/>
          </p:cNvSpPr>
          <p:nvPr/>
        </p:nvSpPr>
        <p:spPr bwMode="auto">
          <a:xfrm>
            <a:off x="4616450" y="3727450"/>
            <a:ext cx="414337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i="1">
                <a:latin typeface="Book Antiqua" pitchFamily="18" charset="0"/>
              </a:rPr>
              <a:t>Who is the real “fluffybunny33”?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Open Networks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Will Facebook </a:t>
            </a:r>
            <a:br>
              <a:rPr lang="en-US"/>
            </a:br>
            <a:r>
              <a:rPr lang="en-US"/>
              <a:t>be able to continue it’s dominance?</a:t>
            </a:r>
          </a:p>
          <a:p>
            <a:r>
              <a:rPr lang="en-US"/>
              <a:t>Google’s OpenSocial API offers the potential to connect various social networks.</a:t>
            </a:r>
          </a:p>
        </p:txBody>
      </p:sp>
      <p:pic>
        <p:nvPicPr>
          <p:cNvPr id="28676" name="Picture 4" descr="http://hiphapnin.com/wp-content/uploads/2008/12/faceook-open-social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8" y="2419350"/>
            <a:ext cx="3524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89463" y="4433888"/>
            <a:ext cx="401478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2400" i="1" kern="0" dirty="0">
                <a:latin typeface="+mn-lt"/>
                <a:cs typeface="+mn-cs"/>
              </a:rPr>
              <a:t>Can an open platform compete with Facebook?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Web 1.0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71688"/>
            <a:ext cx="4627563" cy="4557712"/>
          </a:xfrm>
        </p:spPr>
        <p:txBody>
          <a:bodyPr/>
          <a:lstStyle/>
          <a:p>
            <a:r>
              <a:rPr lang="en-US"/>
              <a:t>The first generation </a:t>
            </a:r>
            <a:br>
              <a:rPr lang="en-US"/>
            </a:br>
            <a:r>
              <a:rPr lang="en-US"/>
              <a:t>of Web pages often contained electronic versions of traditionally printed material and was sometimes called brochureware.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5362575"/>
            <a:ext cx="4016375" cy="5397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A 1997 Nike.com Web page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/>
          <a:srcRect l="6755" t="-333" r="3246" b="7246"/>
          <a:stretch>
            <a:fillRect/>
          </a:stretch>
        </p:blipFill>
        <p:spPr bwMode="auto">
          <a:xfrm>
            <a:off x="4686300" y="2738438"/>
            <a:ext cx="402748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Web 2.0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16138"/>
            <a:ext cx="3962400" cy="3771900"/>
          </a:xfrm>
        </p:spPr>
        <p:txBody>
          <a:bodyPr/>
          <a:lstStyle/>
          <a:p>
            <a:r>
              <a:rPr lang="en-US" sz="2800"/>
              <a:t>Today’s Web sites are highly interactive, providing customers </a:t>
            </a:r>
            <a:br>
              <a:rPr lang="en-US" sz="2800"/>
            </a:br>
            <a:r>
              <a:rPr lang="en-US" sz="2800"/>
              <a:t>with highly personalized experiences tailored to their specific needs.</a:t>
            </a:r>
          </a:p>
        </p:txBody>
      </p:sp>
      <p:sp>
        <p:nvSpPr>
          <p:cNvPr id="18437" name="Content Placeholder 3"/>
          <p:cNvSpPr>
            <a:spLocks noGrp="1"/>
          </p:cNvSpPr>
          <p:nvPr>
            <p:ph sz="half" idx="2"/>
          </p:nvPr>
        </p:nvSpPr>
        <p:spPr>
          <a:xfrm>
            <a:off x="5230813" y="5984875"/>
            <a:ext cx="2630487" cy="498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Nike.com today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50" y="2884514"/>
            <a:ext cx="4472412" cy="2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Nike—Then and Now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387350" y="1504950"/>
            <a:ext cx="4267200" cy="4910138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Then:</a:t>
            </a:r>
          </a:p>
          <a:p>
            <a:r>
              <a:rPr lang="en-US"/>
              <a:t>View a list of shoes.</a:t>
            </a:r>
          </a:p>
          <a:p>
            <a:r>
              <a:rPr lang="en-US"/>
              <a:t>View a list of stores.</a:t>
            </a:r>
          </a:p>
          <a:p>
            <a:r>
              <a:rPr lang="en-US"/>
              <a:t>Find a phone number, an e-mail address, or a mailing address.</a:t>
            </a:r>
          </a:p>
          <a:p>
            <a:r>
              <a:rPr lang="en-US"/>
              <a:t>Read about the company.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583113" y="1519238"/>
            <a:ext cx="4292600" cy="4840287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Now:</a:t>
            </a:r>
          </a:p>
          <a:p>
            <a:r>
              <a:rPr lang="en-US"/>
              <a:t>Watch a video about your favorite sport.</a:t>
            </a:r>
          </a:p>
          <a:p>
            <a:r>
              <a:rPr lang="en-US"/>
              <a:t>Build and buy your own customized shoes.</a:t>
            </a:r>
          </a:p>
          <a:p>
            <a:r>
              <a:rPr lang="en-US"/>
              <a:t>Participate in an online community of athletes.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User-Generated Content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84388"/>
            <a:ext cx="7758113" cy="4137025"/>
          </a:xfrm>
        </p:spPr>
        <p:txBody>
          <a:bodyPr/>
          <a:lstStyle/>
          <a:p>
            <a:r>
              <a:rPr lang="en-US"/>
              <a:t>Peer production is when users collaboratively work to create content and provide services online.</a:t>
            </a:r>
          </a:p>
          <a:p>
            <a:pPr lvl="1"/>
            <a:r>
              <a:rPr lang="en-US"/>
              <a:t>Web 1.0 sites had a single author and voice (the company).</a:t>
            </a:r>
          </a:p>
          <a:p>
            <a:pPr lvl="1"/>
            <a:r>
              <a:rPr lang="en-US"/>
              <a:t>Web 2.0 sites have multiple voices, enabling a wider community to participate.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Blogs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913" y="2084388"/>
            <a:ext cx="4038600" cy="3222625"/>
          </a:xfrm>
        </p:spPr>
        <p:txBody>
          <a:bodyPr/>
          <a:lstStyle/>
          <a:p>
            <a:r>
              <a:rPr lang="en-US"/>
              <a:t>Blogs provide an easy way for a broad, but limited number of authors to publish content online.</a:t>
            </a:r>
          </a:p>
        </p:txBody>
      </p:sp>
      <p:pic>
        <p:nvPicPr>
          <p:cNvPr id="21508" name="Picture 2" descr="http://t2.gstatic.com/images?q=tbn:LdUqqduVjh9T9M:http://i220.photobucket.com/albums/dd177/jwjens/265-blogger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5" y="2752725"/>
            <a:ext cx="1428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t2.gstatic.com/images?q=tbn:hUFm8dh1eWVDoM:http://www.technama.com/wp-content/uploads/2009/05/w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39395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t3.gstatic.com/images?q=tbn:JXVjIsuGB1GLgM:http://www.roytanck.com/wp-content/uploads/2008/09/logo_typepa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9225" y="3609975"/>
            <a:ext cx="16843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ontent Placeholder 3"/>
          <p:cNvSpPr>
            <a:spLocks noGrp="1"/>
          </p:cNvSpPr>
          <p:nvPr>
            <p:ph sz="half" idx="2"/>
          </p:nvPr>
        </p:nvSpPr>
        <p:spPr>
          <a:xfrm>
            <a:off x="4811713" y="4511675"/>
            <a:ext cx="3238500" cy="14366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Free blogging services have made this </a:t>
            </a:r>
            <a:br>
              <a:rPr lang="en-US" sz="2400" i="1"/>
            </a:br>
            <a:r>
              <a:rPr lang="en-US" sz="2400" i="1"/>
              <a:t>a popular medium.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Wikis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71688"/>
            <a:ext cx="4076700" cy="3643312"/>
          </a:xfrm>
        </p:spPr>
        <p:txBody>
          <a:bodyPr/>
          <a:lstStyle/>
          <a:p>
            <a:r>
              <a:rPr lang="en-US"/>
              <a:t>Wikis are Web sites that can be edited by anyone.</a:t>
            </a:r>
          </a:p>
          <a:p>
            <a:r>
              <a:rPr lang="en-US"/>
              <a:t>Wikis expand authorship to everyone.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4946650"/>
            <a:ext cx="4114800" cy="10429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Wikipedia is one of the world’s most popular Web sites.</a:t>
            </a: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2"/>
          <a:srcRect l="10408" t="5867" r="39362" b="41327"/>
          <a:stretch>
            <a:fillRect/>
          </a:stretch>
        </p:blipFill>
        <p:spPr bwMode="auto">
          <a:xfrm>
            <a:off x="4616450" y="2108200"/>
            <a:ext cx="41417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Social Networks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21313" cy="4651375"/>
          </a:xfrm>
        </p:spPr>
        <p:txBody>
          <a:bodyPr/>
          <a:lstStyle/>
          <a:p>
            <a:r>
              <a:rPr lang="en-US"/>
              <a:t>Social networks are online communities that allow users to create profiles and communicate with other users.</a:t>
            </a:r>
          </a:p>
          <a:p>
            <a:r>
              <a:rPr lang="en-US"/>
              <a:t>Sites like Facebook provide the tools that allow users to create the content.</a:t>
            </a:r>
          </a:p>
        </p:txBody>
      </p:sp>
      <p:pic>
        <p:nvPicPr>
          <p:cNvPr id="24580" name="Picture 2" descr="http://t2.gstatic.com/images?q=tbn:Ay26ONYboDvONM:http://divageekdesigns.com/blog/wp-content/uploads/web2_ico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600" y="1779588"/>
            <a:ext cx="19716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ontent Placeholder 3"/>
          <p:cNvSpPr>
            <a:spLocks noGrp="1"/>
          </p:cNvSpPr>
          <p:nvPr>
            <p:ph sz="half" idx="2"/>
          </p:nvPr>
        </p:nvSpPr>
        <p:spPr>
          <a:xfrm>
            <a:off x="5691188" y="4329113"/>
            <a:ext cx="3154362" cy="19780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400" i="1"/>
              <a:t>In some Web 2.0 sites, the company has no direct voice or authorship.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Book Antiqua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970</Words>
  <Application>Microsoft Office PowerPoint</Application>
  <PresentationFormat>On-screen Show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Book Antiqua</vt:lpstr>
      <vt:lpstr>Calibri</vt:lpstr>
      <vt:lpstr>Times New Roman MT Std</vt:lpstr>
      <vt:lpstr>Default Design</vt:lpstr>
      <vt:lpstr>1_Office Theme</vt:lpstr>
      <vt:lpstr>OMIS 351 Unit 5 (of 7) Social Media, Peer Collaboration and Production, and The Sharing Economy</vt:lpstr>
      <vt:lpstr>Web 1.0—The Old Web</vt:lpstr>
      <vt:lpstr>Web 1.0</vt:lpstr>
      <vt:lpstr>Web 2.0</vt:lpstr>
      <vt:lpstr>Nike—Then and Now</vt:lpstr>
      <vt:lpstr>User-Generated Content</vt:lpstr>
      <vt:lpstr>Blogs</vt:lpstr>
      <vt:lpstr>Wikis</vt:lpstr>
      <vt:lpstr>Social Networks</vt:lpstr>
      <vt:lpstr>The Blue Shirt Nation</vt:lpstr>
      <vt:lpstr>Twitter</vt:lpstr>
      <vt:lpstr>Mash-Ups</vt:lpstr>
      <vt:lpstr>RSS</vt:lpstr>
      <vt:lpstr>Wisdom of Crowds</vt:lpstr>
      <vt:lpstr>Crowds are powerful:  Be SMART</vt:lpstr>
      <vt:lpstr>Why study Facebook?</vt:lpstr>
      <vt:lpstr>Friends = Value</vt:lpstr>
      <vt:lpstr>Social Graph</vt:lpstr>
      <vt:lpstr>Where Do All My Pictures Go?</vt:lpstr>
      <vt:lpstr>Programming in the Clouds</vt:lpstr>
      <vt:lpstr>On Demand Software Comparison</vt:lpstr>
      <vt:lpstr>Facebook Apps</vt:lpstr>
      <vt:lpstr>APIs</vt:lpstr>
      <vt:lpstr>Google Advertising</vt:lpstr>
      <vt:lpstr>Facebook Advertising</vt:lpstr>
      <vt:lpstr>New Ad Models</vt:lpstr>
      <vt:lpstr>Facebook and Privacy</vt:lpstr>
      <vt:lpstr>Open Networks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VBB</dc:creator>
  <cp:lastModifiedBy>Charles Downing</cp:lastModifiedBy>
  <cp:revision>337</cp:revision>
  <dcterms:created xsi:type="dcterms:W3CDTF">2010-01-06T18:37:46Z</dcterms:created>
  <dcterms:modified xsi:type="dcterms:W3CDTF">2020-07-14T16:23:47Z</dcterms:modified>
</cp:coreProperties>
</file>