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22" r:id="rId2"/>
  </p:sldMasterIdLst>
  <p:notesMasterIdLst>
    <p:notesMasterId r:id="rId30"/>
  </p:notesMasterIdLst>
  <p:sldIdLst>
    <p:sldId id="359" r:id="rId3"/>
    <p:sldId id="305" r:id="rId4"/>
    <p:sldId id="306" r:id="rId5"/>
    <p:sldId id="360" r:id="rId6"/>
    <p:sldId id="307" r:id="rId7"/>
    <p:sldId id="308" r:id="rId8"/>
    <p:sldId id="309" r:id="rId9"/>
    <p:sldId id="318" r:id="rId10"/>
    <p:sldId id="319" r:id="rId11"/>
    <p:sldId id="320" r:id="rId12"/>
    <p:sldId id="321" r:id="rId13"/>
    <p:sldId id="322" r:id="rId14"/>
    <p:sldId id="323" r:id="rId15"/>
    <p:sldId id="310" r:id="rId16"/>
    <p:sldId id="324" r:id="rId17"/>
    <p:sldId id="325" r:id="rId18"/>
    <p:sldId id="326" r:id="rId19"/>
    <p:sldId id="327" r:id="rId20"/>
    <p:sldId id="328" r:id="rId21"/>
    <p:sldId id="331" r:id="rId22"/>
    <p:sldId id="314" r:id="rId23"/>
    <p:sldId id="311" r:id="rId24"/>
    <p:sldId id="312" r:id="rId25"/>
    <p:sldId id="315" r:id="rId26"/>
    <p:sldId id="313" r:id="rId27"/>
    <p:sldId id="316" r:id="rId28"/>
    <p:sldId id="31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6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E8D1"/>
    <a:srgbClr val="D6EB6D"/>
    <a:srgbClr val="99CC00"/>
    <a:srgbClr val="ECF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78" y="102"/>
      </p:cViewPr>
      <p:guideLst>
        <p:guide orient="horz"/>
        <p:guide pos="56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2D963-9D84-4071-BDE9-E0A3423AAAE7}" type="datetimeFigureOut">
              <a:rPr lang="en-US"/>
              <a:pPr>
                <a:defRPr/>
              </a:pPr>
              <a:t>11/19/2022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13E545-6BC5-4FA5-B7BC-FACC4B304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47335A-6293-4D6C-AD32-673304EC3908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8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2835E-6A3C-4257-A00F-43F9DFDCE666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9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A5272B-9C70-4846-9437-EFDAFD55575B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19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1DDB51-0153-4B30-ACA1-80868AE8D8CD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37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888989-D6D0-449A-8F00-D9778817FCB8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43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BA9588-EDA7-4B51-AD79-D0E30CD69E0C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5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815D77-7BEE-49B9-91AE-AA55130D922C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815D77-7BEE-49B9-91AE-AA55130D922C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CE6246-650F-4D2A-A9B4-7F1737310480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4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CB582D-2914-47CB-AEFD-717B542E0A5A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8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A5A5C-8641-43D9-ACB5-CEB58C2E9E1B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5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533D57-28CD-4D28-876D-3183D33DC8B0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28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51254A-6028-4F93-B55D-6671F9AAED3A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0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BC83AC-6618-457D-8CB1-318494F8739A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9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9144000" cy="1343025"/>
            <a:chOff x="0" y="0"/>
            <a:chExt cx="5760" cy="846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8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698"/>
              <a:ext cx="5757" cy="148"/>
              <a:chOff x="0" y="6345"/>
              <a:chExt cx="12241" cy="315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6345"/>
                <a:ext cx="2762" cy="3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762" y="6345"/>
                <a:ext cx="791" cy="315"/>
              </a:xfrm>
              <a:prstGeom prst="rect">
                <a:avLst/>
              </a:prstGeom>
              <a:solidFill>
                <a:srgbClr val="E5A06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3553" y="6345"/>
                <a:ext cx="4735" cy="3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8288" y="6345"/>
                <a:ext cx="1087" cy="31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9375" y="6345"/>
                <a:ext cx="1461" cy="31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0808" y="6345"/>
                <a:ext cx="1433" cy="31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97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Flat World Knowledge, Inc.</a:t>
            </a:r>
          </a:p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7792-C3DD-4897-A748-C4E62E7B34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8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53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1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94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8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38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65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84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Flat World Knowledge, Inc.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0C93-AC11-4788-A44B-51D14B745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3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Flat World Knowledge, Inc.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22EA-AB53-4C37-A4D4-899CCDE46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Flat World Knowledge, Inc.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5748-8394-498B-85F0-E9130C43C2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Flat World Knowledge, Inc.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C5E98-C432-4C51-9700-C83F5DBB5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Flat World Knowledge, Inc.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BCD8-F7D4-4C4C-AE7C-A95B4162B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Flat World Knowledge, Inc.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4AF5-9902-40A4-9C59-B3191FA47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Flat World Knowledge, Inc.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AE47C-5BF4-4FD3-A1C9-A01C36042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81275" y="6245225"/>
            <a:ext cx="4008438" cy="612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©2010 Information Systems</a:t>
            </a:r>
            <a:br>
              <a:rPr lang="en-US"/>
            </a:br>
            <a:r>
              <a:rPr lang="en-US"/>
              <a:t>by John Gallaugher Flat World Knowledge,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E3BA-634E-455E-ACF4-28CDD69E2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 userDrawn="1"/>
        </p:nvGrpSpPr>
        <p:grpSpPr bwMode="auto">
          <a:xfrm>
            <a:off x="0" y="0"/>
            <a:ext cx="9144000" cy="1343025"/>
            <a:chOff x="0" y="0"/>
            <a:chExt cx="5760" cy="846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8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33" name="Group 8"/>
            <p:cNvGrpSpPr>
              <a:grpSpLocks/>
            </p:cNvGrpSpPr>
            <p:nvPr userDrawn="1"/>
          </p:nvGrpSpPr>
          <p:grpSpPr bwMode="auto">
            <a:xfrm>
              <a:off x="0" y="698"/>
              <a:ext cx="5760" cy="148"/>
              <a:chOff x="0" y="6345"/>
              <a:chExt cx="12241" cy="315"/>
            </a:xfrm>
          </p:grpSpPr>
          <p:sp>
            <p:nvSpPr>
              <p:cNvPr id="2" name="Rectangle 9"/>
              <p:cNvSpPr>
                <a:spLocks noChangeArrowheads="1"/>
              </p:cNvSpPr>
              <p:nvPr/>
            </p:nvSpPr>
            <p:spPr bwMode="auto">
              <a:xfrm>
                <a:off x="0" y="6345"/>
                <a:ext cx="2763" cy="3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2763" y="6345"/>
                <a:ext cx="788" cy="31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551" y="6345"/>
                <a:ext cx="4737" cy="315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8288" y="6345"/>
                <a:ext cx="1086" cy="31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9374" y="6345"/>
                <a:ext cx="1460" cy="3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10807" y="6345"/>
                <a:ext cx="1434" cy="31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©2010 Flat World Knowledge, Inc.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7F2238-59A5-41AB-8682-C6E9AB4B3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11/19/2022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71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RwPSFpLX8I&amp;feature=player_embedde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hyperlink" Target="http://www.leadpoint.com/index.php/hom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akamai.com/dl/whitepapers/Insight_Brief_wp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heequitykicker.com/wp-content/uploads/2006/09/businessweek-clickfraud-cover.gif&amp;imgrefurl=http://www.theequitykicker.com/2006/09/27/clickfraud-and-cpa-v-cpmcpc/&amp;usg=__pJX_5RA6s17SCzC_Ys27-zb6UUo=&amp;h=400&amp;w=300&amp;sz=24&amp;hl=en&amp;start=2&amp;sig2=VeZOHvJJh0DUuGgDfMGqTg&amp;itbs=1&amp;tbnid=Y7NMXHEXWNkHIM:&amp;tbnh=124&amp;tbnw=93&amp;prev=/images?q%3Dclick%2Bfraud%26gbv%3D2%26hl%3Den&amp;ei=Kxp3S4rYBNHL8Qb5vaWbB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nalytics/tour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47800" y="1219200"/>
            <a:ext cx="5867400" cy="400659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C8102E"/>
                </a:solidFill>
                <a:latin typeface="Times New Roman MT Std"/>
                <a:cs typeface="Times New Roman MT Std"/>
              </a:rPr>
              <a:t>OMIS 351</a:t>
            </a:r>
            <a:br>
              <a:rPr lang="en-US" sz="3600" dirty="0">
                <a:solidFill>
                  <a:srgbClr val="C8102E"/>
                </a:solidFill>
                <a:latin typeface="Times New Roman MT Std"/>
                <a:cs typeface="Times New Roman MT Std"/>
              </a:rPr>
            </a:br>
            <a:r>
              <a:rPr lang="en-US" sz="3600" dirty="0">
                <a:latin typeface="Times New Roman MT Std"/>
                <a:cs typeface="Times New Roman MT Std"/>
              </a:rPr>
              <a:t>Unit 7 (of 7)</a:t>
            </a:r>
            <a:br>
              <a:rPr lang="en-US" sz="3600" dirty="0">
                <a:latin typeface="Times New Roman MT Std"/>
                <a:cs typeface="Times New Roman MT Std"/>
              </a:rPr>
            </a:br>
            <a:r>
              <a:rPr lang="en-US" sz="3600" dirty="0">
                <a:solidFill>
                  <a:srgbClr val="C8102E"/>
                </a:solidFill>
                <a:latin typeface="Times New Roman MT Std"/>
                <a:cs typeface="Times New Roman MT Std"/>
              </a:rPr>
              <a:t>Internet Search, Internet Advertising, and Google</a:t>
            </a:r>
            <a:endParaRPr lang="en-US" sz="3600" dirty="0">
              <a:solidFill>
                <a:srgbClr val="C8102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53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rebuchet MS" pitchFamily="34" charset="0"/>
                <a:cs typeface="Trebuchet MS" pitchFamily="34" charset="0"/>
              </a:rPr>
              <a:t>What’s It Take to Run This Thing?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044701"/>
            <a:ext cx="8229600" cy="2976033"/>
          </a:xfrm>
        </p:spPr>
        <p:txBody>
          <a:bodyPr/>
          <a:lstStyle/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Google doesn’t disclose the number of servers it uses, but by some estimates, it runs over 1.4 million servers in over a dozen so-called server farms worldwide</a:t>
            </a:r>
          </a:p>
          <a:p>
            <a:pPr lvl="1"/>
            <a:r>
              <a:rPr lang="en-US" sz="2400" b="1" dirty="0">
                <a:latin typeface="Trebuchet MS" pitchFamily="34" charset="0"/>
                <a:cs typeface="Trebuchet MS" pitchFamily="34" charset="0"/>
              </a:rPr>
              <a:t>Server farm</a:t>
            </a:r>
            <a:r>
              <a:rPr lang="en-US" sz="2400" dirty="0">
                <a:latin typeface="Trebuchet MS" pitchFamily="34" charset="0"/>
                <a:cs typeface="Trebuchet MS" pitchFamily="34" charset="0"/>
              </a:rPr>
              <a:t>: A massive network of computer servers running software to coordinate their collective use</a:t>
            </a:r>
          </a:p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Building massive server farms to index the ever-growing Web is now the cost of admission for any firm wanting to compete in the search market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rebuchet MS" pitchFamily="34" charset="0"/>
                <a:cs typeface="Trebuchet MS" pitchFamily="34" charset="0"/>
              </a:rPr>
              <a:t>Video Clip - Google’s Container Data Center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044701"/>
            <a:ext cx="8229600" cy="1970617"/>
          </a:xfrm>
        </p:spPr>
        <p:txBody>
          <a:bodyPr/>
          <a:lstStyle/>
          <a:p>
            <a:r>
              <a:rPr lang="fr-FR" dirty="0">
                <a:latin typeface="Trebuchet MS" pitchFamily="34" charset="0"/>
                <a:cs typeface="Trebuchet MS" pitchFamily="34" charset="0"/>
              </a:rPr>
              <a:t>The </a:t>
            </a:r>
            <a:r>
              <a:rPr lang="fr-FR" dirty="0" err="1">
                <a:latin typeface="Trebuchet MS" pitchFamily="34" charset="0"/>
                <a:cs typeface="Trebuchet MS" pitchFamily="34" charset="0"/>
              </a:rPr>
              <a:t>video</a:t>
            </a:r>
            <a:r>
              <a:rPr lang="fr-FR" dirty="0">
                <a:latin typeface="Trebuchet MS" pitchFamily="34" charset="0"/>
                <a:cs typeface="Trebuchet MS" pitchFamily="34" charset="0"/>
              </a:rPr>
              <a:t>—</a:t>
            </a:r>
            <a:r>
              <a:rPr lang="fr-FR" i="1" dirty="0">
                <a:latin typeface="Trebuchet MS" pitchFamily="34" charset="0"/>
                <a:cs typeface="Trebuchet MS" pitchFamily="34" charset="0"/>
              </a:rPr>
              <a:t>Google container data center tour</a:t>
            </a:r>
            <a:r>
              <a:rPr lang="fr-FR" dirty="0">
                <a:latin typeface="Trebuchet MS" pitchFamily="34" charset="0"/>
                <a:cs typeface="Trebuchet MS" pitchFamily="34" charset="0"/>
              </a:rPr>
              <a:t>—</a:t>
            </a:r>
            <a:r>
              <a:rPr lang="fr-FR" dirty="0" err="1">
                <a:latin typeface="Trebuchet MS" pitchFamily="34" charset="0"/>
                <a:cs typeface="Trebuchet MS" pitchFamily="34" charset="0"/>
              </a:rPr>
              <a:t>is</a:t>
            </a:r>
            <a:r>
              <a:rPr lang="fr-FR" dirty="0">
                <a:latin typeface="Trebuchet MS" pitchFamily="34" charset="0"/>
                <a:cs typeface="Trebuchet MS" pitchFamily="34" charset="0"/>
              </a:rPr>
              <a:t> a </a:t>
            </a:r>
            <a:r>
              <a:rPr lang="fr-FR" dirty="0" err="1">
                <a:latin typeface="Trebuchet MS" pitchFamily="34" charset="0"/>
                <a:cs typeface="Trebuchet MS" pitchFamily="34" charset="0"/>
              </a:rPr>
              <a:t>virtual</a:t>
            </a:r>
            <a:r>
              <a:rPr lang="fr-FR" dirty="0">
                <a:latin typeface="Trebuchet MS" pitchFamily="34" charset="0"/>
                <a:cs typeface="Trebuchet MS" pitchFamily="34" charset="0"/>
              </a:rPr>
              <a:t> tour to </a:t>
            </a:r>
            <a:r>
              <a:rPr lang="en-US" dirty="0">
                <a:latin typeface="Trebuchet MS" pitchFamily="34" charset="0"/>
                <a:cs typeface="Trebuchet MS" pitchFamily="34" charset="0"/>
              </a:rPr>
              <a:t>one of Google’s data centers</a:t>
            </a:r>
          </a:p>
          <a:p>
            <a:r>
              <a:rPr lang="en-US" dirty="0">
                <a:latin typeface="Trebuchet MS" pitchFamily="34" charset="0"/>
                <a:cs typeface="Trebuchet MS" pitchFamily="34" charset="0"/>
              </a:rPr>
              <a:t>To view the video, </a:t>
            </a:r>
            <a:r>
              <a:rPr lang="en-US" dirty="0">
                <a:latin typeface="Trebuchet MS" pitchFamily="34" charset="0"/>
                <a:cs typeface="Trebuchet MS" pitchFamily="34" charset="0"/>
                <a:hlinkClick r:id="rId2"/>
              </a:rPr>
              <a:t>click here</a:t>
            </a:r>
            <a:endParaRPr lang="fr-FR" dirty="0">
              <a:latin typeface="Trebuchet MS" pitchFamily="34" charset="0"/>
              <a:cs typeface="Trebuchet MS" pitchFamily="34" charset="0"/>
            </a:endParaRPr>
          </a:p>
          <a:p>
            <a:endParaRPr lang="en-US" dirty="0">
              <a:latin typeface="Trebuchet MS" pitchFamily="34" charset="0"/>
              <a:cs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rebuchet MS" pitchFamily="34" charset="0"/>
                <a:cs typeface="Trebuchet MS" pitchFamily="34" charset="0"/>
              </a:rPr>
              <a:t>Understanding the Increase in Online Ad Spending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044700"/>
            <a:ext cx="8229600" cy="2523067"/>
          </a:xfrm>
        </p:spPr>
        <p:txBody>
          <a:bodyPr/>
          <a:lstStyle/>
          <a:p>
            <a:r>
              <a:rPr lang="en-US">
                <a:latin typeface="Trebuchet MS" pitchFamily="34" charset="0"/>
                <a:cs typeface="Trebuchet MS" pitchFamily="34" charset="0"/>
              </a:rPr>
              <a:t>There are three reasons driving online ad growth trends:</a:t>
            </a:r>
          </a:p>
          <a:p>
            <a:pPr lvl="1"/>
            <a:r>
              <a:rPr lang="en-US">
                <a:latin typeface="Trebuchet MS" pitchFamily="34" charset="0"/>
                <a:cs typeface="Trebuchet MS" pitchFamily="34" charset="0"/>
              </a:rPr>
              <a:t>Increasing user time online</a:t>
            </a:r>
          </a:p>
          <a:p>
            <a:pPr lvl="1"/>
            <a:r>
              <a:rPr lang="en-US">
                <a:latin typeface="Trebuchet MS" pitchFamily="34" charset="0"/>
                <a:cs typeface="Trebuchet MS" pitchFamily="34" charset="0"/>
              </a:rPr>
              <a:t>Improved measurement and accountability</a:t>
            </a:r>
          </a:p>
          <a:p>
            <a:pPr lvl="1"/>
            <a:r>
              <a:rPr lang="en-US">
                <a:latin typeface="Trebuchet MS" pitchFamily="34" charset="0"/>
                <a:cs typeface="Trebuchet MS" pitchFamily="34" charset="0"/>
              </a:rPr>
              <a:t>Targeting</a:t>
            </a:r>
          </a:p>
          <a:p>
            <a:endParaRPr lang="en-US">
              <a:latin typeface="Trebuchet MS" pitchFamily="34" charset="0"/>
              <a:cs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  <a:cs typeface="Trebuchet MS" pitchFamily="34" charset="0"/>
              </a:rPr>
              <a:t>Search Advertising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7074" y="1785394"/>
            <a:ext cx="8359253" cy="4705351"/>
          </a:xfrm>
        </p:spPr>
        <p:txBody>
          <a:bodyPr/>
          <a:lstStyle/>
          <a:p>
            <a:r>
              <a:rPr lang="en-US" sz="2400" b="1" dirty="0">
                <a:latin typeface="Trebuchet MS" pitchFamily="34" charset="0"/>
                <a:cs typeface="Trebuchet MS" pitchFamily="34" charset="0"/>
              </a:rPr>
              <a:t>Search engine marketing (SEM)</a:t>
            </a:r>
            <a:r>
              <a:rPr lang="en-US" sz="2400" dirty="0">
                <a:latin typeface="Trebuchet MS" pitchFamily="34" charset="0"/>
                <a:cs typeface="Trebuchet MS" pitchFamily="34" charset="0"/>
              </a:rPr>
              <a:t>: The practice of designing, running and optimizing search-engine ad campaigns</a:t>
            </a:r>
          </a:p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Roughly two-thirds of Google’s revenues come from ads served on its own sites, and the vast majority of this revenue comes from search engine ads</a:t>
            </a:r>
          </a:p>
          <a:p>
            <a:r>
              <a:rPr lang="en-US" sz="2400" b="1" dirty="0">
                <a:latin typeface="Trebuchet MS" pitchFamily="34" charset="0"/>
                <a:cs typeface="Trebuchet MS" pitchFamily="34" charset="0"/>
              </a:rPr>
              <a:t>Keyword advertising</a:t>
            </a:r>
            <a:r>
              <a:rPr lang="en-US" sz="2400" dirty="0">
                <a:latin typeface="Trebuchet MS" pitchFamily="34" charset="0"/>
                <a:cs typeface="Trebuchet MS" pitchFamily="34" charset="0"/>
              </a:rPr>
              <a:t>: Advertisements that are targeted based on a user’s query</a:t>
            </a:r>
          </a:p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Advertisers bid on the keywords and phrases that they’d like to use to trigger the display of their ad</a:t>
            </a:r>
          </a:p>
          <a:p>
            <a:endParaRPr lang="en-US" sz="2400" dirty="0">
              <a:latin typeface="Trebuchet MS" pitchFamily="34" charset="0"/>
              <a:cs typeface="Trebuchet MS" pitchFamily="34" charset="0"/>
            </a:endParaRPr>
          </a:p>
          <a:p>
            <a:endParaRPr lang="en-US" dirty="0">
              <a:latin typeface="Trebuchet MS" pitchFamily="34" charset="0"/>
              <a:cs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Payment Methods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19313"/>
            <a:ext cx="7881938" cy="4308475"/>
          </a:xfrm>
        </p:spPr>
        <p:txBody>
          <a:bodyPr/>
          <a:lstStyle/>
          <a:p>
            <a:r>
              <a:rPr lang="en-US" sz="2800"/>
              <a:t>Cost per click (CPC): The advertiser pays </a:t>
            </a:r>
            <a:br>
              <a:rPr lang="en-US" sz="2800"/>
            </a:br>
            <a:r>
              <a:rPr lang="en-US" sz="2800"/>
              <a:t>each time a Web site visitor clicks on an ad.</a:t>
            </a:r>
          </a:p>
          <a:p>
            <a:pPr lvl="1"/>
            <a:r>
              <a:rPr lang="en-US" sz="2400"/>
              <a:t>Google charges this way.</a:t>
            </a:r>
          </a:p>
          <a:p>
            <a:r>
              <a:rPr lang="en-US" sz="2800"/>
              <a:t>Cost per thousand (CPM): The advertiser pays for every thousand times an ad is displayed.  </a:t>
            </a:r>
          </a:p>
          <a:p>
            <a:pPr lvl="1"/>
            <a:r>
              <a:rPr lang="en-US" sz="2400"/>
              <a:t>Magazine advertising is paid for this way.</a:t>
            </a:r>
          </a:p>
          <a:p>
            <a:r>
              <a:rPr lang="en-US" sz="2800"/>
              <a:t>Cost per action (CPA): The advertiser pays each time a person does something </a:t>
            </a:r>
            <a:br>
              <a:rPr lang="en-US" sz="2800"/>
            </a:br>
            <a:r>
              <a:rPr lang="en-US" sz="2800"/>
              <a:t>(sale, lead, etc.)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  <a:cs typeface="Trebuchet MS" pitchFamily="34" charset="0"/>
              </a:rPr>
              <a:t>Search Advertising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20722" y="1839984"/>
            <a:ext cx="8229600" cy="3426884"/>
          </a:xfrm>
        </p:spPr>
        <p:txBody>
          <a:bodyPr/>
          <a:lstStyle/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Text ads appearing on Google search pages are billed on a pay-per-click (PPC) basis</a:t>
            </a:r>
          </a:p>
          <a:p>
            <a:pPr lvl="1"/>
            <a:r>
              <a:rPr lang="en-US" sz="2400" b="1" dirty="0">
                <a:latin typeface="Trebuchet MS" pitchFamily="34" charset="0"/>
                <a:cs typeface="Trebuchet MS" pitchFamily="34" charset="0"/>
              </a:rPr>
              <a:t>Pay-per-click (PPC)</a:t>
            </a:r>
            <a:r>
              <a:rPr lang="en-US" sz="2400" dirty="0">
                <a:latin typeface="Trebuchet MS" pitchFamily="34" charset="0"/>
                <a:cs typeface="Trebuchet MS" pitchFamily="34" charset="0"/>
              </a:rPr>
              <a:t>: A concept where advertisers don’t pay unless someone clicks on their ad</a:t>
            </a:r>
          </a:p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Pay-per-click is sometimes used interchangeably with the term cost-per-click (CPC)</a:t>
            </a:r>
          </a:p>
          <a:p>
            <a:pPr lvl="1"/>
            <a:r>
              <a:rPr lang="en-US" sz="2400" b="1" dirty="0">
                <a:latin typeface="Trebuchet MS" pitchFamily="34" charset="0"/>
                <a:cs typeface="Trebuchet MS" pitchFamily="34" charset="0"/>
              </a:rPr>
              <a:t>Cost-per-click (CPC)</a:t>
            </a:r>
            <a:r>
              <a:rPr lang="en-US" sz="2400" dirty="0">
                <a:latin typeface="Trebuchet MS" pitchFamily="34" charset="0"/>
                <a:cs typeface="Trebuchet MS" pitchFamily="34" charset="0"/>
              </a:rPr>
              <a:t>: The maximum amount of money an advertiser is willing to pay for each click on their ad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  <a:cs typeface="Trebuchet MS" pitchFamily="34" charset="0"/>
              </a:rPr>
              <a:t>Search Advertising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2044701"/>
            <a:ext cx="8229600" cy="1970617"/>
          </a:xfrm>
        </p:spPr>
        <p:txBody>
          <a:bodyPr/>
          <a:lstStyle/>
          <a:p>
            <a:r>
              <a:rPr lang="en-US">
                <a:latin typeface="Trebuchet MS" pitchFamily="34" charset="0"/>
                <a:cs typeface="Trebuchet MS" pitchFamily="34" charset="0"/>
              </a:rPr>
              <a:t>If no one clicks on an ad:</a:t>
            </a:r>
          </a:p>
          <a:p>
            <a:pPr lvl="1"/>
            <a:r>
              <a:rPr lang="en-US">
                <a:latin typeface="Trebuchet MS" pitchFamily="34" charset="0"/>
                <a:cs typeface="Trebuchet MS" pitchFamily="34" charset="0"/>
              </a:rPr>
              <a:t>Google doesn’t make money</a:t>
            </a:r>
          </a:p>
          <a:p>
            <a:pPr lvl="1"/>
            <a:r>
              <a:rPr lang="en-US">
                <a:latin typeface="Trebuchet MS" pitchFamily="34" charset="0"/>
                <a:cs typeface="Trebuchet MS" pitchFamily="34" charset="0"/>
              </a:rPr>
              <a:t>Advertisers don’t attract customers</a:t>
            </a:r>
          </a:p>
          <a:p>
            <a:pPr lvl="1"/>
            <a:r>
              <a:rPr lang="en-US">
                <a:latin typeface="Trebuchet MS" pitchFamily="34" charset="0"/>
                <a:cs typeface="Trebuchet MS" pitchFamily="34" charset="0"/>
              </a:rPr>
              <a:t>Searchers aren’t seeing ads they’re interested in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  <a:cs typeface="Trebuchet MS" pitchFamily="34" charset="0"/>
              </a:rPr>
              <a:t>Search Advertising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04716" y="1648916"/>
            <a:ext cx="8475260" cy="4061884"/>
          </a:xfrm>
        </p:spPr>
        <p:txBody>
          <a:bodyPr/>
          <a:lstStyle/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In order to create a winning scenario for everyone, Google has developed a precise ad ranking formula that rewards top performing ads by considering two metrics:</a:t>
            </a:r>
          </a:p>
          <a:p>
            <a:pPr lvl="1"/>
            <a:r>
              <a:rPr lang="en-US" sz="2400" dirty="0">
                <a:latin typeface="Trebuchet MS" pitchFamily="34" charset="0"/>
                <a:cs typeface="Trebuchet MS" pitchFamily="34" charset="0"/>
              </a:rPr>
              <a:t>The maximum CPC that an advertiser is willing to pay</a:t>
            </a:r>
          </a:p>
          <a:p>
            <a:pPr lvl="1"/>
            <a:r>
              <a:rPr lang="en-US" sz="2400" dirty="0">
                <a:latin typeface="Trebuchet MS" pitchFamily="34" charset="0"/>
                <a:cs typeface="Trebuchet MS" pitchFamily="34" charset="0"/>
              </a:rPr>
              <a:t>The advertisement’s quality score</a:t>
            </a:r>
          </a:p>
          <a:p>
            <a:pPr lvl="2"/>
            <a:r>
              <a:rPr lang="en-US" b="1" dirty="0">
                <a:latin typeface="Trebuchet MS" pitchFamily="34" charset="0"/>
                <a:cs typeface="Trebuchet MS" pitchFamily="34" charset="0"/>
              </a:rPr>
              <a:t>Quality score</a:t>
            </a:r>
            <a:r>
              <a:rPr lang="en-US" dirty="0">
                <a:latin typeface="Trebuchet MS" pitchFamily="34" charset="0"/>
                <a:cs typeface="Trebuchet MS" pitchFamily="34" charset="0"/>
              </a:rPr>
              <a:t>: A broad measure of ad performance</a:t>
            </a:r>
          </a:p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Formula used by Google to determine the rank order of sponsored links appearing on search results pages</a:t>
            </a:r>
          </a:p>
          <a:p>
            <a:pPr lvl="1">
              <a:buFont typeface="Arial" pitchFamily="34" charset="0"/>
              <a:buNone/>
            </a:pPr>
            <a:r>
              <a:rPr lang="en-US" sz="2400" dirty="0">
                <a:latin typeface="Trebuchet MS" pitchFamily="34" charset="0"/>
                <a:cs typeface="Trebuchet MS" pitchFamily="34" charset="0"/>
              </a:rPr>
              <a:t>                    </a:t>
            </a:r>
            <a:r>
              <a:rPr lang="en-US" sz="2400" b="1" dirty="0">
                <a:latin typeface="Trebuchet MS" pitchFamily="34" charset="0"/>
                <a:cs typeface="Trebuchet MS" pitchFamily="34" charset="0"/>
              </a:rPr>
              <a:t>Ad Rank = Maximum CPC × Quality Score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  <a:cs typeface="Trebuchet MS" pitchFamily="34" charset="0"/>
              </a:rPr>
              <a:t>Search Advertising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5187" y="1553382"/>
            <a:ext cx="8727743" cy="4205817"/>
          </a:xfrm>
        </p:spPr>
        <p:txBody>
          <a:bodyPr/>
          <a:lstStyle/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One factor that goes into determining an ad’s quality score is the click-through rate (CTR) for the ad</a:t>
            </a:r>
          </a:p>
          <a:p>
            <a:pPr lvl="1"/>
            <a:r>
              <a:rPr lang="en-US" sz="2400" b="1" dirty="0">
                <a:latin typeface="Trebuchet MS" pitchFamily="34" charset="0"/>
                <a:cs typeface="Trebuchet MS" pitchFamily="34" charset="0"/>
              </a:rPr>
              <a:t>Click-through rate (CTR)</a:t>
            </a:r>
            <a:r>
              <a:rPr lang="en-US" sz="2400" dirty="0">
                <a:latin typeface="Trebuchet MS" pitchFamily="34" charset="0"/>
                <a:cs typeface="Trebuchet MS" pitchFamily="34" charset="0"/>
              </a:rPr>
              <a:t>: The number of users who clicked an ad divided by the number of times the ad was delivered</a:t>
            </a:r>
          </a:p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Quality score also includes:</a:t>
            </a:r>
          </a:p>
          <a:p>
            <a:pPr lvl="1"/>
            <a:r>
              <a:rPr lang="en-US" sz="2400" dirty="0">
                <a:latin typeface="Trebuchet MS" pitchFamily="34" charset="0"/>
                <a:cs typeface="Trebuchet MS" pitchFamily="34" charset="0"/>
              </a:rPr>
              <a:t>The overall history of click performance for the keywords linked to the ad</a:t>
            </a:r>
          </a:p>
          <a:p>
            <a:pPr lvl="1"/>
            <a:r>
              <a:rPr lang="en-US" sz="2400" dirty="0">
                <a:latin typeface="Trebuchet MS" pitchFamily="34" charset="0"/>
                <a:cs typeface="Trebuchet MS" pitchFamily="34" charset="0"/>
              </a:rPr>
              <a:t>The relevance of an ad’s text to the user’s query</a:t>
            </a:r>
          </a:p>
          <a:p>
            <a:pPr lvl="1"/>
            <a:r>
              <a:rPr lang="en-US" sz="2400" dirty="0">
                <a:latin typeface="Trebuchet MS" pitchFamily="34" charset="0"/>
                <a:cs typeface="Trebuchet MS" pitchFamily="34" charset="0"/>
              </a:rPr>
              <a:t>Google’s automated assessment of the user experience on the landing page</a:t>
            </a:r>
          </a:p>
          <a:p>
            <a:pPr lvl="2"/>
            <a:r>
              <a:rPr lang="en-US" b="1" dirty="0">
                <a:latin typeface="Trebuchet MS" pitchFamily="34" charset="0"/>
                <a:cs typeface="Trebuchet MS" pitchFamily="34" charset="0"/>
              </a:rPr>
              <a:t>Landing page</a:t>
            </a:r>
            <a:r>
              <a:rPr lang="en-US" dirty="0">
                <a:latin typeface="Trebuchet MS" pitchFamily="34" charset="0"/>
                <a:cs typeface="Trebuchet MS" pitchFamily="34" charset="0"/>
              </a:rPr>
              <a:t>: The Web site displayed when a user clicks on an advertisement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  <a:cs typeface="Trebuchet MS" pitchFamily="34" charset="0"/>
              </a:rPr>
              <a:t>Search Advertising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97891" y="1512438"/>
            <a:ext cx="8659505" cy="4248151"/>
          </a:xfrm>
        </p:spPr>
        <p:txBody>
          <a:bodyPr/>
          <a:lstStyle/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When an ad is clicked, advertisers don’t actually pay their maximum CPC</a:t>
            </a:r>
          </a:p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Google discounts ads to just one cent more than the minimum necessary to maintain an ad’s position on the page</a:t>
            </a:r>
          </a:p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Ad ranking and cost-per-click calculations take place as part of an automated auction that occurs every time a user conducts a search</a:t>
            </a:r>
          </a:p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Advertisers get a running total of ad performance statistics so that they can:</a:t>
            </a:r>
          </a:p>
          <a:p>
            <a:pPr lvl="1"/>
            <a:r>
              <a:rPr lang="en-US" sz="2400" dirty="0">
                <a:latin typeface="Trebuchet MS" pitchFamily="34" charset="0"/>
                <a:cs typeface="Trebuchet MS" pitchFamily="34" charset="0"/>
              </a:rPr>
              <a:t>Monitor the return on their investment </a:t>
            </a:r>
          </a:p>
          <a:p>
            <a:pPr lvl="1"/>
            <a:r>
              <a:rPr lang="en-US" sz="2400" dirty="0">
                <a:latin typeface="Trebuchet MS" pitchFamily="34" charset="0"/>
                <a:cs typeface="Trebuchet MS" pitchFamily="34" charset="0"/>
              </a:rPr>
              <a:t>Tweak promotional efforts for better results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Google Is The Search King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786313" cy="4718050"/>
          </a:xfrm>
        </p:spPr>
        <p:txBody>
          <a:bodyPr/>
          <a:lstStyle/>
          <a:p>
            <a:r>
              <a:rPr lang="en-US"/>
              <a:t>Google is the dominant search provider… </a:t>
            </a:r>
            <a:br>
              <a:rPr lang="en-US"/>
            </a:br>
            <a:r>
              <a:rPr lang="en-US"/>
              <a:t>for now!</a:t>
            </a:r>
          </a:p>
          <a:p>
            <a:r>
              <a:rPr lang="en-US"/>
              <a:t>Microsoft’s BING! </a:t>
            </a:r>
            <a:br>
              <a:rPr lang="en-US"/>
            </a:br>
            <a:r>
              <a:rPr lang="en-US"/>
              <a:t>is on the rise.</a:t>
            </a:r>
          </a:p>
          <a:p>
            <a:r>
              <a:rPr lang="en-US"/>
              <a:t>Mobile advertising </a:t>
            </a:r>
            <a:br>
              <a:rPr lang="en-US"/>
            </a:br>
            <a:r>
              <a:rPr lang="en-US"/>
              <a:t>is still young; </a:t>
            </a:r>
            <a:br>
              <a:rPr lang="en-US"/>
            </a:br>
            <a:r>
              <a:rPr lang="en-US"/>
              <a:t>will Google continue its dominance?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19" y="2374709"/>
            <a:ext cx="3835448" cy="36686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33714" y="344714"/>
            <a:ext cx="7453086" cy="580572"/>
          </a:xfrm>
        </p:spPr>
        <p:txBody>
          <a:bodyPr/>
          <a:lstStyle/>
          <a:p>
            <a:r>
              <a:rPr lang="en-US" sz="3200" dirty="0"/>
              <a:t>Keywords with highest cost per click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83882"/>
              </p:ext>
            </p:extLst>
          </p:nvPr>
        </p:nvGraphicFramePr>
        <p:xfrm>
          <a:off x="398584" y="1441450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Term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AVERAGE CPC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Structured settlement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$455.05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New Mexico mesothelioma lawyers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$431.94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Mesothelioma trial lawyers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$399.47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Structured settlement 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$395.65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Structured settlement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$385.08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3754" y="3977026"/>
            <a:ext cx="596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Consolidated from SpyFu.com, June 2014.</a:t>
            </a:r>
          </a:p>
        </p:txBody>
      </p:sp>
    </p:spTree>
    <p:extLst>
      <p:ext uri="{BB962C8B-B14F-4D97-AF65-F5344CB8AC3E}">
        <p14:creationId xmlns:p14="http://schemas.microsoft.com/office/powerpoint/2010/main" val="479191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Search Engine Optimization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138" y="1671638"/>
            <a:ext cx="4551362" cy="3971925"/>
          </a:xfrm>
        </p:spPr>
        <p:txBody>
          <a:bodyPr/>
          <a:lstStyle/>
          <a:p>
            <a:r>
              <a:rPr lang="en-US" sz="2800"/>
              <a:t>Why pay for something you can get for free?</a:t>
            </a:r>
          </a:p>
          <a:p>
            <a:r>
              <a:rPr lang="en-US" sz="2800"/>
              <a:t>Search engine optimization (SEO) consultants specialize in setting up Web pages so they come up naturally… instead of paying!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 l="20596" t="23508" r="26456" b="14738"/>
          <a:stretch>
            <a:fillRect/>
          </a:stretch>
        </p:blipFill>
        <p:spPr bwMode="auto">
          <a:xfrm>
            <a:off x="5008563" y="1624013"/>
            <a:ext cx="395763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062538" y="4556125"/>
            <a:ext cx="38338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Book Antiqua" pitchFamily="18" charset="0"/>
              </a:rPr>
              <a:t>123movers.com hard codes over 100,000 pages on their Web site, maximizing the chance that they’ll come up in natural results.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Ad Networks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8475" y="3684588"/>
            <a:ext cx="8235950" cy="2825750"/>
          </a:xfrm>
        </p:spPr>
        <p:txBody>
          <a:bodyPr/>
          <a:lstStyle/>
          <a:p>
            <a:r>
              <a:rPr lang="en-US" sz="2800"/>
              <a:t>Advertising networks help manage online advertising.</a:t>
            </a:r>
          </a:p>
          <a:p>
            <a:pPr lvl="1"/>
            <a:r>
              <a:rPr lang="en-US" sz="2400"/>
              <a:t>Publishers are Web sites that have space to sell.</a:t>
            </a:r>
          </a:p>
          <a:p>
            <a:pPr lvl="1"/>
            <a:r>
              <a:rPr lang="en-US" sz="2400"/>
              <a:t>Advertisers are companies who want to place ads.</a:t>
            </a:r>
          </a:p>
          <a:p>
            <a:r>
              <a:rPr lang="en-US" sz="2800"/>
              <a:t>Networks aggregate ad space, providing </a:t>
            </a:r>
            <a:br>
              <a:rPr lang="en-US" sz="2800"/>
            </a:br>
            <a:r>
              <a:rPr lang="en-US" sz="2800"/>
              <a:t>a valuable service.</a:t>
            </a:r>
          </a:p>
          <a:p>
            <a:pPr lvl="1"/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 l="9515" t="43629" r="36992" b="18079"/>
          <a:stretch>
            <a:fillRect/>
          </a:stretch>
        </p:blipFill>
        <p:spPr bwMode="auto">
          <a:xfrm>
            <a:off x="2170113" y="1473200"/>
            <a:ext cx="495458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More Formats  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60575"/>
            <a:ext cx="3978275" cy="4065588"/>
          </a:xfrm>
        </p:spPr>
        <p:txBody>
          <a:bodyPr/>
          <a:lstStyle/>
          <a:p>
            <a:r>
              <a:rPr lang="en-US"/>
              <a:t>Affiliate Networks allow companies </a:t>
            </a:r>
            <a:br>
              <a:rPr lang="en-US"/>
            </a:br>
            <a:r>
              <a:rPr lang="en-US"/>
              <a:t>to pay commission on sales.</a:t>
            </a:r>
          </a:p>
          <a:p>
            <a:r>
              <a:rPr lang="en-US"/>
              <a:t>Lead Networks allow companies to pay for leads.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 l="22961" t="24039" r="60884" b="67538"/>
          <a:stretch>
            <a:fillRect/>
          </a:stretch>
        </p:blipFill>
        <p:spPr bwMode="auto">
          <a:xfrm>
            <a:off x="5160963" y="1744663"/>
            <a:ext cx="260508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Leadpoint 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55917" b="10104"/>
          <a:stretch>
            <a:fillRect/>
          </a:stretch>
        </p:blipFill>
        <p:spPr bwMode="auto">
          <a:xfrm>
            <a:off x="5405438" y="4665663"/>
            <a:ext cx="2359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4749800" y="2538413"/>
            <a:ext cx="34940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Book Antiqua" pitchFamily="18" charset="0"/>
              </a:rPr>
              <a:t>Their software allows companies like Macy’s to track visitors all the way through checkout, and pay commission on sales.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735513" y="5121275"/>
            <a:ext cx="40814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Book Antiqua" pitchFamily="18" charset="0"/>
              </a:rPr>
              <a:t>Their system allows Web sites to sell customer information to third parties, using co-registration programs.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0.gstatic.com/images?q=tbn:8ab4oAuJHqQdKM:http://www.theglassjunkie.com/images/SesameStreet-CookieMonster.gif"/>
          <p:cNvPicPr>
            <a:picLocks noChangeAspect="1" noChangeArrowheads="1"/>
          </p:cNvPicPr>
          <p:nvPr/>
        </p:nvPicPr>
        <p:blipFill>
          <a:blip r:embed="rId3"/>
          <a:srcRect r="22466"/>
          <a:stretch>
            <a:fillRect/>
          </a:stretch>
        </p:blipFill>
        <p:spPr bwMode="auto">
          <a:xfrm>
            <a:off x="6453188" y="2898775"/>
            <a:ext cx="23669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Cookies</a:t>
            </a:r>
          </a:p>
        </p:txBody>
      </p:sp>
      <p:sp>
        <p:nvSpPr>
          <p:cNvPr id="22532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6096000" cy="4049713"/>
          </a:xfrm>
        </p:spPr>
        <p:txBody>
          <a:bodyPr/>
          <a:lstStyle/>
          <a:p>
            <a:r>
              <a:rPr lang="en-US"/>
              <a:t>Cookies are small text files placed on your computer </a:t>
            </a:r>
            <a:br>
              <a:rPr lang="en-US"/>
            </a:br>
            <a:r>
              <a:rPr lang="en-US"/>
              <a:t>by Web sites you visit.</a:t>
            </a:r>
          </a:p>
          <a:p>
            <a:r>
              <a:rPr lang="en-US"/>
              <a:t>Cookies can help personalize </a:t>
            </a:r>
            <a:br>
              <a:rPr lang="en-US"/>
            </a:br>
            <a:r>
              <a:rPr lang="en-US"/>
              <a:t>a page, target advertising, or monitor traffic.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6610350" y="5629275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Welcome back, Cookie Monster!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Behavioral Targeting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74863"/>
            <a:ext cx="4387850" cy="4010025"/>
          </a:xfrm>
        </p:spPr>
        <p:txBody>
          <a:bodyPr/>
          <a:lstStyle/>
          <a:p>
            <a:r>
              <a:rPr lang="en-US"/>
              <a:t>Behavioral targeting leverages user behavior to charge higher ad rates </a:t>
            </a:r>
            <a:br>
              <a:rPr lang="en-US"/>
            </a:br>
            <a:r>
              <a:rPr lang="en-US"/>
              <a:t>to target customers, even when they’re on remnant pages.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 l="39403" t="26306" r="33282" b="13246"/>
          <a:stretch>
            <a:fillRect/>
          </a:stretch>
        </p:blipFill>
        <p:spPr bwMode="auto">
          <a:xfrm>
            <a:off x="5407025" y="1600200"/>
            <a:ext cx="2722563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324350" y="5353050"/>
            <a:ext cx="4781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Book Antiqua" pitchFamily="18" charset="0"/>
              </a:rPr>
              <a:t>Read how behavioral targeting increases online ad revenues!</a:t>
            </a:r>
          </a:p>
          <a:p>
            <a:pPr algn="ctr"/>
            <a:r>
              <a:rPr lang="en-US" sz="1200">
                <a:latin typeface="Book Antiqua" pitchFamily="18" charset="0"/>
                <a:hlinkClick r:id="rId4"/>
              </a:rPr>
              <a:t>http://www.akamai.com/dl/whitepapers/Insight_Brief_wp.pdf</a:t>
            </a:r>
            <a:r>
              <a:rPr lang="en-US" sz="1200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Privacy Concerns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0" y="4899025"/>
            <a:ext cx="7881938" cy="1584325"/>
          </a:xfrm>
        </p:spPr>
        <p:txBody>
          <a:bodyPr/>
          <a:lstStyle/>
          <a:p>
            <a:r>
              <a:rPr lang="en-US"/>
              <a:t>Free services like Gmail offer great convenience, but some fear that Google may know too much!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 l="5769" t="17114" r="43918" b="34515"/>
          <a:stretch>
            <a:fillRect/>
          </a:stretch>
        </p:blipFill>
        <p:spPr bwMode="auto">
          <a:xfrm>
            <a:off x="3481388" y="1606550"/>
            <a:ext cx="51165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763588" y="1938338"/>
            <a:ext cx="1979612" cy="1282700"/>
          </a:xfrm>
          <a:prstGeom prst="borderCallout1">
            <a:avLst>
              <a:gd name="adj1" fmla="val 32801"/>
              <a:gd name="adj2" fmla="val 100538"/>
              <a:gd name="adj3" fmla="val 55053"/>
              <a:gd name="adj4" fmla="val 2078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ads 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tied to the content of your incoming email.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Click Fraud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370513" cy="4541838"/>
          </a:xfrm>
        </p:spPr>
        <p:txBody>
          <a:bodyPr/>
          <a:lstStyle/>
          <a:p>
            <a:r>
              <a:rPr lang="en-US"/>
              <a:t>With billions of dollars </a:t>
            </a:r>
            <a:br>
              <a:rPr lang="en-US"/>
            </a:br>
            <a:r>
              <a:rPr lang="en-US"/>
              <a:t>at stake, some are tempted to find ways to cheat the system by registering false clicks.</a:t>
            </a:r>
          </a:p>
          <a:p>
            <a:r>
              <a:rPr lang="en-US"/>
              <a:t> Ad companies are constantly finding ways </a:t>
            </a:r>
            <a:br>
              <a:rPr lang="en-US"/>
            </a:br>
            <a:r>
              <a:rPr lang="en-US"/>
              <a:t>to prevent fraud.</a:t>
            </a:r>
          </a:p>
        </p:txBody>
      </p:sp>
      <p:pic>
        <p:nvPicPr>
          <p:cNvPr id="25604" name="Picture 2" descr="http://t0.gstatic.com/images?q=tbn:Y7NMXHEXWNkHIM:http://www.theequitykicker.com/wp-content/uploads/2006/09/businessweek-clickfraud-cover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00" y="1700213"/>
            <a:ext cx="24098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5545138" y="5040313"/>
            <a:ext cx="3535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Book Antiqua" pitchFamily="18" charset="0"/>
              </a:rPr>
              <a:t>IP address tracking </a:t>
            </a:r>
          </a:p>
          <a:p>
            <a:pPr algn="ctr"/>
            <a:r>
              <a:rPr lang="en-US" sz="2400" i="1">
                <a:latin typeface="Book Antiqua" pitchFamily="18" charset="0"/>
              </a:rPr>
              <a:t>can be used to help ensure there’s not more than </a:t>
            </a:r>
          </a:p>
          <a:p>
            <a:pPr algn="ctr"/>
            <a:r>
              <a:rPr lang="en-US" sz="2400" i="1">
                <a:latin typeface="Book Antiqua" pitchFamily="18" charset="0"/>
              </a:rPr>
              <a:t>one click per computer.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Internet Ad Spending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1050"/>
            <a:ext cx="4441825" cy="3954463"/>
          </a:xfrm>
        </p:spPr>
        <p:txBody>
          <a:bodyPr/>
          <a:lstStyle/>
          <a:p>
            <a:r>
              <a:rPr lang="en-US" dirty="0"/>
              <a:t>Internet ad spending is on the rise.</a:t>
            </a:r>
          </a:p>
          <a:p>
            <a:r>
              <a:rPr lang="en-US" dirty="0"/>
              <a:t>Online advertising now competes </a:t>
            </a:r>
            <a:br>
              <a:rPr lang="en-US" dirty="0"/>
            </a:br>
            <a:r>
              <a:rPr lang="en-US" dirty="0"/>
              <a:t>with newspapers, TV, and other media.</a:t>
            </a:r>
          </a:p>
        </p:txBody>
      </p:sp>
      <p:sp>
        <p:nvSpPr>
          <p:cNvPr id="14341" name="Content Placeholder 3"/>
          <p:cNvSpPr>
            <a:spLocks noGrp="1"/>
          </p:cNvSpPr>
          <p:nvPr>
            <p:ph sz="half" idx="2"/>
          </p:nvPr>
        </p:nvSpPr>
        <p:spPr>
          <a:xfrm>
            <a:off x="4027055" y="5513167"/>
            <a:ext cx="4751821" cy="8445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 dirty="0"/>
              <a:t>Google’s 2020 advertising revenues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 dirty="0"/>
              <a:t>were about </a:t>
            </a:r>
            <a:r>
              <a:rPr lang="en-US" sz="2400" b="1" i="1" dirty="0"/>
              <a:t>$144 BILLION</a:t>
            </a:r>
            <a:endParaRPr lang="en-US" sz="2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Internet Ad Spending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27EBA-3E04-4460-887C-43BDA9C4A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1" y="1450110"/>
            <a:ext cx="8093827" cy="4211348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45FABC-7267-E762-4A07-B320DA157DBC}"/>
              </a:ext>
            </a:extLst>
          </p:cNvPr>
          <p:cNvSpPr txBox="1">
            <a:spLocks/>
          </p:cNvSpPr>
          <p:nvPr/>
        </p:nvSpPr>
        <p:spPr bwMode="auto">
          <a:xfrm>
            <a:off x="4027055" y="5513167"/>
            <a:ext cx="4751821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 kern="0"/>
              <a:t>Google’s 2020 advertising revenues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 kern="0"/>
              <a:t>were about </a:t>
            </a:r>
            <a:r>
              <a:rPr lang="en-US" sz="2400" b="1" i="1" kern="0"/>
              <a:t>$144 BILLION</a:t>
            </a:r>
            <a:endParaRPr lang="en-US" sz="2400" i="1" kern="0" dirty="0"/>
          </a:p>
        </p:txBody>
      </p:sp>
    </p:spTree>
    <p:extLst>
      <p:ext uri="{BB962C8B-B14F-4D97-AF65-F5344CB8AC3E}">
        <p14:creationId xmlns:p14="http://schemas.microsoft.com/office/powerpoint/2010/main" val="42088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How Does Google Work?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33550"/>
            <a:ext cx="4198937" cy="4462463"/>
          </a:xfrm>
        </p:spPr>
        <p:txBody>
          <a:bodyPr/>
          <a:lstStyle/>
          <a:p>
            <a:r>
              <a:rPr lang="en-US" sz="2800"/>
              <a:t>Spiders crawl the Web, reading Web pages and reporting back to Google’s databases.</a:t>
            </a:r>
          </a:p>
          <a:p>
            <a:r>
              <a:rPr lang="en-US" sz="2800"/>
              <a:t>Your search terms </a:t>
            </a:r>
            <a:br>
              <a:rPr lang="en-US" sz="2800"/>
            </a:br>
            <a:r>
              <a:rPr lang="en-US" sz="2800"/>
              <a:t>are matched against the database using a proprietary algorithm. </a:t>
            </a:r>
          </a:p>
        </p:txBody>
      </p: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4557713" y="1476375"/>
            <a:ext cx="4654550" cy="4514850"/>
            <a:chOff x="4489450" y="1476375"/>
            <a:chExt cx="4654550" cy="4514850"/>
          </a:xfrm>
        </p:grpSpPr>
        <p:pic>
          <p:nvPicPr>
            <p:cNvPr id="15367" name="Picture 3"/>
            <p:cNvPicPr>
              <a:picLocks noChangeAspect="1" noChangeArrowheads="1"/>
            </p:cNvPicPr>
            <p:nvPr/>
          </p:nvPicPr>
          <p:blipFill>
            <a:blip r:embed="rId3"/>
            <a:srcRect r="31509"/>
            <a:stretch>
              <a:fillRect/>
            </a:stretch>
          </p:blipFill>
          <p:spPr bwMode="auto">
            <a:xfrm>
              <a:off x="4648200" y="1476375"/>
              <a:ext cx="44958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4"/>
            <p:cNvPicPr>
              <a:picLocks noChangeAspect="1" noChangeArrowheads="1"/>
            </p:cNvPicPr>
            <p:nvPr/>
          </p:nvPicPr>
          <p:blipFill>
            <a:blip r:embed="rId4"/>
            <a:srcRect r="34781" b="13136"/>
            <a:stretch>
              <a:fillRect/>
            </a:stretch>
          </p:blipFill>
          <p:spPr bwMode="auto">
            <a:xfrm>
              <a:off x="4489450" y="4965700"/>
              <a:ext cx="4654550" cy="102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rot="5400000">
              <a:off x="3609181" y="3298032"/>
              <a:ext cx="3228975" cy="9683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5291138" y="3968750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Site information is read </a:t>
            </a:r>
          </a:p>
          <a:p>
            <a:r>
              <a:rPr lang="en-US" i="1"/>
              <a:t>from the Web site by spiders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0388" y="5995988"/>
            <a:ext cx="157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Natural and Sponsored Ads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484188" y="4165600"/>
            <a:ext cx="8058150" cy="2508250"/>
          </a:xfrm>
        </p:spPr>
        <p:txBody>
          <a:bodyPr/>
          <a:lstStyle/>
          <a:p>
            <a:r>
              <a:rPr lang="en-US" sz="2800"/>
              <a:t>Web sites that naturally rank high </a:t>
            </a:r>
            <a:br>
              <a:rPr lang="en-US" sz="2800"/>
            </a:br>
            <a:r>
              <a:rPr lang="en-US" sz="2800"/>
              <a:t>using Google’s algorithm are displayed </a:t>
            </a:r>
            <a:br>
              <a:rPr lang="en-US" sz="2800"/>
            </a:br>
            <a:r>
              <a:rPr lang="en-US" sz="2800"/>
              <a:t>in the main section and are free.</a:t>
            </a:r>
          </a:p>
          <a:p>
            <a:r>
              <a:rPr lang="en-US" sz="2800"/>
              <a:t>Sponsored ads appear in the top and right boxes; these advertisers pay.</a:t>
            </a:r>
          </a:p>
        </p:txBody>
      </p:sp>
      <p:pic>
        <p:nvPicPr>
          <p:cNvPr id="16388" name="Picture 2" descr="https://static.flatworldknowledge.com/sites/all/files/imagecache/book/41126/fwk-gallaugher-fig08_005.jpg"/>
          <p:cNvPicPr>
            <a:picLocks noChangeAspect="1" noChangeArrowheads="1"/>
          </p:cNvPicPr>
          <p:nvPr/>
        </p:nvPicPr>
        <p:blipFill>
          <a:blip r:embed="rId3"/>
          <a:srcRect b="36586"/>
          <a:stretch>
            <a:fillRect/>
          </a:stretch>
        </p:blipFill>
        <p:spPr bwMode="auto">
          <a:xfrm>
            <a:off x="1528763" y="1395413"/>
            <a:ext cx="6072187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err="1"/>
              <a:t>Trackability</a:t>
            </a:r>
            <a:endParaRPr lang="en-US" sz="3600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783138" cy="4610100"/>
          </a:xfrm>
        </p:spPr>
        <p:txBody>
          <a:bodyPr/>
          <a:lstStyle/>
          <a:p>
            <a:r>
              <a:rPr lang="en-US"/>
              <a:t>Unlike magazines </a:t>
            </a:r>
            <a:br>
              <a:rPr lang="en-US"/>
            </a:br>
            <a:r>
              <a:rPr lang="en-US"/>
              <a:t>and TV, Internet ads can be tracked instantly.</a:t>
            </a:r>
          </a:p>
          <a:p>
            <a:r>
              <a:rPr lang="en-US"/>
              <a:t>Online tools allow advertisers to </a:t>
            </a:r>
            <a:br>
              <a:rPr lang="en-US"/>
            </a:br>
            <a:r>
              <a:rPr lang="en-US"/>
              <a:t>calculate ROI, </a:t>
            </a:r>
            <a:br>
              <a:rPr lang="en-US"/>
            </a:br>
            <a:r>
              <a:rPr lang="en-US"/>
              <a:t>test creativity, and adjust almost instantly.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613275" y="4640263"/>
            <a:ext cx="42306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+mn-lt"/>
                <a:cs typeface="Arial" charset="0"/>
              </a:rPr>
              <a:t>Take a tour of Google Analytics!</a:t>
            </a:r>
          </a:p>
          <a:p>
            <a:pPr algn="ctr">
              <a:defRPr/>
            </a:pPr>
            <a:r>
              <a:rPr lang="en-US" sz="1200" dirty="0">
                <a:latin typeface="Book Antiqua" pitchFamily="18" charset="0"/>
                <a:cs typeface="Arial" charset="0"/>
                <a:hlinkClick r:id="rId3"/>
              </a:rPr>
              <a:t>http://www.google.com/analytics/tour.html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7413" name="Picture 2" descr="Google search resul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9038" y="2535238"/>
            <a:ext cx="3481387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rebuchet MS" pitchFamily="34" charset="0"/>
                <a:cs typeface="Trebuchet MS" pitchFamily="34" charset="0"/>
              </a:rPr>
              <a:t>Spiders and Bots and Crawlers—Oh My!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11540" y="1444198"/>
            <a:ext cx="8563970" cy="4123267"/>
          </a:xfrm>
        </p:spPr>
        <p:txBody>
          <a:bodyPr/>
          <a:lstStyle/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When performing a search via Google or another search engine, you’re not actually searching the Web</a:t>
            </a:r>
          </a:p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Major search engines make a copy of the Web, storing and indexing the text of online documents on their own computers</a:t>
            </a:r>
          </a:p>
          <a:p>
            <a:r>
              <a:rPr lang="en-US" sz="2400" dirty="0">
                <a:latin typeface="Trebuchet MS" pitchFamily="34" charset="0"/>
                <a:cs typeface="Trebuchet MS" pitchFamily="34" charset="0"/>
              </a:rPr>
              <a:t>To create these massive indexes, search firms use software to crawl the Web and uncover as much information as they can find</a:t>
            </a:r>
          </a:p>
          <a:p>
            <a:r>
              <a:rPr lang="en-US" sz="2400" b="1" dirty="0">
                <a:latin typeface="Trebuchet MS" pitchFamily="34" charset="0"/>
                <a:cs typeface="Trebuchet MS" pitchFamily="34" charset="0"/>
              </a:rPr>
              <a:t>Software robots, spiders, Web crawlers</a:t>
            </a:r>
            <a:r>
              <a:rPr lang="en-US" sz="2400" dirty="0">
                <a:latin typeface="Trebuchet MS" pitchFamily="34" charset="0"/>
                <a:cs typeface="Trebuchet MS" pitchFamily="34" charset="0"/>
              </a:rPr>
              <a:t>: Software that traverses available Web links in an attempt to perform a given task</a:t>
            </a:r>
          </a:p>
          <a:p>
            <a:pPr lvl="1"/>
            <a:r>
              <a:rPr lang="en-US" sz="2400" dirty="0">
                <a:latin typeface="Trebuchet MS" pitchFamily="34" charset="0"/>
                <a:cs typeface="Trebuchet MS" pitchFamily="34" charset="0"/>
              </a:rPr>
              <a:t> Search engines use spiders to discover documents for indexing and retrieval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rebuchet MS" pitchFamily="34" charset="0"/>
                <a:cs typeface="Trebuchet MS" pitchFamily="34" charset="0"/>
              </a:rPr>
              <a:t>Spiders and Bots and Crawlers—Oh My!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044701"/>
            <a:ext cx="8229600" cy="1682751"/>
          </a:xfrm>
        </p:spPr>
        <p:txBody>
          <a:bodyPr/>
          <a:lstStyle/>
          <a:p>
            <a:r>
              <a:rPr lang="en-US">
                <a:latin typeface="Trebuchet MS" pitchFamily="34" charset="0"/>
                <a:cs typeface="Trebuchet MS" pitchFamily="34" charset="0"/>
              </a:rPr>
              <a:t>In order to make its Web sites visible, every online firm provides Domain Name Service (DNS) listings</a:t>
            </a:r>
          </a:p>
          <a:p>
            <a:pPr lvl="1"/>
            <a:r>
              <a:rPr lang="en-US" b="1">
                <a:latin typeface="Trebuchet MS" pitchFamily="34" charset="0"/>
                <a:cs typeface="Trebuchet MS" pitchFamily="34" charset="0"/>
              </a:rPr>
              <a:t>Domain Name Service (DNS)</a:t>
            </a:r>
            <a:r>
              <a:rPr lang="en-US">
                <a:latin typeface="Trebuchet MS" pitchFamily="34" charset="0"/>
                <a:cs typeface="Trebuchet MS" pitchFamily="34" charset="0"/>
              </a:rPr>
              <a:t>: Internet directory service that allows devices and services to be named and discoverable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Book Antiqua"/>
        <a:ea typeface="Arial"/>
        <a:cs typeface="Arial"/>
      </a:majorFont>
      <a:minorFont>
        <a:latin typeface="Book Antiqu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1435</Words>
  <Application>Microsoft Office PowerPoint</Application>
  <PresentationFormat>On-screen Show (4:3)</PresentationFormat>
  <Paragraphs>156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Book Antiqua</vt:lpstr>
      <vt:lpstr>Calibri</vt:lpstr>
      <vt:lpstr>Times New Roman MT Std</vt:lpstr>
      <vt:lpstr>Trebuchet MS</vt:lpstr>
      <vt:lpstr>Default Design</vt:lpstr>
      <vt:lpstr>1_Office Theme</vt:lpstr>
      <vt:lpstr>OMIS 351 Unit 7 (of 7) Internet Search, Internet Advertising, and Google</vt:lpstr>
      <vt:lpstr>Google Is The Search King</vt:lpstr>
      <vt:lpstr>Internet Ad Spending</vt:lpstr>
      <vt:lpstr>Internet Ad Spending</vt:lpstr>
      <vt:lpstr>How Does Google Work?</vt:lpstr>
      <vt:lpstr>Natural and Sponsored Ads</vt:lpstr>
      <vt:lpstr>Trackability</vt:lpstr>
      <vt:lpstr>Spiders and Bots and Crawlers—Oh My!</vt:lpstr>
      <vt:lpstr>Spiders and Bots and Crawlers—Oh My!</vt:lpstr>
      <vt:lpstr>What’s It Take to Run This Thing?</vt:lpstr>
      <vt:lpstr>Video Clip - Google’s Container Data Center</vt:lpstr>
      <vt:lpstr>Understanding the Increase in Online Ad Spending</vt:lpstr>
      <vt:lpstr>Search Advertising</vt:lpstr>
      <vt:lpstr>Payment Methods</vt:lpstr>
      <vt:lpstr>Search Advertising</vt:lpstr>
      <vt:lpstr>Search Advertising</vt:lpstr>
      <vt:lpstr>Search Advertising</vt:lpstr>
      <vt:lpstr>Search Advertising</vt:lpstr>
      <vt:lpstr>Search Advertising</vt:lpstr>
      <vt:lpstr>Keywords with highest cost per click</vt:lpstr>
      <vt:lpstr>Search Engine Optimization</vt:lpstr>
      <vt:lpstr>Ad Networks</vt:lpstr>
      <vt:lpstr>More Formats  </vt:lpstr>
      <vt:lpstr>Cookies</vt:lpstr>
      <vt:lpstr>Behavioral Targeting</vt:lpstr>
      <vt:lpstr>Privacy Concerns</vt:lpstr>
      <vt:lpstr>Click Fraud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Eric Malm, Cabrini College</dc:creator>
  <cp:lastModifiedBy>Charles Downing</cp:lastModifiedBy>
  <cp:revision>450</cp:revision>
  <dcterms:created xsi:type="dcterms:W3CDTF">2010-01-06T18:37:46Z</dcterms:created>
  <dcterms:modified xsi:type="dcterms:W3CDTF">2022-11-19T15:16:28Z</dcterms:modified>
</cp:coreProperties>
</file>