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7.xml" ContentType="application/vnd.openxmlformats-officedocument.themeOverride+xml"/>
  <Override PartName="/ppt/notesSlides/notesSlide16.xml" ContentType="application/vnd.openxmlformats-officedocument.presentationml.notesSlide+xml"/>
  <Override PartName="/ppt/theme/themeOverride8.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1" r:id="rId2"/>
    <p:sldMasterId id="2147483713" r:id="rId3"/>
    <p:sldMasterId id="2147483731" r:id="rId4"/>
    <p:sldMasterId id="2147483745" r:id="rId5"/>
  </p:sldMasterIdLst>
  <p:notesMasterIdLst>
    <p:notesMasterId r:id="rId42"/>
  </p:notesMasterIdLst>
  <p:sldIdLst>
    <p:sldId id="359" r:id="rId6"/>
    <p:sldId id="324" r:id="rId7"/>
    <p:sldId id="325" r:id="rId8"/>
    <p:sldId id="326" r:id="rId9"/>
    <p:sldId id="276" r:id="rId10"/>
    <p:sldId id="277" r:id="rId11"/>
    <p:sldId id="284" r:id="rId12"/>
    <p:sldId id="279" r:id="rId13"/>
    <p:sldId id="281" r:id="rId14"/>
    <p:sldId id="282" r:id="rId15"/>
    <p:sldId id="285" r:id="rId16"/>
    <p:sldId id="286" r:id="rId17"/>
    <p:sldId id="287" r:id="rId18"/>
    <p:sldId id="288" r:id="rId19"/>
    <p:sldId id="289" r:id="rId20"/>
    <p:sldId id="290" r:id="rId21"/>
    <p:sldId id="291" r:id="rId22"/>
    <p:sldId id="293" r:id="rId23"/>
    <p:sldId id="294" r:id="rId24"/>
    <p:sldId id="295" r:id="rId25"/>
    <p:sldId id="296" r:id="rId26"/>
    <p:sldId id="297" r:id="rId27"/>
    <p:sldId id="298" r:id="rId28"/>
    <p:sldId id="306" r:id="rId29"/>
    <p:sldId id="309" r:id="rId30"/>
    <p:sldId id="310" r:id="rId31"/>
    <p:sldId id="311" r:id="rId32"/>
    <p:sldId id="312" r:id="rId33"/>
    <p:sldId id="313" r:id="rId34"/>
    <p:sldId id="315" r:id="rId35"/>
    <p:sldId id="321" r:id="rId36"/>
    <p:sldId id="316" r:id="rId37"/>
    <p:sldId id="317" r:id="rId38"/>
    <p:sldId id="318" r:id="rId39"/>
    <p:sldId id="319" r:id="rId40"/>
    <p:sldId id="320" r:id="rId41"/>
  </p:sldIdLst>
  <p:sldSz cx="9144000" cy="6858000" type="screen4x3"/>
  <p:notesSz cx="6858000" cy="9144000"/>
  <p:defaultTextStyle>
    <a:defPPr>
      <a:defRPr lang="en-US"/>
    </a:defPPr>
    <a:lvl1pPr algn="ctr" rtl="0" fontAlgn="base">
      <a:spcBef>
        <a:spcPct val="0"/>
      </a:spcBef>
      <a:spcAft>
        <a:spcPct val="0"/>
      </a:spcAft>
      <a:defRPr sz="1400" kern="1200">
        <a:solidFill>
          <a:schemeClr val="tx1"/>
        </a:solidFill>
        <a:latin typeface="Arial" pitchFamily="34" charset="0"/>
        <a:ea typeface="+mn-ea"/>
        <a:cs typeface="+mn-cs"/>
      </a:defRPr>
    </a:lvl1pPr>
    <a:lvl2pPr marL="457200" algn="ctr" rtl="0" fontAlgn="base">
      <a:spcBef>
        <a:spcPct val="0"/>
      </a:spcBef>
      <a:spcAft>
        <a:spcPct val="0"/>
      </a:spcAft>
      <a:defRPr sz="1400" kern="1200">
        <a:solidFill>
          <a:schemeClr val="tx1"/>
        </a:solidFill>
        <a:latin typeface="Arial" pitchFamily="34" charset="0"/>
        <a:ea typeface="+mn-ea"/>
        <a:cs typeface="+mn-cs"/>
      </a:defRPr>
    </a:lvl2pPr>
    <a:lvl3pPr marL="914400" algn="ctr" rtl="0" fontAlgn="base">
      <a:spcBef>
        <a:spcPct val="0"/>
      </a:spcBef>
      <a:spcAft>
        <a:spcPct val="0"/>
      </a:spcAft>
      <a:defRPr sz="1400" kern="1200">
        <a:solidFill>
          <a:schemeClr val="tx1"/>
        </a:solidFill>
        <a:latin typeface="Arial" pitchFamily="34" charset="0"/>
        <a:ea typeface="+mn-ea"/>
        <a:cs typeface="+mn-cs"/>
      </a:defRPr>
    </a:lvl3pPr>
    <a:lvl4pPr marL="1371600" algn="ctr" rtl="0" fontAlgn="base">
      <a:spcBef>
        <a:spcPct val="0"/>
      </a:spcBef>
      <a:spcAft>
        <a:spcPct val="0"/>
      </a:spcAft>
      <a:defRPr sz="1400" kern="1200">
        <a:solidFill>
          <a:schemeClr val="tx1"/>
        </a:solidFill>
        <a:latin typeface="Arial" pitchFamily="34" charset="0"/>
        <a:ea typeface="+mn-ea"/>
        <a:cs typeface="+mn-cs"/>
      </a:defRPr>
    </a:lvl4pPr>
    <a:lvl5pPr marL="1828800" algn="ctr"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FC3"/>
    <a:srgbClr val="F14E05"/>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102" d="100"/>
          <a:sy n="102" d="100"/>
        </p:scale>
        <p:origin x="128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smtClean="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fld id="{65EC98AF-C67A-44CF-97DD-C97A221E7978}" type="datetimeFigureOut">
              <a:rPr lang="en-US"/>
              <a:pPr>
                <a:defRPr/>
              </a:pPr>
              <a:t>11/19/2022</a:t>
            </a:fld>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smtClean="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B28C9914-0EE2-4D6B-8EDC-4D255C7B1C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512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solidFill>
                  <a:prstClr val="black"/>
                </a:solidFill>
                <a:latin typeface="Times New Roman" pitchFamily="18" charset="0"/>
              </a:rPr>
              <a:t>1</a:t>
            </a:r>
          </a:p>
        </p:txBody>
      </p:sp>
      <p:sp>
        <p:nvSpPr>
          <p:cNvPr id="512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512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5126" name="Rectangle 6"/>
          <p:cNvSpPr>
            <a:spLocks noGrp="1" noRot="1" noChangeAspect="1" noChangeArrowheads="1" noTextEdit="1"/>
          </p:cNvSpPr>
          <p:nvPr>
            <p:ph type="sldImg"/>
          </p:nvPr>
        </p:nvSpPr>
        <p:spPr>
          <a:xfrm>
            <a:off x="1150938" y="692150"/>
            <a:ext cx="4556125" cy="3416300"/>
          </a:xfrm>
          <a:ln cap="flat"/>
        </p:spPr>
      </p:sp>
      <p:sp>
        <p:nvSpPr>
          <p:cNvPr id="5127" name="Rectangle 7"/>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How many records do I have to change if Abby Johnson gets married &amp; decides she wants to change her name?</a:t>
            </a:r>
          </a:p>
          <a:p>
            <a:r>
              <a:rPr lang="en-US"/>
              <a:t>	Two</a:t>
            </a:r>
          </a:p>
          <a:p>
            <a:endParaRPr lang="en-US"/>
          </a:p>
          <a:p>
            <a:r>
              <a:rPr lang="en-US"/>
              <a:t>How many records do I change if Warren Buffet moves?</a:t>
            </a:r>
          </a:p>
          <a:p>
            <a:r>
              <a:rPr lang="en-US"/>
              <a:t>	Three</a:t>
            </a:r>
          </a:p>
          <a:p>
            <a:endParaRPr lang="en-US"/>
          </a:p>
          <a:p>
            <a:r>
              <a:rPr lang="en-US"/>
              <a:t>You get the picture - there’s got to be a better way to manage this &amp; there is - it’s called the relational model.</a:t>
            </a:r>
          </a:p>
          <a:p>
            <a:endParaRPr lang="en-US"/>
          </a:p>
          <a:p>
            <a:endParaRPr 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Normalization is nothing more than removing redundancy.  There are forma l steps &amp; levels of normal form, but those are for a database course (a grad database elective is offered by the CS department).</a:t>
            </a:r>
          </a:p>
          <a:p>
            <a:r>
              <a:rPr lang="en-US" b="1"/>
              <a:t>One normalizes to</a:t>
            </a:r>
            <a:r>
              <a:rPr lang="en-US"/>
              <a:t>:</a:t>
            </a:r>
          </a:p>
          <a:p>
            <a:pPr lvl="1"/>
            <a:r>
              <a:rPr lang="en-US" b="1" u="sng"/>
              <a:t>eliminate redundancy</a:t>
            </a:r>
          </a:p>
          <a:p>
            <a:pPr lvl="1"/>
            <a:r>
              <a:rPr lang="en-US" b="1" u="sng"/>
              <a:t>simplify maintenance</a:t>
            </a:r>
          </a:p>
          <a:p>
            <a:pPr lvl="1"/>
            <a:r>
              <a:rPr lang="en-US" b="1" u="sng"/>
              <a:t>save space</a:t>
            </a:r>
          </a:p>
          <a:p>
            <a:pPr lvl="1"/>
            <a:r>
              <a:rPr lang="en-US" b="1" u="sng"/>
              <a:t>promote re-use</a:t>
            </a:r>
            <a:endParaRPr lang="en-US"/>
          </a:p>
          <a:p>
            <a:endParaRPr lang="en-US"/>
          </a:p>
          <a:p>
            <a:r>
              <a:rPr lang="en-US"/>
              <a:t>Files are related via a common key.</a:t>
            </a:r>
          </a:p>
          <a:p>
            <a:endParaRPr lang="en-US"/>
          </a:p>
          <a:p>
            <a:r>
              <a:rPr lang="en-US" b="1" u="sng"/>
              <a:t>How many transactions has Buffet made?</a:t>
            </a:r>
            <a:r>
              <a:rPr lang="en-US"/>
              <a:t> Three.  How do we tell that?  The unique ID</a:t>
            </a:r>
          </a:p>
          <a:p>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Note: other types of databases exist (e.g. older - hierarchical.  newer - OO). SQL is by far the most popular.  It is a standard that most follow.</a:t>
            </a:r>
          </a:p>
          <a:p>
            <a:endParaRPr lang="en-US"/>
          </a:p>
          <a:p>
            <a:r>
              <a:rPr lang="en-US"/>
              <a:t>Many desktop applications can generate SQL statements using a GUI without any programming (e.g. Excel, Access).  These appellations act as a client &amp; send database access requests (e.g. get records, add record, delete record) to the database server.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2560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solidFill>
                  <a:prstClr val="black"/>
                </a:solidFill>
                <a:latin typeface="Times New Roman" pitchFamily="18" charset="0"/>
              </a:rPr>
              <a:t>11</a:t>
            </a:r>
          </a:p>
        </p:txBody>
      </p:sp>
      <p:sp>
        <p:nvSpPr>
          <p:cNvPr id="2560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2560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25606" name="Rectangle 6"/>
          <p:cNvSpPr>
            <a:spLocks noGrp="1" noRot="1" noChangeAspect="1" noChangeArrowheads="1" noTextEdit="1"/>
          </p:cNvSpPr>
          <p:nvPr>
            <p:ph type="sldImg"/>
          </p:nvPr>
        </p:nvSpPr>
        <p:spPr>
          <a:xfrm>
            <a:off x="1150938" y="692150"/>
            <a:ext cx="4556125" cy="3416300"/>
          </a:xfrm>
          <a:ln cap="flat"/>
        </p:spPr>
      </p:sp>
      <p:sp>
        <p:nvSpPr>
          <p:cNvPr id="25607" name="Rectangle 7"/>
          <p:cNvSpPr>
            <a:spLocks noGrp="1" noChangeArrowheads="1"/>
          </p:cNvSpPr>
          <p:nvPr>
            <p:ph type="body" idx="1"/>
          </p:nvPr>
        </p:nvSpPr>
        <p:spPr>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xfrm>
            <a:off x="0" y="4114800"/>
            <a:ext cx="6705600" cy="4343400"/>
          </a:xfrm>
          <a:prstGeom prst="rect">
            <a:avLst/>
          </a:prstGeom>
          <a:solidFill>
            <a:srgbClr val="FFFFFF"/>
          </a:solidFill>
          <a:ln>
            <a:solidFill>
              <a:srgbClr val="000000"/>
            </a:solidFill>
            <a:miter lim="800000"/>
            <a:headEnd/>
            <a:tailEnd/>
          </a:ln>
        </p:spPr>
        <p:txBody>
          <a:bodyPr/>
          <a:lstStyle/>
          <a:p>
            <a:r>
              <a:rPr lang="en-US"/>
              <a:t>GIGO - garbage in, garbage out.  Results are only as good as the data being mined.</a:t>
            </a:r>
          </a:p>
          <a:p>
            <a:r>
              <a:rPr lang="en-US"/>
              <a:t>Data mining - knoweldge discovery rather than verification.  Identifies and characterizes interrelationships among multi-variable dimensions without requiring a human to formulate specific answers.  </a:t>
            </a:r>
            <a:r>
              <a:rPr lang="en-US" b="1" u="sng"/>
              <a:t>Data mining is about knowledge discover: extracting previously unknown &amp; useful information</a:t>
            </a:r>
            <a:r>
              <a:rPr lang="en-US"/>
              <a:t>.  Usually use neural networks.  </a:t>
            </a:r>
            <a:r>
              <a:rPr lang="en-US" b="1" u="sng"/>
              <a:t>Expert Systems - rules are identifiable</a:t>
            </a:r>
            <a:r>
              <a:rPr lang="en-US"/>
              <a:t> .  </a:t>
            </a:r>
            <a:r>
              <a:rPr lang="en-US" b="1" u="sng"/>
              <a:t>Neural Networks - rules are unknown &amp; the machine discovers pattnerns</a:t>
            </a:r>
            <a:r>
              <a:rPr lang="en-US"/>
              <a:t>.</a:t>
            </a:r>
          </a:p>
          <a:p>
            <a:r>
              <a:rPr lang="en-US" b="1" u="sng"/>
              <a:t>88% of global 2000 companies believe data mining will be very important or critical to their success by the year 2000</a:t>
            </a:r>
            <a:r>
              <a:rPr lang="en-US"/>
              <a:t>.</a:t>
            </a:r>
          </a:p>
          <a:p>
            <a:r>
              <a:rPr lang="en-US"/>
              <a:t>Examples: </a:t>
            </a:r>
            <a:r>
              <a:rPr lang="en-US" b="1" u="sng"/>
              <a:t>FLEET: 11th largest bank</a:t>
            </a:r>
            <a:r>
              <a:rPr lang="en-US"/>
              <a:t>.  Testing a </a:t>
            </a:r>
            <a:r>
              <a:rPr lang="en-US" b="1" u="sng"/>
              <a:t>$35 million data warehousing project</a:t>
            </a:r>
            <a:r>
              <a:rPr lang="en-US"/>
              <a:t>.  </a:t>
            </a:r>
            <a:r>
              <a:rPr lang="en-US" b="1" u="sng"/>
              <a:t>1TB warehouse &amp; two 500 GB marts</a:t>
            </a:r>
            <a:r>
              <a:rPr lang="en-US"/>
              <a:t>. Data on </a:t>
            </a:r>
            <a:r>
              <a:rPr lang="en-US" b="1" u="sng"/>
              <a:t>consumer &amp; small businesses is fed in from 36</a:t>
            </a:r>
            <a:r>
              <a:rPr lang="en-US"/>
              <a:t>, mostly mainframe applications.  A </a:t>
            </a:r>
            <a:r>
              <a:rPr lang="en-US" b="1" u="sng"/>
              <a:t>commercial mart is created from 34 applications</a:t>
            </a:r>
            <a:r>
              <a:rPr lang="en-US"/>
              <a:t>. </a:t>
            </a:r>
            <a:r>
              <a:rPr lang="en-US" b="1" u="sng"/>
              <a:t>Annual support costs are $6.5 million for 100 users. Expects profits of $50 million / year from the effort</a:t>
            </a:r>
            <a:r>
              <a:rPr lang="en-US"/>
              <a:t>. </a:t>
            </a:r>
          </a:p>
          <a:p>
            <a:r>
              <a:rPr lang="en-US" b="1" u="sng"/>
              <a:t>Banks - notorious for having unprofitable customers &amp; products</a:t>
            </a:r>
            <a:r>
              <a:rPr lang="en-US"/>
              <a:t>.  Also, what’s more expensive - attracting new customers or retaining existing customers?  New customers - so you don’t want existing custoemrs to leave (</a:t>
            </a:r>
            <a:r>
              <a:rPr lang="en-US" b="1" u="sng"/>
              <a:t>churn</a:t>
            </a:r>
            <a:r>
              <a:rPr lang="en-US"/>
              <a:t>, online industry faces this problem).</a:t>
            </a:r>
          </a:p>
          <a:p>
            <a:r>
              <a:rPr lang="en-US" b="1" u="sng"/>
              <a:t>Reducing attrition by 2% among the top 1/3 of customers would save $20 million/year!</a:t>
            </a:r>
            <a:r>
              <a:rPr lang="en-US"/>
              <a:t> </a:t>
            </a:r>
          </a:p>
          <a:p>
            <a:r>
              <a:rPr lang="en-US"/>
              <a:t>Example: FedEx saw a 300% increase in direct mail response rates.  Revenue growth from identified accounts increases at an 8-1 ratio compared with the cost of other marketing campaigns.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4C947-957F-428D-BFDB-10C60FDA1B16}" type="slidenum">
              <a:rPr lang="en-US">
                <a:solidFill>
                  <a:prstClr val="black"/>
                </a:solidFill>
              </a:rPr>
              <a:pPr/>
              <a:t>30</a:t>
            </a:fld>
            <a:endParaRPr lang="en-US">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119063" indent="-119063"/>
            <a:r>
              <a:rPr lang="en-US"/>
              <a:t>Discuss the BostonCoach example on page 96</a:t>
            </a:r>
          </a:p>
          <a:p>
            <a:pPr marL="119063" indent="-119063"/>
            <a:endParaRPr lang="en-US"/>
          </a:p>
          <a:p>
            <a:pPr marL="119063" indent="-119063"/>
            <a:r>
              <a:rPr lang="en-US" b="1"/>
              <a:t>Class Activity:</a:t>
            </a:r>
            <a:r>
              <a:rPr lang="en-US"/>
              <a:t>  Break your students into groups and ask them to compare sensitivity analysis, what-if analysis, and goal-seeking analysis and to provide a business example of when they would use each type?</a:t>
            </a:r>
          </a:p>
          <a:p>
            <a:pPr marL="403225" lvl="1" indent="-169863"/>
            <a:r>
              <a:rPr lang="en-US"/>
              <a:t>Ans:  Sensitivity analysis – studies the impact on a single change in a current model.  For example – if we continually change the amount of inventory we carry, how low can our inventories go before issues start occurring in other parts of the supply chain?  This would require changing the inventory level and watching the model to see “how sensitive” it is to inventory levels.</a:t>
            </a:r>
          </a:p>
          <a:p>
            <a:pPr marL="403225" lvl="1" indent="-169863"/>
            <a:r>
              <a:rPr lang="en-US"/>
              <a:t>What-if analysis – determines the impact of change on an assumption or an input.  For example – if the economic condition improves, how will it affect our sales?</a:t>
            </a:r>
          </a:p>
          <a:p>
            <a:pPr marL="403225" lvl="1" indent="-169863"/>
            <a:r>
              <a:rPr lang="en-US"/>
              <a:t>Goal-seeking analysis – solves for a desired goal.  For example – we want to improve revenues by 30 percent, how much does sales have to increase and costs have to decrease to meet this goal?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0469E-3E23-4D51-986F-64A6137E4E82}" type="slidenum">
              <a:rPr lang="en-US">
                <a:solidFill>
                  <a:prstClr val="black"/>
                </a:solidFill>
              </a:rPr>
              <a:pPr/>
              <a:t>32</a:t>
            </a:fld>
            <a:endParaRPr lang="en-US">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119063" indent="-119063"/>
            <a:r>
              <a:rPr lang="en-US"/>
              <a:t>Ask the student to define different situations when they would use consolidation, drill-down, and slice-and-dice</a:t>
            </a:r>
          </a:p>
          <a:p>
            <a:pPr marL="403225" lvl="1" indent="-169863"/>
            <a:r>
              <a:rPr lang="en-US"/>
              <a:t>Ans:  Consolidation would occur when grouping multiple store sales together to get a total for the company</a:t>
            </a:r>
          </a:p>
          <a:p>
            <a:pPr marL="403225" lvl="1" indent="-169863"/>
            <a:r>
              <a:rPr lang="en-US"/>
              <a:t>Drill-down would occur when digging into the numbers on the balance sheet or income statement, such as revenues broken down into individual product revenues for each store during different dates and times</a:t>
            </a:r>
          </a:p>
          <a:p>
            <a:pPr marL="403225" lvl="1" indent="-169863"/>
            <a:r>
              <a:rPr lang="en-US"/>
              <a:t>Slice-and-dice would occur when users begin looking at information with different dimensions, similar to the cubes of information discussed in Chapter 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71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solidFill>
                  <a:prstClr val="black"/>
                </a:solidFill>
                <a:latin typeface="Times New Roman" pitchFamily="18" charset="0"/>
              </a:rPr>
              <a:t>2</a:t>
            </a:r>
          </a:p>
        </p:txBody>
      </p:sp>
      <p:sp>
        <p:nvSpPr>
          <p:cNvPr id="71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71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7174" name="Rectangle 6"/>
          <p:cNvSpPr>
            <a:spLocks noGrp="1" noRot="1" noChangeAspect="1" noChangeArrowheads="1" noTextEdit="1"/>
          </p:cNvSpPr>
          <p:nvPr>
            <p:ph type="sldImg"/>
          </p:nvPr>
        </p:nvSpPr>
        <p:spPr>
          <a:xfrm>
            <a:off x="1150938" y="692150"/>
            <a:ext cx="4556125" cy="3416300"/>
          </a:xfrm>
          <a:ln cap="flat"/>
        </p:spPr>
      </p:sp>
      <p:sp>
        <p:nvSpPr>
          <p:cNvPr id="7175" name="Rectangle 7"/>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D4180-ED02-425C-929C-A9CBEBAF6B9E}" type="slidenum">
              <a:rPr lang="en-US">
                <a:solidFill>
                  <a:prstClr val="black"/>
                </a:solidFill>
              </a:rPr>
              <a:pPr/>
              <a:t>33</a:t>
            </a:fld>
            <a:endParaRPr lang="en-US">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119063" indent="-119063"/>
            <a:r>
              <a:rPr lang="en-US"/>
              <a:t>Discuss the TruServ example on page 98</a:t>
            </a:r>
          </a:p>
          <a:p>
            <a:pPr marL="119063" indent="-119063"/>
            <a:r>
              <a:rPr lang="en-US"/>
              <a:t>As digital dashboards become easier to use, more executives can perform their own analysis without inundating IT personnel with queries and request for reports</a:t>
            </a:r>
          </a:p>
          <a:p>
            <a:pPr marL="119063" indent="-119063"/>
            <a:r>
              <a:rPr lang="en-US"/>
              <a:t>Ask your students why, according to Nucleus Research, there is a direct correlation between use of digital dashboards and a company’s return on investment (ROI)</a:t>
            </a:r>
          </a:p>
          <a:p>
            <a:pPr marL="403225" lvl="1" indent="-169863"/>
            <a:r>
              <a:rPr lang="en-US"/>
              <a:t>Ans:  Digital dashboards, whether basic or comprehensive, deliver results quickly</a:t>
            </a:r>
          </a:p>
          <a:p>
            <a:pPr marL="403225" lvl="1" indent="-169863"/>
            <a:r>
              <a:rPr lang="en-US"/>
              <a:t>The quicker employees have information, the quicker they can respond to problems, threats, and opportunities</a:t>
            </a:r>
          </a:p>
          <a:p>
            <a:pPr marL="119063" indent="-119063"/>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EA7226-9D98-4A71-9265-5487BFB8EB85}" type="slidenum">
              <a:rPr lang="en-US">
                <a:solidFill>
                  <a:prstClr val="black"/>
                </a:solidFill>
              </a:rPr>
              <a:pPr/>
              <a:t>34</a:t>
            </a:fld>
            <a:endParaRPr lang="en-US">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119063" indent="-119063"/>
            <a:r>
              <a:rPr lang="en-US"/>
              <a:t>Discuss the RivalWatch example on page 99</a:t>
            </a:r>
          </a:p>
          <a:p>
            <a:pPr marL="119063" indent="-119063"/>
            <a:r>
              <a:rPr lang="en-US"/>
              <a:t>RivalWatch offers a strategic business information service using AI that enables organizations to track the product offerings, pricing policies, and promotions of online competitors</a:t>
            </a:r>
          </a:p>
          <a:p>
            <a:pPr marL="119063" indent="-119063"/>
            <a:r>
              <a:rPr lang="en-US"/>
              <a:t>Clients can determine the competitors they want to watch and the specific information they wish to gather, ranging from products added, removed, or out of stock to price changes, coupons offered, and special shipping terms</a:t>
            </a:r>
          </a:p>
          <a:p>
            <a:pPr marL="119063" indent="-119063"/>
            <a:r>
              <a:rPr lang="en-US"/>
              <a:t>RivalWatch allows its clients to check each competitor, category, and product either daily, weekly, monthly, or quarterly</a:t>
            </a:r>
          </a:p>
          <a:p>
            <a:pPr marL="119063" indent="-119063"/>
            <a:endParaRPr lang="en-US"/>
          </a:p>
          <a:p>
            <a:pPr marL="119063" indent="-119063"/>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23198-65B7-4EA0-9FD9-12F652F5D7E4}" type="slidenum">
              <a:rPr lang="en-US">
                <a:solidFill>
                  <a:prstClr val="black"/>
                </a:solidFill>
              </a:rPr>
              <a:pPr/>
              <a:t>35</a:t>
            </a:fld>
            <a:endParaRPr lang="en-US">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190500" indent="-190500"/>
            <a:r>
              <a:rPr lang="en-US"/>
              <a:t>Expert systems</a:t>
            </a:r>
          </a:p>
          <a:p>
            <a:pPr marL="423863" lvl="1" indent="-190500"/>
            <a:r>
              <a:rPr lang="en-US"/>
              <a:t>Human expertise is transferred to the expert system, and users can access the expert system for specific advice</a:t>
            </a:r>
          </a:p>
          <a:p>
            <a:pPr marL="423863" lvl="1" indent="-190500"/>
            <a:r>
              <a:rPr lang="en-US"/>
              <a:t>Most expert systems contain information from many human experts and can therefore perform a better analysis than any single human</a:t>
            </a:r>
          </a:p>
          <a:p>
            <a:pPr marL="423863" lvl="1" indent="-190500"/>
            <a:r>
              <a:rPr lang="en-US"/>
              <a:t>Ask your students how expert systems could be used in the medical field</a:t>
            </a:r>
          </a:p>
          <a:p>
            <a:pPr marL="423863" lvl="1" indent="-190500"/>
            <a:endParaRPr lang="en-US"/>
          </a:p>
          <a:p>
            <a:pPr marL="190500" indent="-190500"/>
            <a:r>
              <a:rPr lang="en-US"/>
              <a:t>Neural networks</a:t>
            </a:r>
          </a:p>
          <a:p>
            <a:pPr marL="423863" lvl="1" indent="-190500"/>
            <a:r>
              <a:rPr lang="en-US"/>
              <a:t>Neural networks are most useful for decisions that involve patterns or image recognition</a:t>
            </a:r>
          </a:p>
          <a:p>
            <a:pPr marL="423863" lvl="1" indent="-190500"/>
            <a:r>
              <a:rPr lang="en-US"/>
              <a:t>Typically used in the finance industry to discover credit card fraud by analyzing individual spending behavior</a:t>
            </a:r>
          </a:p>
          <a:p>
            <a:pPr marL="423863" lvl="1" indent="-190500"/>
            <a:endParaRPr lang="en-US"/>
          </a:p>
          <a:p>
            <a:pPr marL="190500" indent="-190500"/>
            <a:r>
              <a:rPr lang="en-US"/>
              <a:t>Intelligent agents</a:t>
            </a:r>
          </a:p>
          <a:p>
            <a:pPr marL="423863" lvl="1" indent="-190500"/>
            <a:r>
              <a:rPr lang="en-US"/>
              <a:t>Used for environmental scanning and competitive intelligence</a:t>
            </a:r>
          </a:p>
          <a:p>
            <a:pPr marL="423863" lvl="1" indent="-190500"/>
            <a:r>
              <a:rPr lang="en-US"/>
              <a:t>An intelligent agent can learn the types of competitor information users want to track, continuously scan the Web for it, and alert users when a significant event occurs </a:t>
            </a:r>
          </a:p>
          <a:p>
            <a:pPr marL="423863" lvl="1" indent="-190500"/>
            <a:r>
              <a:rPr lang="en-US"/>
              <a:t>RivalWatch uses intelligent agents</a:t>
            </a:r>
          </a:p>
          <a:p>
            <a:pPr marL="423863" lvl="1" indent="-190500"/>
            <a:endParaRPr lang="en-US"/>
          </a:p>
          <a:p>
            <a:pPr marL="190500" indent="-190500"/>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US"/>
          </a:p>
        </p:txBody>
      </p:sp>
      <p:sp>
        <p:nvSpPr>
          <p:cNvPr id="3789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21</a:t>
            </a:r>
          </a:p>
        </p:txBody>
      </p:sp>
      <p:sp>
        <p:nvSpPr>
          <p:cNvPr id="3789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US"/>
          </a:p>
        </p:txBody>
      </p:sp>
      <p:sp>
        <p:nvSpPr>
          <p:cNvPr id="3789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US"/>
          </a:p>
        </p:txBody>
      </p:sp>
      <p:sp>
        <p:nvSpPr>
          <p:cNvPr id="37894" name="Rectangle 6"/>
          <p:cNvSpPr>
            <a:spLocks noGrp="1" noRot="1" noChangeAspect="1" noChangeArrowheads="1" noTextEdit="1"/>
          </p:cNvSpPr>
          <p:nvPr>
            <p:ph type="sldImg"/>
          </p:nvPr>
        </p:nvSpPr>
        <p:spPr>
          <a:xfrm>
            <a:off x="1150938" y="692150"/>
            <a:ext cx="4556125" cy="3416300"/>
          </a:xfrm>
          <a:ln cap="flat"/>
        </p:spPr>
      </p:sp>
      <p:sp>
        <p:nvSpPr>
          <p:cNvPr id="37895" name="Rectangle 7"/>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92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solidFill>
                  <a:prstClr val="black"/>
                </a:solidFill>
                <a:latin typeface="Times New Roman" pitchFamily="18" charset="0"/>
              </a:rPr>
              <a:t>3</a:t>
            </a:r>
          </a:p>
        </p:txBody>
      </p:sp>
      <p:sp>
        <p:nvSpPr>
          <p:cNvPr id="92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92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9222" name="Rectangle 6"/>
          <p:cNvSpPr>
            <a:spLocks noGrp="1" noRot="1" noChangeAspect="1" noChangeArrowheads="1" noTextEdit="1"/>
          </p:cNvSpPr>
          <p:nvPr>
            <p:ph type="sldImg"/>
          </p:nvPr>
        </p:nvSpPr>
        <p:spPr>
          <a:xfrm>
            <a:off x="1150938" y="692150"/>
            <a:ext cx="4556125" cy="3416300"/>
          </a:xfrm>
          <a:ln cap="flat"/>
        </p:spPr>
      </p:sp>
      <p:sp>
        <p:nvSpPr>
          <p:cNvPr id="9223" name="Rectangle 7"/>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112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solidFill>
                  <a:prstClr val="black"/>
                </a:solidFill>
                <a:latin typeface="Times New Roman" pitchFamily="18" charset="0"/>
              </a:rPr>
              <a:t>4</a:t>
            </a:r>
          </a:p>
        </p:txBody>
      </p:sp>
      <p:sp>
        <p:nvSpPr>
          <p:cNvPr id="112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112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11270" name="Rectangle 6"/>
          <p:cNvSpPr>
            <a:spLocks noGrp="1" noRot="1" noChangeAspect="1" noChangeArrowheads="1" noTextEdit="1"/>
          </p:cNvSpPr>
          <p:nvPr>
            <p:ph type="sldImg"/>
          </p:nvPr>
        </p:nvSpPr>
        <p:spPr>
          <a:xfrm>
            <a:off x="1150938" y="692150"/>
            <a:ext cx="4556125" cy="3416300"/>
          </a:xfrm>
          <a:ln cap="flat"/>
        </p:spPr>
      </p:sp>
      <p:sp>
        <p:nvSpPr>
          <p:cNvPr id="11271" name="Rectangle 7"/>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solidFill>
                  <a:prstClr val="black"/>
                </a:solidFill>
                <a:latin typeface="Times New Roman" pitchFamily="18" charset="0"/>
              </a:rPr>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15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eaLnBrk="0" hangingPunct="0"/>
            <a:r>
              <a:rPr lang="en-US" sz="1000" i="1">
                <a:solidFill>
                  <a:prstClr val="black"/>
                </a:solidFill>
                <a:latin typeface="Times New Roman" pitchFamily="18" charset="0"/>
              </a:rPr>
              <a:t>6</a:t>
            </a:r>
          </a:p>
        </p:txBody>
      </p:sp>
      <p:sp>
        <p:nvSpPr>
          <p:cNvPr id="15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15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algn="l" eaLnBrk="0" hangingPunct="0"/>
            <a:endParaRPr lang="en-US" sz="2400">
              <a:solidFill>
                <a:prstClr val="black"/>
              </a:solidFill>
              <a:latin typeface="Times New Roman" pitchFamily="18" charset="0"/>
            </a:endParaRPr>
          </a:p>
        </p:txBody>
      </p:sp>
      <p:sp>
        <p:nvSpPr>
          <p:cNvPr id="15366" name="Rectangle 6"/>
          <p:cNvSpPr>
            <a:spLocks noGrp="1" noRot="1" noChangeAspect="1" noChangeArrowheads="1" noTextEdit="1"/>
          </p:cNvSpPr>
          <p:nvPr>
            <p:ph type="sldImg"/>
          </p:nvPr>
        </p:nvSpPr>
        <p:spPr>
          <a:xfrm>
            <a:off x="1150938" y="692150"/>
            <a:ext cx="4556125" cy="3416300"/>
          </a:xfrm>
          <a:ln cap="flat"/>
        </p:spPr>
      </p:sp>
      <p:sp>
        <p:nvSpPr>
          <p:cNvPr id="15367" name="Rectangle 7"/>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3000" y="685800"/>
            <a:ext cx="4572000" cy="3429000"/>
          </a:xfrm>
          <a:ln/>
        </p:spPr>
      </p:sp>
      <p:sp>
        <p:nvSpPr>
          <p:cNvPr id="84995" name="Rectangle 3"/>
          <p:cNvSpPr>
            <a:spLocks noGrp="1" noChangeArrowheads="1"/>
          </p:cNvSpPr>
          <p:nvPr>
            <p:ph type="body" idx="1"/>
          </p:nvPr>
        </p:nvSpPr>
        <p:spPr>
          <a:xfrm>
            <a:off x="685800" y="4343400"/>
            <a:ext cx="5486400" cy="4114800"/>
          </a:xfrm>
        </p:spPr>
        <p:txBody>
          <a:bodyPr/>
          <a:lstStyle/>
          <a:p>
            <a:pPr marL="119063" indent="-119063"/>
            <a:r>
              <a:rPr lang="en-US"/>
              <a:t>The components of the DBMS are discussed in detail on the following slides</a:t>
            </a:r>
          </a:p>
          <a:p>
            <a:pPr marL="119063" indent="-119063"/>
            <a:r>
              <a:rPr lang="en-US"/>
              <a:t>A DBMS contains:</a:t>
            </a:r>
          </a:p>
          <a:p>
            <a:pPr marL="403225" lvl="1" indent="-169863"/>
            <a:r>
              <a:rPr lang="en-US"/>
              <a:t>Data definition component – helps create and maintain the data dictionary and the structure of the database</a:t>
            </a:r>
          </a:p>
          <a:p>
            <a:pPr marL="403225" lvl="1" indent="-169863"/>
            <a:r>
              <a:rPr lang="en-US"/>
              <a:t>Data manipulation component – allows users to create, read, update, and delete information in a database</a:t>
            </a:r>
          </a:p>
          <a:p>
            <a:pPr marL="403225" lvl="1" indent="-169863"/>
            <a:r>
              <a:rPr lang="en-US"/>
              <a:t>Application generation component – includes tools for creating visually appealing and easy-to-use applications</a:t>
            </a:r>
          </a:p>
          <a:p>
            <a:pPr marL="403225" lvl="1" indent="-169863"/>
            <a:r>
              <a:rPr lang="en-US"/>
              <a:t>Data administration component – provides tools for managing the overall database environment by providing faculties for backup, recovery, security, and performance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When we talk about databases, we’re really talking about </a:t>
            </a:r>
            <a:r>
              <a:rPr lang="en-US" b="1" u="sng"/>
              <a:t>nothing more than lists of information.</a:t>
            </a:r>
            <a:endParaRPr lang="en-US"/>
          </a:p>
          <a:p>
            <a:r>
              <a:rPr lang="en-US" b="1" u="sng"/>
              <a:t>DBMS are used to create and manage databases</a:t>
            </a:r>
            <a:r>
              <a:rPr lang="en-US"/>
              <a:t> (sometimes broadly called a database or database program)</a:t>
            </a:r>
          </a:p>
          <a:p>
            <a:r>
              <a:rPr lang="en-US"/>
              <a:t>Show where DBMS &amp; Databases relate to client/server computing</a:t>
            </a:r>
          </a:p>
          <a:p>
            <a:r>
              <a:rPr lang="en-US"/>
              <a:t>The request in a request / response might include things like:</a:t>
            </a:r>
          </a:p>
          <a:p>
            <a:pPr lvl="1"/>
            <a:r>
              <a:rPr lang="en-US" b="1"/>
              <a:t>add a record</a:t>
            </a:r>
          </a:p>
          <a:p>
            <a:pPr lvl="1"/>
            <a:r>
              <a:rPr lang="en-US" b="1"/>
              <a:t>retrieve a record</a:t>
            </a:r>
          </a:p>
          <a:p>
            <a:pPr lvl="1"/>
            <a:r>
              <a:rPr lang="en-US" b="1"/>
              <a:t>modify a record</a:t>
            </a:r>
          </a:p>
          <a:p>
            <a:pPr lvl="1"/>
            <a:r>
              <a:rPr lang="en-US" b="1"/>
              <a:t>delete a record</a:t>
            </a:r>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228600" y="4114800"/>
            <a:ext cx="6248400" cy="4343400"/>
          </a:xfrm>
          <a:prstGeom prst="rect">
            <a:avLst/>
          </a:prstGeom>
          <a:solidFill>
            <a:srgbClr val="FFFFFF"/>
          </a:solidFill>
          <a:ln>
            <a:solidFill>
              <a:srgbClr val="000000"/>
            </a:solidFill>
            <a:miter lim="800000"/>
            <a:headEnd/>
            <a:tailEnd/>
          </a:ln>
        </p:spPr>
        <p:txBody>
          <a:bodyPr/>
          <a:lstStyle/>
          <a:p>
            <a:r>
              <a:rPr lang="en-US" b="1" u="sng"/>
              <a:t>Why do we even need a customer ID?</a:t>
            </a:r>
            <a:endParaRPr lang="en-US"/>
          </a:p>
          <a:p>
            <a:pPr lvl="1"/>
            <a:r>
              <a:rPr lang="en-US"/>
              <a:t>to uniquely identify a user - there may be two people with the same name</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pPr algn="l" eaLnBrk="0" hangingPunct="0">
              <a:defRPr/>
            </a:pPr>
            <a:endParaRPr lang="en-US" sz="1800">
              <a:latin typeface="Arial" charset="0"/>
            </a:endParaRPr>
          </a:p>
        </p:txBody>
      </p:sp>
      <p:sp>
        <p:nvSpPr>
          <p:cNvPr id="5"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defRPr/>
            </a:pPr>
            <a:endParaRPr lang="en-US" sz="2400">
              <a:latin typeface="Times New Roman" pitchFamily="18" charset="0"/>
            </a:endParaRPr>
          </a:p>
        </p:txBody>
      </p:sp>
      <p:sp>
        <p:nvSpPr>
          <p:cNvPr id="6"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defRPr/>
            </a:pPr>
            <a:endParaRPr lang="en-US" sz="2400">
              <a:latin typeface="Times New Roman" pitchFamily="18" charset="0"/>
            </a:endParaRPr>
          </a:p>
        </p:txBody>
      </p:sp>
      <p:sp>
        <p:nvSpPr>
          <p:cNvPr id="7"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defRPr/>
            </a:pPr>
            <a:endParaRPr lang="en-US" sz="2400">
              <a:latin typeface="Times New Roman" pitchFamily="18" charset="0"/>
            </a:endParaRPr>
          </a:p>
        </p:txBody>
      </p:sp>
      <p:sp>
        <p:nvSpPr>
          <p:cNvPr id="21506" name="Rectangle 2"/>
          <p:cNvSpPr>
            <a:spLocks noGrp="1" noChangeArrowheads="1"/>
          </p:cNvSpPr>
          <p:nvPr>
            <p:ph type="ctrTitle"/>
          </p:nvPr>
        </p:nvSpPr>
        <p:spPr>
          <a:xfrm>
            <a:off x="2133600" y="1371600"/>
            <a:ext cx="6477000" cy="1752600"/>
          </a:xfrm>
        </p:spPr>
        <p:txBody>
          <a:bodyPr/>
          <a:lstStyle>
            <a:lvl1pPr>
              <a:defRPr sz="5400"/>
            </a:lvl1pPr>
          </a:lstStyle>
          <a:p>
            <a:r>
              <a:rPr lang="en-US"/>
              <a:t>Click to edit Master title style</a:t>
            </a:r>
          </a:p>
        </p:txBody>
      </p:sp>
      <p:sp>
        <p:nvSpPr>
          <p:cNvPr id="21507"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a:t>Click to edit Master subtitle style</a:t>
            </a:r>
          </a:p>
        </p:txBody>
      </p:sp>
      <p:sp>
        <p:nvSpPr>
          <p:cNvPr id="8" name="Rectangle 4"/>
          <p:cNvSpPr>
            <a:spLocks noGrp="1" noChangeArrowheads="1"/>
          </p:cNvSpPr>
          <p:nvPr>
            <p:ph type="dt" sz="half" idx="10"/>
          </p:nvPr>
        </p:nvSpPr>
        <p:spPr>
          <a:xfrm>
            <a:off x="7086600" y="6248400"/>
            <a:ext cx="1524000" cy="457200"/>
          </a:xfrm>
        </p:spPr>
        <p:txBody>
          <a:bodyPr/>
          <a:lstStyle>
            <a:lvl1pPr>
              <a:defRPr/>
            </a:lvl1pPr>
          </a:lstStyle>
          <a:p>
            <a:pPr>
              <a:defRPr/>
            </a:pPr>
            <a:endParaRPr lang="en-US"/>
          </a:p>
        </p:txBody>
      </p:sp>
      <p:sp>
        <p:nvSpPr>
          <p:cNvPr id="9" name="Rectangle 5"/>
          <p:cNvSpPr>
            <a:spLocks noGrp="1" noChangeArrowheads="1"/>
          </p:cNvSpPr>
          <p:nvPr>
            <p:ph type="ftr" sz="quarter" idx="11"/>
          </p:nvPr>
        </p:nvSpPr>
        <p:spPr>
          <a:xfrm>
            <a:off x="3810000" y="6248400"/>
            <a:ext cx="2895600" cy="457200"/>
          </a:xfrm>
        </p:spPr>
        <p:txBody>
          <a:bodyPr/>
          <a:lstStyle>
            <a:lvl1pPr>
              <a:defRPr/>
            </a:lvl1pPr>
          </a:lstStyle>
          <a:p>
            <a:pPr>
              <a:defRPr/>
            </a:pPr>
            <a:endParaRPr lang="en-US"/>
          </a:p>
        </p:txBody>
      </p:sp>
      <p:sp>
        <p:nvSpPr>
          <p:cNvPr id="10" name="Rectangle 6"/>
          <p:cNvSpPr>
            <a:spLocks noGrp="1" noChangeArrowheads="1"/>
          </p:cNvSpPr>
          <p:nvPr>
            <p:ph type="sldNum" sz="quarter" idx="12"/>
          </p:nvPr>
        </p:nvSpPr>
        <p:spPr>
          <a:xfrm>
            <a:off x="2209800" y="6248400"/>
            <a:ext cx="1219200" cy="457200"/>
          </a:xfrm>
        </p:spPr>
        <p:txBody>
          <a:bodyPr/>
          <a:lstStyle>
            <a:lvl1pPr>
              <a:defRPr/>
            </a:lvl1pPr>
          </a:lstStyle>
          <a:p>
            <a:pPr>
              <a:defRPr/>
            </a:pPr>
            <a:fld id="{807A5D84-89BC-4C9E-A9D3-59CF6F667B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4872CD-1065-4C34-902B-3B3FE792D8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D2D20A-E286-4900-A7CE-361A1C746C8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48200" y="1600204"/>
            <a:ext cx="4038600" cy="4525963"/>
          </a:xfrm>
          <a:prstGeom prst="rect">
            <a:avLst/>
          </a:prstGeom>
        </p:spPr>
        <p:txBody>
          <a:bodyPr>
            <a:normAutofit/>
          </a:bodyPr>
          <a:lstStyle>
            <a:lvl1pPr>
              <a:buClr>
                <a:srgbClr val="858585"/>
              </a:buClr>
              <a:defRPr sz="1800">
                <a:solidFill>
                  <a:schemeClr val="tx1"/>
                </a:solidFill>
                <a:latin typeface="+mn-lt"/>
              </a:defRPr>
            </a:lvl1pPr>
            <a:lvl2pPr marL="628650" indent="-285750">
              <a:buClr>
                <a:srgbClr val="858585"/>
              </a:buClr>
              <a:buFont typeface="Arial" panose="020B0604020202020204" pitchFamily="34" charset="0"/>
              <a:buChar char="‒"/>
              <a:defRPr sz="1600">
                <a:solidFill>
                  <a:schemeClr val="tx1"/>
                </a:solidFill>
                <a:latin typeface="+mn-lt"/>
              </a:defRPr>
            </a:lvl2pPr>
            <a:lvl3pPr marL="857250" indent="-171450">
              <a:buClr>
                <a:srgbClr val="858585"/>
              </a:buClr>
              <a:buFont typeface="Arial" panose="020B0604020202020204" pitchFamily="34" charset="0"/>
              <a:buChar char="›"/>
              <a:defRPr sz="1400">
                <a:solidFill>
                  <a:schemeClr val="tx1"/>
                </a:solidFill>
                <a:latin typeface="+mn-lt"/>
              </a:defRPr>
            </a:lvl3pPr>
            <a:lvl4pPr marL="1200150" indent="-171450">
              <a:buClr>
                <a:srgbClr val="858585"/>
              </a:buClr>
              <a:buFont typeface="Courier New" panose="02070309020205020404" pitchFamily="49" charset="0"/>
              <a:buChar char="o"/>
              <a:defRPr sz="1200">
                <a:solidFill>
                  <a:schemeClr val="tx1"/>
                </a:solidFill>
                <a:latin typeface="+mn-lt"/>
              </a:defRPr>
            </a:lvl4pPr>
            <a:lvl5pPr marL="1543050" indent="-171450">
              <a:buClr>
                <a:srgbClr val="858585"/>
              </a:buClr>
              <a:buFont typeface="Arial" panose="020B0604020202020204" pitchFamily="34" charset="0"/>
              <a:buChar char="‒"/>
              <a:defRPr sz="1000">
                <a:solidFill>
                  <a:schemeClr val="tx1"/>
                </a:solidFill>
                <a:latin typeface="+mn-lt"/>
              </a:defRPr>
            </a:lvl5pPr>
            <a:lvl6pPr>
              <a:defRPr sz="1350"/>
            </a:lvl6pPr>
            <a:lvl7pPr>
              <a:defRPr sz="1350"/>
            </a:lvl7pPr>
            <a:lvl8pPr>
              <a:defRPr sz="1350"/>
            </a:lvl8pPr>
            <a:lvl9pPr>
              <a:defRPr sz="1350"/>
            </a:lvl9p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p>
        </p:txBody>
      </p:sp>
      <p:sp>
        <p:nvSpPr>
          <p:cNvPr id="5" name="Title 1"/>
          <p:cNvSpPr>
            <a:spLocks noGrp="1"/>
          </p:cNvSpPr>
          <p:nvPr>
            <p:ph type="title" hasCustomPrompt="1"/>
          </p:nvPr>
        </p:nvSpPr>
        <p:spPr>
          <a:xfrm>
            <a:off x="274319" y="362511"/>
            <a:ext cx="7955280" cy="934517"/>
          </a:xfrm>
          <a:prstGeom prst="rect">
            <a:avLst/>
          </a:prstGeom>
        </p:spPr>
        <p:txBody>
          <a:bodyPr>
            <a:normAutofit/>
          </a:bodyPr>
          <a:lstStyle>
            <a:lvl1pPr>
              <a:defRPr sz="2800" b="0" baseline="0">
                <a:latin typeface="+mj-lt"/>
              </a:defRPr>
            </a:lvl1pPr>
          </a:lstStyle>
          <a:p>
            <a:r>
              <a:rPr lang="en-US" dirty="0"/>
              <a:t>Title</a:t>
            </a:r>
          </a:p>
        </p:txBody>
      </p:sp>
      <p:sp>
        <p:nvSpPr>
          <p:cNvPr id="6" name="Content Placeholder 3"/>
          <p:cNvSpPr>
            <a:spLocks noGrp="1"/>
          </p:cNvSpPr>
          <p:nvPr>
            <p:ph sz="half" idx="10" hasCustomPrompt="1"/>
          </p:nvPr>
        </p:nvSpPr>
        <p:spPr>
          <a:xfrm>
            <a:off x="467544" y="1592607"/>
            <a:ext cx="4038600" cy="4525963"/>
          </a:xfrm>
          <a:prstGeom prst="rect">
            <a:avLst/>
          </a:prstGeom>
        </p:spPr>
        <p:txBody>
          <a:bodyPr>
            <a:normAutofit/>
          </a:bodyPr>
          <a:lstStyle>
            <a:lvl1pPr>
              <a:buClr>
                <a:srgbClr val="858585"/>
              </a:buClr>
              <a:defRPr sz="1800">
                <a:latin typeface="+mn-lt"/>
              </a:defRPr>
            </a:lvl1pPr>
            <a:lvl2pPr marL="628650" indent="-285750">
              <a:buClr>
                <a:srgbClr val="858585"/>
              </a:buClr>
              <a:buFont typeface="Arial" panose="020B0604020202020204" pitchFamily="34" charset="0"/>
              <a:buChar char="‒"/>
              <a:defRPr sz="1600">
                <a:latin typeface="+mn-lt"/>
              </a:defRPr>
            </a:lvl2pPr>
            <a:lvl3pPr marL="857250" indent="-171450">
              <a:buClr>
                <a:srgbClr val="858585"/>
              </a:buClr>
              <a:buFont typeface="Arial" panose="020B0604020202020204" pitchFamily="34" charset="0"/>
              <a:buChar char="›"/>
              <a:defRPr sz="1400">
                <a:latin typeface="+mn-lt"/>
              </a:defRPr>
            </a:lvl3pPr>
            <a:lvl4pPr marL="1200150" indent="-171450">
              <a:buClr>
                <a:srgbClr val="858585"/>
              </a:buClr>
              <a:buFont typeface="Courier New" panose="02070309020205020404" pitchFamily="49" charset="0"/>
              <a:buChar char="o"/>
              <a:defRPr sz="1200">
                <a:latin typeface="+mn-lt"/>
              </a:defRPr>
            </a:lvl4pPr>
            <a:lvl5pPr marL="1543050" indent="-171450">
              <a:buClr>
                <a:srgbClr val="858585"/>
              </a:buClr>
              <a:buFont typeface="Arial" panose="020B0604020202020204" pitchFamily="34" charset="0"/>
              <a:buChar char="‒"/>
              <a:defRPr sz="1000">
                <a:latin typeface="+mn-lt"/>
              </a:defRPr>
            </a:lvl5pPr>
            <a:lvl6pPr>
              <a:defRPr sz="1350"/>
            </a:lvl6pPr>
            <a:lvl7pPr>
              <a:defRPr sz="1350"/>
            </a:lvl7pPr>
            <a:lvl8pPr>
              <a:defRPr sz="1350"/>
            </a:lvl8pPr>
            <a:lvl9pPr>
              <a:defRPr sz="1350"/>
            </a:lvl9pPr>
          </a:lstStyle>
          <a:p>
            <a:pPr lvl="0"/>
            <a:r>
              <a:rPr lang="en-US" dirty="0"/>
              <a:t>Level 1</a:t>
            </a:r>
          </a:p>
          <a:p>
            <a:pPr lvl="1"/>
            <a:r>
              <a:rPr lang="en-US" dirty="0"/>
              <a:t>Level 2</a:t>
            </a:r>
          </a:p>
          <a:p>
            <a:pPr lvl="2"/>
            <a:r>
              <a:rPr lang="en-US" dirty="0"/>
              <a:t>Level 3</a:t>
            </a:r>
          </a:p>
          <a:p>
            <a:pPr lvl="3"/>
            <a:r>
              <a:rPr lang="en-US" dirty="0"/>
              <a:t>Level 4</a:t>
            </a:r>
          </a:p>
          <a:p>
            <a:pPr lvl="4"/>
            <a:r>
              <a:rPr lang="en-US" dirty="0"/>
              <a:t>Level 5</a:t>
            </a:r>
          </a:p>
        </p:txBody>
      </p:sp>
    </p:spTree>
    <p:extLst>
      <p:ext uri="{BB962C8B-B14F-4D97-AF65-F5344CB8AC3E}">
        <p14:creationId xmlns:p14="http://schemas.microsoft.com/office/powerpoint/2010/main" val="101523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1412777"/>
            <a:ext cx="8229600" cy="4704523"/>
          </a:xfrm>
          <a:prstGeom prst="rect">
            <a:avLst/>
          </a:prstGeom>
          <a:ln w="12700">
            <a:noFill/>
          </a:ln>
          <a:effectLst/>
        </p:spPr>
        <p:txBody>
          <a:bodyPr/>
          <a:lstStyle>
            <a:lvl1pPr marL="0" indent="0">
              <a:buNone/>
              <a:defRPr sz="1800">
                <a:latin typeface="museo sans for dell" panose="02000000000000000000"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itle 1"/>
          <p:cNvSpPr>
            <a:spLocks noGrp="1"/>
          </p:cNvSpPr>
          <p:nvPr>
            <p:ph type="title" hasCustomPrompt="1"/>
          </p:nvPr>
        </p:nvSpPr>
        <p:spPr>
          <a:xfrm>
            <a:off x="274319" y="362511"/>
            <a:ext cx="7955280" cy="934517"/>
          </a:xfrm>
          <a:prstGeom prst="rect">
            <a:avLst/>
          </a:prstGeom>
        </p:spPr>
        <p:txBody>
          <a:bodyPr>
            <a:normAutofit/>
          </a:bodyPr>
          <a:lstStyle>
            <a:lvl1pPr>
              <a:defRPr sz="2800" b="0" baseline="0">
                <a:latin typeface="+mj-lt"/>
              </a:defRPr>
            </a:lvl1pPr>
          </a:lstStyle>
          <a:p>
            <a:r>
              <a:rPr lang="en-US" dirty="0"/>
              <a:t>Title</a:t>
            </a:r>
          </a:p>
        </p:txBody>
      </p:sp>
    </p:spTree>
    <p:extLst>
      <p:ext uri="{BB962C8B-B14F-4D97-AF65-F5344CB8AC3E}">
        <p14:creationId xmlns:p14="http://schemas.microsoft.com/office/powerpoint/2010/main" val="3171833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307FE6-0B86-4BF6-ADD5-5D015C23A95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r>
              <a:rPr lang="en-US">
                <a:solidFill>
                  <a:srgbClr val="000000"/>
                </a:solidFill>
              </a:rPr>
              <a:t>7-</a:t>
            </a:r>
            <a:fld id="{84BB6456-2630-48BC-9FA5-F334915B13E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solidFill>
                  <a:srgbClr val="000000"/>
                </a:solidFill>
              </a:rPr>
              <a:t>7-</a:t>
            </a:r>
            <a:fld id="{567C8A92-A2CF-409E-8082-75C00AD1AE8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solidFill>
                  <a:srgbClr val="000000"/>
                </a:solidFill>
              </a:rPr>
              <a:t>7-</a:t>
            </a:r>
            <a:fld id="{8856658D-D86A-42E6-9F8F-0DEA8F26877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2192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r>
              <a:rPr lang="en-US">
                <a:solidFill>
                  <a:srgbClr val="000000"/>
                </a:solidFill>
              </a:rPr>
              <a:t>7-</a:t>
            </a:r>
            <a:fld id="{DC3417EF-3BB4-45B2-894E-63B59615B34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r>
              <a:rPr lang="en-US">
                <a:solidFill>
                  <a:srgbClr val="000000"/>
                </a:solidFill>
              </a:rPr>
              <a:t>7-</a:t>
            </a:r>
            <a:fld id="{99DB2FFD-CE14-4A6F-9EDA-AFB5697AB74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08B386-9F3C-4DFA-9014-B201BD60297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r>
              <a:rPr lang="en-US">
                <a:solidFill>
                  <a:srgbClr val="000000"/>
                </a:solidFill>
              </a:rPr>
              <a:t>7-</a:t>
            </a:r>
            <a:fld id="{5FDBD1B0-6404-4F81-BCC1-8FBB1ACAC5C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solidFill>
                  <a:srgbClr val="000000"/>
                </a:solidFill>
              </a:rPr>
              <a:t>7-</a:t>
            </a:r>
            <a:fld id="{A1852C73-AC91-4426-8707-C24BDFB729C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00000"/>
                </a:solidFill>
              </a:rPr>
              <a:t>7-</a:t>
            </a:r>
            <a:fld id="{F9D8AD68-645D-4E3F-ACD8-2F72EC4B8D2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solidFill>
                  <a:srgbClr val="000000"/>
                </a:solidFill>
              </a:rPr>
              <a:t>7-</a:t>
            </a:r>
            <a:fld id="{96E526E9-EC3A-4B2B-9472-E216434886A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solidFill>
                  <a:srgbClr val="000000"/>
                </a:solidFill>
              </a:rPr>
              <a:t>7-</a:t>
            </a:r>
            <a:fld id="{6EAE1D3B-9276-418E-96A0-00A520C3BC4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0"/>
            <a:ext cx="20574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60198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r>
              <a:rPr lang="en-US">
                <a:solidFill>
                  <a:srgbClr val="000000"/>
                </a:solidFill>
              </a:rPr>
              <a:t>7-</a:t>
            </a:r>
            <a:fld id="{22E6A5E8-C580-4626-8AB2-862BF1A5003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2192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DB3CCD-2C3B-418E-99B2-C77B4B3C7DB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0"/>
            <a:ext cx="20574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0"/>
            <a:ext cx="60198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435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3894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3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794D5C-4AF5-4855-A50C-68D9F21DB97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1399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EC718E-5854-2847-B78C-BFF5EC188F66}" type="datetimeFigureOut">
              <a:rPr lang="en-US" smtClean="0">
                <a:solidFill>
                  <a:prstClr val="black">
                    <a:tint val="75000"/>
                  </a:prstClr>
                </a:solidFill>
              </a:rPr>
              <a:pPr/>
              <a:t>11/19/2022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567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EC718E-5854-2847-B78C-BFF5EC188F66}" type="datetimeFigureOut">
              <a:rPr lang="en-US" smtClean="0">
                <a:solidFill>
                  <a:prstClr val="black">
                    <a:tint val="75000"/>
                  </a:prstClr>
                </a:solidFill>
              </a:rPr>
              <a:pPr/>
              <a:t>11/19/2022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448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C718E-5854-2847-B78C-BFF5EC188F66}" type="datetimeFigureOut">
              <a:rPr lang="en-US" smtClean="0">
                <a:solidFill>
                  <a:prstClr val="black">
                    <a:tint val="75000"/>
                  </a:prstClr>
                </a:solidFill>
              </a:rPr>
              <a:pPr/>
              <a:t>11/19/2022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8234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294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11/19/2022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397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4932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11/19/2022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61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639768-CC88-4E5A-B01A-8E41F2E477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C86F80-E264-421C-B9E6-8411051460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BE2D65-8C4B-4FED-8E48-CED6459B11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A8845A-3588-4F8A-8919-7A35BE9F5F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4" name="Rectangle 4"/>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endParaRPr lang="en-US"/>
          </a:p>
        </p:txBody>
      </p:sp>
      <p:sp>
        <p:nvSpPr>
          <p:cNvPr id="20485"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20486" name="Rectangle 6"/>
          <p:cNvSpPr>
            <a:spLocks noGrp="1" noChangeArrowheads="1"/>
          </p:cNvSpPr>
          <p:nvPr>
            <p:ph type="sldNum" sz="quarter" idx="4"/>
          </p:nvPr>
        </p:nvSpPr>
        <p:spPr bwMode="auto">
          <a:xfrm>
            <a:off x="1524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fld id="{7029AE00-D10D-4965-8749-451C8F513006}" type="slidenum">
              <a:rPr lang="en-US"/>
              <a:pPr>
                <a:defRPr/>
              </a:pPr>
              <a:t>‹#›</a:t>
            </a:fld>
            <a:endParaRPr lang="en-US"/>
          </a:p>
        </p:txBody>
      </p:sp>
      <p:sp>
        <p:nvSpPr>
          <p:cNvPr id="20487"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pPr algn="l" eaLnBrk="0" hangingPunct="0">
              <a:defRPr/>
            </a:pPr>
            <a:endParaRPr lang="en-US" sz="1800">
              <a:latin typeface="Arial" charset="0"/>
            </a:endParaRPr>
          </a:p>
        </p:txBody>
      </p:sp>
      <p:sp>
        <p:nvSpPr>
          <p:cNvPr id="20488"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defRPr/>
            </a:pPr>
            <a:endParaRPr lang="en-US" sz="2400">
              <a:latin typeface="Times New Roman" pitchFamily="18" charset="0"/>
            </a:endParaRPr>
          </a:p>
        </p:txBody>
      </p:sp>
      <p:sp>
        <p:nvSpPr>
          <p:cNvPr id="20489"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defRPr/>
            </a:pPr>
            <a:endParaRPr lang="en-US" sz="2400">
              <a:latin typeface="Times New Roman" pitchFamily="18" charset="0"/>
            </a:endParaRPr>
          </a:p>
        </p:txBody>
      </p:sp>
      <p:sp>
        <p:nvSpPr>
          <p:cNvPr id="20490"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defRPr/>
            </a:pP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 id="2147483743" r:id="rId12"/>
    <p:sldLayoutId id="2147483744" r:id="rId13"/>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71"/>
          <p:cNvGrpSpPr>
            <a:grpSpLocks/>
          </p:cNvGrpSpPr>
          <p:nvPr/>
        </p:nvGrpSpPr>
        <p:grpSpPr bwMode="auto">
          <a:xfrm>
            <a:off x="0" y="0"/>
            <a:ext cx="9120188" cy="6846888"/>
            <a:chOff x="0" y="0"/>
            <a:chExt cx="5745" cy="4313"/>
          </a:xfrm>
        </p:grpSpPr>
        <p:grpSp>
          <p:nvGrpSpPr>
            <p:cNvPr id="3" name="Group 69"/>
            <p:cNvGrpSpPr>
              <a:grpSpLocks/>
            </p:cNvGrpSpPr>
            <p:nvPr/>
          </p:nvGrpSpPr>
          <p:grpSpPr bwMode="auto">
            <a:xfrm>
              <a:off x="0" y="0"/>
              <a:ext cx="5745" cy="4313"/>
              <a:chOff x="0" y="0"/>
              <a:chExt cx="5745" cy="4313"/>
            </a:xfrm>
          </p:grpSpPr>
          <p:sp>
            <p:nvSpPr>
              <p:cNvPr id="1026" name="Rectangle 2"/>
              <p:cNvSpPr>
                <a:spLocks noChangeArrowheads="1"/>
              </p:cNvSpPr>
              <p:nvPr/>
            </p:nvSpPr>
            <p:spPr bwMode="auto">
              <a:xfrm>
                <a:off x="2201" y="4113"/>
                <a:ext cx="62" cy="64"/>
              </a:xfrm>
              <a:prstGeom prst="rect">
                <a:avLst/>
              </a:prstGeom>
              <a:solidFill>
                <a:schemeClr val="folHlink"/>
              </a:solidFill>
              <a:ln w="12700">
                <a:noFill/>
                <a:miter lim="800000"/>
                <a:headEnd/>
                <a:tailEnd/>
              </a:ln>
              <a:effectLst>
                <a:outerShdw dist="35921" dir="2700000" algn="ctr" rotWithShape="0">
                  <a:schemeClr val="bg2"/>
                </a:outerShdw>
              </a:effectLst>
            </p:spPr>
            <p:txBody>
              <a:bodyPr wrap="none" anchor="ctr"/>
              <a:lstStyle/>
              <a:p>
                <a:pPr algn="l" eaLnBrk="0" hangingPunct="0"/>
                <a:endParaRPr lang="en-US" sz="2400">
                  <a:solidFill>
                    <a:srgbClr val="FFFFFF"/>
                  </a:solidFill>
                  <a:latin typeface="Times New Roman" pitchFamily="18" charset="0"/>
                </a:endParaRPr>
              </a:p>
            </p:txBody>
          </p:sp>
          <p:sp>
            <p:nvSpPr>
              <p:cNvPr id="1027" name="Rectangle 3"/>
              <p:cNvSpPr>
                <a:spLocks noChangeArrowheads="1"/>
              </p:cNvSpPr>
              <p:nvPr/>
            </p:nvSpPr>
            <p:spPr bwMode="auto">
              <a:xfrm>
                <a:off x="276" y="3715"/>
                <a:ext cx="62" cy="65"/>
              </a:xfrm>
              <a:prstGeom prst="rect">
                <a:avLst/>
              </a:prstGeom>
              <a:solidFill>
                <a:schemeClr val="folHlink"/>
              </a:solidFill>
              <a:ln w="12700">
                <a:noFill/>
                <a:miter lim="800000"/>
                <a:headEnd/>
                <a:tailEnd/>
              </a:ln>
              <a:effectLst>
                <a:outerShdw dist="35921" dir="2700000" algn="ctr" rotWithShape="0">
                  <a:schemeClr val="bg2"/>
                </a:outerShdw>
              </a:effectLst>
            </p:spPr>
            <p:txBody>
              <a:bodyPr wrap="none" anchor="ctr"/>
              <a:lstStyle/>
              <a:p>
                <a:pPr algn="l" eaLnBrk="0" hangingPunct="0"/>
                <a:endParaRPr lang="en-US" sz="2400">
                  <a:solidFill>
                    <a:srgbClr val="FFFFFF"/>
                  </a:solidFill>
                  <a:latin typeface="Times New Roman" pitchFamily="18" charset="0"/>
                </a:endParaRPr>
              </a:p>
            </p:txBody>
          </p:sp>
          <p:sp>
            <p:nvSpPr>
              <p:cNvPr id="1028" name="Freeform 4"/>
              <p:cNvSpPr>
                <a:spLocks/>
              </p:cNvSpPr>
              <p:nvPr/>
            </p:nvSpPr>
            <p:spPr bwMode="auto">
              <a:xfrm>
                <a:off x="4516" y="3856"/>
                <a:ext cx="99" cy="311"/>
              </a:xfrm>
              <a:custGeom>
                <a:avLst/>
                <a:gdLst/>
                <a:ahLst/>
                <a:cxnLst>
                  <a:cxn ang="0">
                    <a:pos x="49" y="304"/>
                  </a:cxn>
                  <a:cxn ang="0">
                    <a:pos x="52" y="294"/>
                  </a:cxn>
                  <a:cxn ang="0">
                    <a:pos x="55" y="288"/>
                  </a:cxn>
                  <a:cxn ang="0">
                    <a:pos x="60" y="272"/>
                  </a:cxn>
                  <a:cxn ang="0">
                    <a:pos x="69" y="245"/>
                  </a:cxn>
                  <a:cxn ang="0">
                    <a:pos x="72" y="232"/>
                  </a:cxn>
                  <a:cxn ang="0">
                    <a:pos x="75" y="213"/>
                  </a:cxn>
                  <a:cxn ang="0">
                    <a:pos x="75" y="203"/>
                  </a:cxn>
                  <a:cxn ang="0">
                    <a:pos x="75" y="191"/>
                  </a:cxn>
                  <a:cxn ang="0">
                    <a:pos x="75" y="181"/>
                  </a:cxn>
                  <a:cxn ang="0">
                    <a:pos x="69" y="171"/>
                  </a:cxn>
                  <a:cxn ang="0">
                    <a:pos x="64" y="162"/>
                  </a:cxn>
                  <a:cxn ang="0">
                    <a:pos x="52" y="148"/>
                  </a:cxn>
                  <a:cxn ang="0">
                    <a:pos x="40" y="135"/>
                  </a:cxn>
                  <a:cxn ang="0">
                    <a:pos x="23" y="110"/>
                  </a:cxn>
                  <a:cxn ang="0">
                    <a:pos x="9" y="94"/>
                  </a:cxn>
                  <a:cxn ang="0">
                    <a:pos x="3" y="84"/>
                  </a:cxn>
                  <a:cxn ang="0">
                    <a:pos x="0" y="74"/>
                  </a:cxn>
                  <a:cxn ang="0">
                    <a:pos x="0" y="58"/>
                  </a:cxn>
                  <a:cxn ang="0">
                    <a:pos x="0" y="45"/>
                  </a:cxn>
                  <a:cxn ang="0">
                    <a:pos x="0" y="32"/>
                  </a:cxn>
                  <a:cxn ang="0">
                    <a:pos x="6" y="16"/>
                  </a:cxn>
                  <a:cxn ang="0">
                    <a:pos x="9" y="0"/>
                  </a:cxn>
                  <a:cxn ang="0">
                    <a:pos x="29" y="22"/>
                  </a:cxn>
                  <a:cxn ang="0">
                    <a:pos x="26" y="32"/>
                  </a:cxn>
                  <a:cxn ang="0">
                    <a:pos x="21" y="48"/>
                  </a:cxn>
                  <a:cxn ang="0">
                    <a:pos x="17" y="62"/>
                  </a:cxn>
                  <a:cxn ang="0">
                    <a:pos x="17" y="74"/>
                  </a:cxn>
                  <a:cxn ang="0">
                    <a:pos x="17" y="84"/>
                  </a:cxn>
                  <a:cxn ang="0">
                    <a:pos x="23" y="100"/>
                  </a:cxn>
                  <a:cxn ang="0">
                    <a:pos x="26" y="110"/>
                  </a:cxn>
                  <a:cxn ang="0">
                    <a:pos x="35" y="119"/>
                  </a:cxn>
                  <a:cxn ang="0">
                    <a:pos x="43" y="129"/>
                  </a:cxn>
                  <a:cxn ang="0">
                    <a:pos x="58" y="142"/>
                  </a:cxn>
                  <a:cxn ang="0">
                    <a:pos x="69" y="154"/>
                  </a:cxn>
                  <a:cxn ang="0">
                    <a:pos x="75" y="168"/>
                  </a:cxn>
                  <a:cxn ang="0">
                    <a:pos x="86" y="187"/>
                  </a:cxn>
                  <a:cxn ang="0">
                    <a:pos x="95" y="200"/>
                  </a:cxn>
                  <a:cxn ang="0">
                    <a:pos x="95" y="210"/>
                  </a:cxn>
                  <a:cxn ang="0">
                    <a:pos x="98" y="226"/>
                  </a:cxn>
                  <a:cxn ang="0">
                    <a:pos x="98" y="248"/>
                  </a:cxn>
                  <a:cxn ang="0">
                    <a:pos x="95" y="262"/>
                  </a:cxn>
                  <a:cxn ang="0">
                    <a:pos x="95" y="278"/>
                  </a:cxn>
                  <a:cxn ang="0">
                    <a:pos x="93" y="288"/>
                  </a:cxn>
                  <a:cxn ang="0">
                    <a:pos x="89" y="300"/>
                  </a:cxn>
                  <a:cxn ang="0">
                    <a:pos x="86" y="310"/>
                  </a:cxn>
                  <a:cxn ang="0">
                    <a:pos x="49" y="304"/>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29" name="Freeform 5"/>
              <p:cNvSpPr>
                <a:spLocks/>
              </p:cNvSpPr>
              <p:nvPr/>
            </p:nvSpPr>
            <p:spPr bwMode="auto">
              <a:xfrm>
                <a:off x="262" y="2361"/>
                <a:ext cx="101" cy="309"/>
              </a:xfrm>
              <a:custGeom>
                <a:avLst/>
                <a:gdLst/>
                <a:ahLst/>
                <a:cxnLst>
                  <a:cxn ang="0">
                    <a:pos x="50" y="305"/>
                  </a:cxn>
                  <a:cxn ang="0">
                    <a:pos x="53" y="296"/>
                  </a:cxn>
                  <a:cxn ang="0">
                    <a:pos x="56" y="292"/>
                  </a:cxn>
                  <a:cxn ang="0">
                    <a:pos x="56" y="286"/>
                  </a:cxn>
                  <a:cxn ang="0">
                    <a:pos x="65" y="270"/>
                  </a:cxn>
                  <a:cxn ang="0">
                    <a:pos x="71" y="247"/>
                  </a:cxn>
                  <a:cxn ang="0">
                    <a:pos x="76" y="231"/>
                  </a:cxn>
                  <a:cxn ang="0">
                    <a:pos x="76" y="215"/>
                  </a:cxn>
                  <a:cxn ang="0">
                    <a:pos x="80" y="202"/>
                  </a:cxn>
                  <a:cxn ang="0">
                    <a:pos x="80" y="188"/>
                  </a:cxn>
                  <a:cxn ang="0">
                    <a:pos x="76" y="178"/>
                  </a:cxn>
                  <a:cxn ang="0">
                    <a:pos x="73" y="172"/>
                  </a:cxn>
                  <a:cxn ang="0">
                    <a:pos x="65" y="159"/>
                  </a:cxn>
                  <a:cxn ang="0">
                    <a:pos x="56" y="146"/>
                  </a:cxn>
                  <a:cxn ang="0">
                    <a:pos x="44" y="134"/>
                  </a:cxn>
                  <a:cxn ang="0">
                    <a:pos x="24" y="110"/>
                  </a:cxn>
                  <a:cxn ang="0">
                    <a:pos x="12" y="91"/>
                  </a:cxn>
                  <a:cxn ang="0">
                    <a:pos x="6" y="81"/>
                  </a:cxn>
                  <a:cxn ang="0">
                    <a:pos x="3" y="72"/>
                  </a:cxn>
                  <a:cxn ang="0">
                    <a:pos x="0" y="56"/>
                  </a:cxn>
                  <a:cxn ang="0">
                    <a:pos x="0" y="43"/>
                  </a:cxn>
                  <a:cxn ang="0">
                    <a:pos x="3" y="32"/>
                  </a:cxn>
                  <a:cxn ang="0">
                    <a:pos x="6" y="13"/>
                  </a:cxn>
                  <a:cxn ang="0">
                    <a:pos x="12" y="0"/>
                  </a:cxn>
                  <a:cxn ang="0">
                    <a:pos x="29" y="20"/>
                  </a:cxn>
                  <a:cxn ang="0">
                    <a:pos x="27" y="29"/>
                  </a:cxn>
                  <a:cxn ang="0">
                    <a:pos x="24" y="46"/>
                  </a:cxn>
                  <a:cxn ang="0">
                    <a:pos x="21" y="59"/>
                  </a:cxn>
                  <a:cxn ang="0">
                    <a:pos x="21" y="72"/>
                  </a:cxn>
                  <a:cxn ang="0">
                    <a:pos x="21" y="85"/>
                  </a:cxn>
                  <a:cxn ang="0">
                    <a:pos x="27" y="97"/>
                  </a:cxn>
                  <a:cxn ang="0">
                    <a:pos x="29" y="110"/>
                  </a:cxn>
                  <a:cxn ang="0">
                    <a:pos x="36" y="118"/>
                  </a:cxn>
                  <a:cxn ang="0">
                    <a:pos x="47" y="127"/>
                  </a:cxn>
                  <a:cxn ang="0">
                    <a:pos x="61" y="140"/>
                  </a:cxn>
                  <a:cxn ang="0">
                    <a:pos x="71" y="153"/>
                  </a:cxn>
                  <a:cxn ang="0">
                    <a:pos x="80" y="166"/>
                  </a:cxn>
                  <a:cxn ang="0">
                    <a:pos x="88" y="185"/>
                  </a:cxn>
                  <a:cxn ang="0">
                    <a:pos x="97" y="199"/>
                  </a:cxn>
                  <a:cxn ang="0">
                    <a:pos x="100" y="208"/>
                  </a:cxn>
                  <a:cxn ang="0">
                    <a:pos x="100" y="227"/>
                  </a:cxn>
                  <a:cxn ang="0">
                    <a:pos x="100" y="247"/>
                  </a:cxn>
                  <a:cxn ang="0">
                    <a:pos x="100" y="259"/>
                  </a:cxn>
                  <a:cxn ang="0">
                    <a:pos x="97" y="276"/>
                  </a:cxn>
                  <a:cxn ang="0">
                    <a:pos x="94" y="286"/>
                  </a:cxn>
                  <a:cxn ang="0">
                    <a:pos x="94" y="299"/>
                  </a:cxn>
                  <a:cxn ang="0">
                    <a:pos x="88" y="308"/>
                  </a:cxn>
                  <a:cxn ang="0">
                    <a:pos x="50" y="30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30" name="Freeform 6"/>
              <p:cNvSpPr>
                <a:spLocks/>
              </p:cNvSpPr>
              <p:nvPr/>
            </p:nvSpPr>
            <p:spPr bwMode="auto">
              <a:xfrm>
                <a:off x="5204" y="0"/>
                <a:ext cx="103" cy="312"/>
              </a:xfrm>
              <a:custGeom>
                <a:avLst/>
                <a:gdLst/>
                <a:ahLst/>
                <a:cxnLst>
                  <a:cxn ang="0">
                    <a:pos x="49" y="305"/>
                  </a:cxn>
                  <a:cxn ang="0">
                    <a:pos x="56" y="295"/>
                  </a:cxn>
                  <a:cxn ang="0">
                    <a:pos x="56" y="292"/>
                  </a:cxn>
                  <a:cxn ang="0">
                    <a:pos x="58" y="286"/>
                  </a:cxn>
                  <a:cxn ang="0">
                    <a:pos x="64" y="269"/>
                  </a:cxn>
                  <a:cxn ang="0">
                    <a:pos x="70" y="246"/>
                  </a:cxn>
                  <a:cxn ang="0">
                    <a:pos x="76" y="234"/>
                  </a:cxn>
                  <a:cxn ang="0">
                    <a:pos x="78" y="214"/>
                  </a:cxn>
                  <a:cxn ang="0">
                    <a:pos x="78" y="202"/>
                  </a:cxn>
                  <a:cxn ang="0">
                    <a:pos x="78" y="191"/>
                  </a:cxn>
                  <a:cxn ang="0">
                    <a:pos x="76" y="178"/>
                  </a:cxn>
                  <a:cxn ang="0">
                    <a:pos x="73" y="172"/>
                  </a:cxn>
                  <a:cxn ang="0">
                    <a:pos x="64" y="159"/>
                  </a:cxn>
                  <a:cxn ang="0">
                    <a:pos x="56" y="146"/>
                  </a:cxn>
                  <a:cxn ang="0">
                    <a:pos x="44" y="133"/>
                  </a:cxn>
                  <a:cxn ang="0">
                    <a:pos x="23" y="110"/>
                  </a:cxn>
                  <a:cxn ang="0">
                    <a:pos x="12" y="94"/>
                  </a:cxn>
                  <a:cxn ang="0">
                    <a:pos x="5" y="81"/>
                  </a:cxn>
                  <a:cxn ang="0">
                    <a:pos x="3" y="72"/>
                  </a:cxn>
                  <a:cxn ang="0">
                    <a:pos x="0" y="56"/>
                  </a:cxn>
                  <a:cxn ang="0">
                    <a:pos x="0" y="43"/>
                  </a:cxn>
                  <a:cxn ang="0">
                    <a:pos x="3" y="32"/>
                  </a:cxn>
                  <a:cxn ang="0">
                    <a:pos x="5" y="16"/>
                  </a:cxn>
                  <a:cxn ang="0">
                    <a:pos x="12" y="0"/>
                  </a:cxn>
                  <a:cxn ang="0">
                    <a:pos x="32" y="19"/>
                  </a:cxn>
                  <a:cxn ang="0">
                    <a:pos x="26" y="32"/>
                  </a:cxn>
                  <a:cxn ang="0">
                    <a:pos x="23" y="46"/>
                  </a:cxn>
                  <a:cxn ang="0">
                    <a:pos x="20" y="59"/>
                  </a:cxn>
                  <a:cxn ang="0">
                    <a:pos x="20" y="72"/>
                  </a:cxn>
                  <a:cxn ang="0">
                    <a:pos x="20" y="84"/>
                  </a:cxn>
                  <a:cxn ang="0">
                    <a:pos x="26" y="100"/>
                  </a:cxn>
                  <a:cxn ang="0">
                    <a:pos x="29" y="110"/>
                  </a:cxn>
                  <a:cxn ang="0">
                    <a:pos x="35" y="121"/>
                  </a:cxn>
                  <a:cxn ang="0">
                    <a:pos x="46" y="127"/>
                  </a:cxn>
                  <a:cxn ang="0">
                    <a:pos x="61" y="143"/>
                  </a:cxn>
                  <a:cxn ang="0">
                    <a:pos x="73" y="156"/>
                  </a:cxn>
                  <a:cxn ang="0">
                    <a:pos x="78" y="165"/>
                  </a:cxn>
                  <a:cxn ang="0">
                    <a:pos x="90" y="185"/>
                  </a:cxn>
                  <a:cxn ang="0">
                    <a:pos x="96" y="198"/>
                  </a:cxn>
                  <a:cxn ang="0">
                    <a:pos x="99" y="208"/>
                  </a:cxn>
                  <a:cxn ang="0">
                    <a:pos x="102" y="227"/>
                  </a:cxn>
                  <a:cxn ang="0">
                    <a:pos x="102" y="246"/>
                  </a:cxn>
                  <a:cxn ang="0">
                    <a:pos x="99" y="259"/>
                  </a:cxn>
                  <a:cxn ang="0">
                    <a:pos x="99" y="276"/>
                  </a:cxn>
                  <a:cxn ang="0">
                    <a:pos x="96" y="289"/>
                  </a:cxn>
                  <a:cxn ang="0">
                    <a:pos x="93" y="302"/>
                  </a:cxn>
                  <a:cxn ang="0">
                    <a:pos x="87" y="311"/>
                  </a:cxn>
                  <a:cxn ang="0">
                    <a:pos x="49" y="30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31" name="Freeform 7"/>
              <p:cNvSpPr>
                <a:spLocks/>
              </p:cNvSpPr>
              <p:nvPr/>
            </p:nvSpPr>
            <p:spPr bwMode="auto">
              <a:xfrm>
                <a:off x="5358" y="2133"/>
                <a:ext cx="229" cy="114"/>
              </a:xfrm>
              <a:custGeom>
                <a:avLst/>
                <a:gdLst/>
                <a:ahLst/>
                <a:cxnLst>
                  <a:cxn ang="0">
                    <a:pos x="0" y="110"/>
                  </a:cxn>
                  <a:cxn ang="0">
                    <a:pos x="6" y="113"/>
                  </a:cxn>
                  <a:cxn ang="0">
                    <a:pos x="18" y="113"/>
                  </a:cxn>
                  <a:cxn ang="0">
                    <a:pos x="28" y="113"/>
                  </a:cxn>
                  <a:cxn ang="0">
                    <a:pos x="36" y="110"/>
                  </a:cxn>
                  <a:cxn ang="0">
                    <a:pos x="48" y="107"/>
                  </a:cxn>
                  <a:cxn ang="0">
                    <a:pos x="58" y="103"/>
                  </a:cxn>
                  <a:cxn ang="0">
                    <a:pos x="64" y="101"/>
                  </a:cxn>
                  <a:cxn ang="0">
                    <a:pos x="69" y="92"/>
                  </a:cxn>
                  <a:cxn ang="0">
                    <a:pos x="76" y="82"/>
                  </a:cxn>
                  <a:cxn ang="0">
                    <a:pos x="79" y="77"/>
                  </a:cxn>
                  <a:cxn ang="0">
                    <a:pos x="82" y="70"/>
                  </a:cxn>
                  <a:cxn ang="0">
                    <a:pos x="94" y="55"/>
                  </a:cxn>
                  <a:cxn ang="0">
                    <a:pos x="106" y="39"/>
                  </a:cxn>
                  <a:cxn ang="0">
                    <a:pos x="115" y="36"/>
                  </a:cxn>
                  <a:cxn ang="0">
                    <a:pos x="130" y="31"/>
                  </a:cxn>
                  <a:cxn ang="0">
                    <a:pos x="143" y="24"/>
                  </a:cxn>
                  <a:cxn ang="0">
                    <a:pos x="155" y="21"/>
                  </a:cxn>
                  <a:cxn ang="0">
                    <a:pos x="164" y="18"/>
                  </a:cxn>
                  <a:cxn ang="0">
                    <a:pos x="176" y="21"/>
                  </a:cxn>
                  <a:cxn ang="0">
                    <a:pos x="191" y="24"/>
                  </a:cxn>
                  <a:cxn ang="0">
                    <a:pos x="206" y="31"/>
                  </a:cxn>
                  <a:cxn ang="0">
                    <a:pos x="213" y="36"/>
                  </a:cxn>
                  <a:cxn ang="0">
                    <a:pos x="219" y="42"/>
                  </a:cxn>
                  <a:cxn ang="0">
                    <a:pos x="228" y="11"/>
                  </a:cxn>
                  <a:cxn ang="0">
                    <a:pos x="221" y="9"/>
                  </a:cxn>
                  <a:cxn ang="0">
                    <a:pos x="206" y="3"/>
                  </a:cxn>
                  <a:cxn ang="0">
                    <a:pos x="195" y="0"/>
                  </a:cxn>
                  <a:cxn ang="0">
                    <a:pos x="180" y="0"/>
                  </a:cxn>
                  <a:cxn ang="0">
                    <a:pos x="167" y="0"/>
                  </a:cxn>
                  <a:cxn ang="0">
                    <a:pos x="155" y="3"/>
                  </a:cxn>
                  <a:cxn ang="0">
                    <a:pos x="140" y="9"/>
                  </a:cxn>
                  <a:cxn ang="0">
                    <a:pos x="127" y="15"/>
                  </a:cxn>
                  <a:cxn ang="0">
                    <a:pos x="124" y="18"/>
                  </a:cxn>
                  <a:cxn ang="0">
                    <a:pos x="109" y="31"/>
                  </a:cxn>
                  <a:cxn ang="0">
                    <a:pos x="97" y="42"/>
                  </a:cxn>
                  <a:cxn ang="0">
                    <a:pos x="88" y="55"/>
                  </a:cxn>
                  <a:cxn ang="0">
                    <a:pos x="76" y="67"/>
                  </a:cxn>
                  <a:cxn ang="0">
                    <a:pos x="69" y="73"/>
                  </a:cxn>
                  <a:cxn ang="0">
                    <a:pos x="61" y="82"/>
                  </a:cxn>
                  <a:cxn ang="0">
                    <a:pos x="51" y="85"/>
                  </a:cxn>
                  <a:cxn ang="0">
                    <a:pos x="43" y="88"/>
                  </a:cxn>
                  <a:cxn ang="0">
                    <a:pos x="30" y="88"/>
                  </a:cxn>
                  <a:cxn ang="0">
                    <a:pos x="24" y="88"/>
                  </a:cxn>
                  <a:cxn ang="0">
                    <a:pos x="18" y="85"/>
                  </a:cxn>
                  <a:cxn ang="0">
                    <a:pos x="6" y="79"/>
                  </a:cxn>
                  <a:cxn ang="0">
                    <a:pos x="0" y="110"/>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32" name="Freeform 8"/>
              <p:cNvSpPr>
                <a:spLocks/>
              </p:cNvSpPr>
              <p:nvPr/>
            </p:nvSpPr>
            <p:spPr bwMode="auto">
              <a:xfrm>
                <a:off x="43" y="1862"/>
                <a:ext cx="233" cy="119"/>
              </a:xfrm>
              <a:custGeom>
                <a:avLst/>
                <a:gdLst/>
                <a:ahLst/>
                <a:cxnLst>
                  <a:cxn ang="0">
                    <a:pos x="0" y="115"/>
                  </a:cxn>
                  <a:cxn ang="0">
                    <a:pos x="7" y="118"/>
                  </a:cxn>
                  <a:cxn ang="0">
                    <a:pos x="19" y="118"/>
                  </a:cxn>
                  <a:cxn ang="0">
                    <a:pos x="28" y="118"/>
                  </a:cxn>
                  <a:cxn ang="0">
                    <a:pos x="40" y="118"/>
                  </a:cxn>
                  <a:cxn ang="0">
                    <a:pos x="49" y="111"/>
                  </a:cxn>
                  <a:cxn ang="0">
                    <a:pos x="58" y="108"/>
                  </a:cxn>
                  <a:cxn ang="0">
                    <a:pos x="65" y="105"/>
                  </a:cxn>
                  <a:cxn ang="0">
                    <a:pos x="73" y="95"/>
                  </a:cxn>
                  <a:cxn ang="0">
                    <a:pos x="76" y="86"/>
                  </a:cxn>
                  <a:cxn ang="0">
                    <a:pos x="83" y="79"/>
                  </a:cxn>
                  <a:cxn ang="0">
                    <a:pos x="86" y="73"/>
                  </a:cxn>
                  <a:cxn ang="0">
                    <a:pos x="95" y="58"/>
                  </a:cxn>
                  <a:cxn ang="0">
                    <a:pos x="110" y="45"/>
                  </a:cxn>
                  <a:cxn ang="0">
                    <a:pos x="116" y="39"/>
                  </a:cxn>
                  <a:cxn ang="0">
                    <a:pos x="131" y="32"/>
                  </a:cxn>
                  <a:cxn ang="0">
                    <a:pos x="146" y="26"/>
                  </a:cxn>
                  <a:cxn ang="0">
                    <a:pos x="156" y="23"/>
                  </a:cxn>
                  <a:cxn ang="0">
                    <a:pos x="164" y="23"/>
                  </a:cxn>
                  <a:cxn ang="0">
                    <a:pos x="177" y="23"/>
                  </a:cxn>
                  <a:cxn ang="0">
                    <a:pos x="192" y="26"/>
                  </a:cxn>
                  <a:cxn ang="0">
                    <a:pos x="207" y="32"/>
                  </a:cxn>
                  <a:cxn ang="0">
                    <a:pos x="217" y="42"/>
                  </a:cxn>
                  <a:cxn ang="0">
                    <a:pos x="220" y="48"/>
                  </a:cxn>
                  <a:cxn ang="0">
                    <a:pos x="232" y="16"/>
                  </a:cxn>
                  <a:cxn ang="0">
                    <a:pos x="222" y="10"/>
                  </a:cxn>
                  <a:cxn ang="0">
                    <a:pos x="210" y="4"/>
                  </a:cxn>
                  <a:cxn ang="0">
                    <a:pos x="195" y="4"/>
                  </a:cxn>
                  <a:cxn ang="0">
                    <a:pos x="183" y="0"/>
                  </a:cxn>
                  <a:cxn ang="0">
                    <a:pos x="167" y="0"/>
                  </a:cxn>
                  <a:cxn ang="0">
                    <a:pos x="156" y="4"/>
                  </a:cxn>
                  <a:cxn ang="0">
                    <a:pos x="141" y="10"/>
                  </a:cxn>
                  <a:cxn ang="0">
                    <a:pos x="131" y="16"/>
                  </a:cxn>
                  <a:cxn ang="0">
                    <a:pos x="126" y="20"/>
                  </a:cxn>
                  <a:cxn ang="0">
                    <a:pos x="110" y="32"/>
                  </a:cxn>
                  <a:cxn ang="0">
                    <a:pos x="101" y="45"/>
                  </a:cxn>
                  <a:cxn ang="0">
                    <a:pos x="88" y="58"/>
                  </a:cxn>
                  <a:cxn ang="0">
                    <a:pos x="80" y="70"/>
                  </a:cxn>
                  <a:cxn ang="0">
                    <a:pos x="73" y="79"/>
                  </a:cxn>
                  <a:cxn ang="0">
                    <a:pos x="61" y="86"/>
                  </a:cxn>
                  <a:cxn ang="0">
                    <a:pos x="52" y="89"/>
                  </a:cxn>
                  <a:cxn ang="0">
                    <a:pos x="43" y="92"/>
                  </a:cxn>
                  <a:cxn ang="0">
                    <a:pos x="34" y="92"/>
                  </a:cxn>
                  <a:cxn ang="0">
                    <a:pos x="25" y="92"/>
                  </a:cxn>
                  <a:cxn ang="0">
                    <a:pos x="19" y="89"/>
                  </a:cxn>
                  <a:cxn ang="0">
                    <a:pos x="7" y="83"/>
                  </a:cxn>
                  <a:cxn ang="0">
                    <a:pos x="0" y="115"/>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33" name="Freeform 9"/>
              <p:cNvSpPr>
                <a:spLocks/>
              </p:cNvSpPr>
              <p:nvPr/>
            </p:nvSpPr>
            <p:spPr bwMode="auto">
              <a:xfrm>
                <a:off x="454" y="3914"/>
                <a:ext cx="232" cy="116"/>
              </a:xfrm>
              <a:custGeom>
                <a:avLst/>
                <a:gdLst/>
                <a:ahLst/>
                <a:cxnLst>
                  <a:cxn ang="0">
                    <a:pos x="0" y="111"/>
                  </a:cxn>
                  <a:cxn ang="0">
                    <a:pos x="9" y="115"/>
                  </a:cxn>
                  <a:cxn ang="0">
                    <a:pos x="19" y="115"/>
                  </a:cxn>
                  <a:cxn ang="0">
                    <a:pos x="30" y="115"/>
                  </a:cxn>
                  <a:cxn ang="0">
                    <a:pos x="40" y="111"/>
                  </a:cxn>
                  <a:cxn ang="0">
                    <a:pos x="49" y="108"/>
                  </a:cxn>
                  <a:cxn ang="0">
                    <a:pos x="61" y="105"/>
                  </a:cxn>
                  <a:cxn ang="0">
                    <a:pos x="64" y="102"/>
                  </a:cxn>
                  <a:cxn ang="0">
                    <a:pos x="73" y="93"/>
                  </a:cxn>
                  <a:cxn ang="0">
                    <a:pos x="76" y="84"/>
                  </a:cxn>
                  <a:cxn ang="0">
                    <a:pos x="82" y="77"/>
                  </a:cxn>
                  <a:cxn ang="0">
                    <a:pos x="85" y="72"/>
                  </a:cxn>
                  <a:cxn ang="0">
                    <a:pos x="95" y="56"/>
                  </a:cxn>
                  <a:cxn ang="0">
                    <a:pos x="110" y="43"/>
                  </a:cxn>
                  <a:cxn ang="0">
                    <a:pos x="116" y="38"/>
                  </a:cxn>
                  <a:cxn ang="0">
                    <a:pos x="131" y="31"/>
                  </a:cxn>
                  <a:cxn ang="0">
                    <a:pos x="146" y="25"/>
                  </a:cxn>
                  <a:cxn ang="0">
                    <a:pos x="155" y="22"/>
                  </a:cxn>
                  <a:cxn ang="0">
                    <a:pos x="167" y="18"/>
                  </a:cxn>
                  <a:cxn ang="0">
                    <a:pos x="176" y="22"/>
                  </a:cxn>
                  <a:cxn ang="0">
                    <a:pos x="191" y="25"/>
                  </a:cxn>
                  <a:cxn ang="0">
                    <a:pos x="206" y="31"/>
                  </a:cxn>
                  <a:cxn ang="0">
                    <a:pos x="216" y="38"/>
                  </a:cxn>
                  <a:cxn ang="0">
                    <a:pos x="219" y="46"/>
                  </a:cxn>
                  <a:cxn ang="0">
                    <a:pos x="231" y="13"/>
                  </a:cxn>
                  <a:cxn ang="0">
                    <a:pos x="222" y="10"/>
                  </a:cxn>
                  <a:cxn ang="0">
                    <a:pos x="209" y="3"/>
                  </a:cxn>
                  <a:cxn ang="0">
                    <a:pos x="194" y="0"/>
                  </a:cxn>
                  <a:cxn ang="0">
                    <a:pos x="182" y="0"/>
                  </a:cxn>
                  <a:cxn ang="0">
                    <a:pos x="167" y="0"/>
                  </a:cxn>
                  <a:cxn ang="0">
                    <a:pos x="155" y="3"/>
                  </a:cxn>
                  <a:cxn ang="0">
                    <a:pos x="143" y="10"/>
                  </a:cxn>
                  <a:cxn ang="0">
                    <a:pos x="131" y="13"/>
                  </a:cxn>
                  <a:cxn ang="0">
                    <a:pos x="125" y="18"/>
                  </a:cxn>
                  <a:cxn ang="0">
                    <a:pos x="113" y="31"/>
                  </a:cxn>
                  <a:cxn ang="0">
                    <a:pos x="100" y="43"/>
                  </a:cxn>
                  <a:cxn ang="0">
                    <a:pos x="88" y="56"/>
                  </a:cxn>
                  <a:cxn ang="0">
                    <a:pos x="80" y="69"/>
                  </a:cxn>
                  <a:cxn ang="0">
                    <a:pos x="73" y="74"/>
                  </a:cxn>
                  <a:cxn ang="0">
                    <a:pos x="61" y="84"/>
                  </a:cxn>
                  <a:cxn ang="0">
                    <a:pos x="52" y="87"/>
                  </a:cxn>
                  <a:cxn ang="0">
                    <a:pos x="45" y="90"/>
                  </a:cxn>
                  <a:cxn ang="0">
                    <a:pos x="34" y="90"/>
                  </a:cxn>
                  <a:cxn ang="0">
                    <a:pos x="25" y="90"/>
                  </a:cxn>
                  <a:cxn ang="0">
                    <a:pos x="19" y="87"/>
                  </a:cxn>
                  <a:cxn ang="0">
                    <a:pos x="7" y="80"/>
                  </a:cxn>
                  <a:cxn ang="0">
                    <a:pos x="0" y="111"/>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34" name="Freeform 10"/>
              <p:cNvSpPr>
                <a:spLocks/>
              </p:cNvSpPr>
              <p:nvPr/>
            </p:nvSpPr>
            <p:spPr bwMode="auto">
              <a:xfrm>
                <a:off x="5314" y="1011"/>
                <a:ext cx="233" cy="119"/>
              </a:xfrm>
              <a:custGeom>
                <a:avLst/>
                <a:gdLst/>
                <a:ahLst/>
                <a:cxnLst>
                  <a:cxn ang="0">
                    <a:pos x="232" y="115"/>
                  </a:cxn>
                  <a:cxn ang="0">
                    <a:pos x="222" y="115"/>
                  </a:cxn>
                  <a:cxn ang="0">
                    <a:pos x="214" y="118"/>
                  </a:cxn>
                  <a:cxn ang="0">
                    <a:pos x="201" y="118"/>
                  </a:cxn>
                  <a:cxn ang="0">
                    <a:pos x="192" y="115"/>
                  </a:cxn>
                  <a:cxn ang="0">
                    <a:pos x="183" y="112"/>
                  </a:cxn>
                  <a:cxn ang="0">
                    <a:pos x="171" y="106"/>
                  </a:cxn>
                  <a:cxn ang="0">
                    <a:pos x="164" y="102"/>
                  </a:cxn>
                  <a:cxn ang="0">
                    <a:pos x="158" y="94"/>
                  </a:cxn>
                  <a:cxn ang="0">
                    <a:pos x="153" y="84"/>
                  </a:cxn>
                  <a:cxn ang="0">
                    <a:pos x="149" y="78"/>
                  </a:cxn>
                  <a:cxn ang="0">
                    <a:pos x="146" y="71"/>
                  </a:cxn>
                  <a:cxn ang="0">
                    <a:pos x="134" y="59"/>
                  </a:cxn>
                  <a:cxn ang="0">
                    <a:pos x="122" y="44"/>
                  </a:cxn>
                  <a:cxn ang="0">
                    <a:pos x="113" y="37"/>
                  </a:cxn>
                  <a:cxn ang="0">
                    <a:pos x="97" y="31"/>
                  </a:cxn>
                  <a:cxn ang="0">
                    <a:pos x="85" y="28"/>
                  </a:cxn>
                  <a:cxn ang="0">
                    <a:pos x="73" y="24"/>
                  </a:cxn>
                  <a:cxn ang="0">
                    <a:pos x="64" y="21"/>
                  </a:cxn>
                  <a:cxn ang="0">
                    <a:pos x="52" y="24"/>
                  </a:cxn>
                  <a:cxn ang="0">
                    <a:pos x="39" y="28"/>
                  </a:cxn>
                  <a:cxn ang="0">
                    <a:pos x="24" y="31"/>
                  </a:cxn>
                  <a:cxn ang="0">
                    <a:pos x="15" y="40"/>
                  </a:cxn>
                  <a:cxn ang="0">
                    <a:pos x="9" y="47"/>
                  </a:cxn>
                  <a:cxn ang="0">
                    <a:pos x="0" y="16"/>
                  </a:cxn>
                  <a:cxn ang="0">
                    <a:pos x="6" y="9"/>
                  </a:cxn>
                  <a:cxn ang="0">
                    <a:pos x="21" y="6"/>
                  </a:cxn>
                  <a:cxn ang="0">
                    <a:pos x="33" y="3"/>
                  </a:cxn>
                  <a:cxn ang="0">
                    <a:pos x="49" y="0"/>
                  </a:cxn>
                  <a:cxn ang="0">
                    <a:pos x="61" y="3"/>
                  </a:cxn>
                  <a:cxn ang="0">
                    <a:pos x="73" y="6"/>
                  </a:cxn>
                  <a:cxn ang="0">
                    <a:pos x="88" y="13"/>
                  </a:cxn>
                  <a:cxn ang="0">
                    <a:pos x="100" y="16"/>
                  </a:cxn>
                  <a:cxn ang="0">
                    <a:pos x="107" y="21"/>
                  </a:cxn>
                  <a:cxn ang="0">
                    <a:pos x="118" y="31"/>
                  </a:cxn>
                  <a:cxn ang="0">
                    <a:pos x="131" y="47"/>
                  </a:cxn>
                  <a:cxn ang="0">
                    <a:pos x="143" y="59"/>
                  </a:cxn>
                  <a:cxn ang="0">
                    <a:pos x="153" y="71"/>
                  </a:cxn>
                  <a:cxn ang="0">
                    <a:pos x="158" y="78"/>
                  </a:cxn>
                  <a:cxn ang="0">
                    <a:pos x="168" y="84"/>
                  </a:cxn>
                  <a:cxn ang="0">
                    <a:pos x="177" y="91"/>
                  </a:cxn>
                  <a:cxn ang="0">
                    <a:pos x="186" y="94"/>
                  </a:cxn>
                  <a:cxn ang="0">
                    <a:pos x="199" y="94"/>
                  </a:cxn>
                  <a:cxn ang="0">
                    <a:pos x="204" y="91"/>
                  </a:cxn>
                  <a:cxn ang="0">
                    <a:pos x="214" y="91"/>
                  </a:cxn>
                  <a:cxn ang="0">
                    <a:pos x="225" y="84"/>
                  </a:cxn>
                  <a:cxn ang="0">
                    <a:pos x="232" y="115"/>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35" name="Freeform 11"/>
              <p:cNvSpPr>
                <a:spLocks/>
              </p:cNvSpPr>
              <p:nvPr/>
            </p:nvSpPr>
            <p:spPr bwMode="auto">
              <a:xfrm>
                <a:off x="1852" y="147"/>
                <a:ext cx="232" cy="114"/>
              </a:xfrm>
              <a:custGeom>
                <a:avLst/>
                <a:gdLst/>
                <a:ahLst/>
                <a:cxnLst>
                  <a:cxn ang="0">
                    <a:pos x="231" y="110"/>
                  </a:cxn>
                  <a:cxn ang="0">
                    <a:pos x="221" y="113"/>
                  </a:cxn>
                  <a:cxn ang="0">
                    <a:pos x="213" y="113"/>
                  </a:cxn>
                  <a:cxn ang="0">
                    <a:pos x="201" y="113"/>
                  </a:cxn>
                  <a:cxn ang="0">
                    <a:pos x="191" y="113"/>
                  </a:cxn>
                  <a:cxn ang="0">
                    <a:pos x="183" y="110"/>
                  </a:cxn>
                  <a:cxn ang="0">
                    <a:pos x="170" y="104"/>
                  </a:cxn>
                  <a:cxn ang="0">
                    <a:pos x="167" y="102"/>
                  </a:cxn>
                  <a:cxn ang="0">
                    <a:pos x="158" y="92"/>
                  </a:cxn>
                  <a:cxn ang="0">
                    <a:pos x="155" y="82"/>
                  </a:cxn>
                  <a:cxn ang="0">
                    <a:pos x="148" y="77"/>
                  </a:cxn>
                  <a:cxn ang="0">
                    <a:pos x="145" y="71"/>
                  </a:cxn>
                  <a:cxn ang="0">
                    <a:pos x="133" y="56"/>
                  </a:cxn>
                  <a:cxn ang="0">
                    <a:pos x="122" y="43"/>
                  </a:cxn>
                  <a:cxn ang="0">
                    <a:pos x="112" y="36"/>
                  </a:cxn>
                  <a:cxn ang="0">
                    <a:pos x="100" y="31"/>
                  </a:cxn>
                  <a:cxn ang="0">
                    <a:pos x="85" y="25"/>
                  </a:cxn>
                  <a:cxn ang="0">
                    <a:pos x="76" y="21"/>
                  </a:cxn>
                  <a:cxn ang="0">
                    <a:pos x="64" y="21"/>
                  </a:cxn>
                  <a:cxn ang="0">
                    <a:pos x="54" y="21"/>
                  </a:cxn>
                  <a:cxn ang="0">
                    <a:pos x="39" y="25"/>
                  </a:cxn>
                  <a:cxn ang="0">
                    <a:pos x="24" y="31"/>
                  </a:cxn>
                  <a:cxn ang="0">
                    <a:pos x="15" y="36"/>
                  </a:cxn>
                  <a:cxn ang="0">
                    <a:pos x="9" y="46"/>
                  </a:cxn>
                  <a:cxn ang="0">
                    <a:pos x="0" y="15"/>
                  </a:cxn>
                  <a:cxn ang="0">
                    <a:pos x="9" y="10"/>
                  </a:cxn>
                  <a:cxn ang="0">
                    <a:pos x="21" y="3"/>
                  </a:cxn>
                  <a:cxn ang="0">
                    <a:pos x="33" y="0"/>
                  </a:cxn>
                  <a:cxn ang="0">
                    <a:pos x="48" y="0"/>
                  </a:cxn>
                  <a:cxn ang="0">
                    <a:pos x="64" y="0"/>
                  </a:cxn>
                  <a:cxn ang="0">
                    <a:pos x="72" y="3"/>
                  </a:cxn>
                  <a:cxn ang="0">
                    <a:pos x="87" y="10"/>
                  </a:cxn>
                  <a:cxn ang="0">
                    <a:pos x="100" y="15"/>
                  </a:cxn>
                  <a:cxn ang="0">
                    <a:pos x="106" y="18"/>
                  </a:cxn>
                  <a:cxn ang="0">
                    <a:pos x="118" y="31"/>
                  </a:cxn>
                  <a:cxn ang="0">
                    <a:pos x="130" y="43"/>
                  </a:cxn>
                  <a:cxn ang="0">
                    <a:pos x="143" y="58"/>
                  </a:cxn>
                  <a:cxn ang="0">
                    <a:pos x="152" y="67"/>
                  </a:cxn>
                  <a:cxn ang="0">
                    <a:pos x="158" y="77"/>
                  </a:cxn>
                  <a:cxn ang="0">
                    <a:pos x="167" y="82"/>
                  </a:cxn>
                  <a:cxn ang="0">
                    <a:pos x="179" y="86"/>
                  </a:cxn>
                  <a:cxn ang="0">
                    <a:pos x="185" y="89"/>
                  </a:cxn>
                  <a:cxn ang="0">
                    <a:pos x="198" y="89"/>
                  </a:cxn>
                  <a:cxn ang="0">
                    <a:pos x="206" y="89"/>
                  </a:cxn>
                  <a:cxn ang="0">
                    <a:pos x="213" y="86"/>
                  </a:cxn>
                  <a:cxn ang="0">
                    <a:pos x="224" y="79"/>
                  </a:cxn>
                  <a:cxn ang="0">
                    <a:pos x="231" y="110"/>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36" name="Freeform 12"/>
              <p:cNvSpPr>
                <a:spLocks/>
              </p:cNvSpPr>
              <p:nvPr/>
            </p:nvSpPr>
            <p:spPr bwMode="auto">
              <a:xfrm>
                <a:off x="151" y="121"/>
                <a:ext cx="233" cy="120"/>
              </a:xfrm>
              <a:custGeom>
                <a:avLst/>
                <a:gdLst/>
                <a:ahLst/>
                <a:cxnLst>
                  <a:cxn ang="0">
                    <a:pos x="232" y="116"/>
                  </a:cxn>
                  <a:cxn ang="0">
                    <a:pos x="223" y="116"/>
                  </a:cxn>
                  <a:cxn ang="0">
                    <a:pos x="214" y="119"/>
                  </a:cxn>
                  <a:cxn ang="0">
                    <a:pos x="204" y="119"/>
                  </a:cxn>
                  <a:cxn ang="0">
                    <a:pos x="193" y="116"/>
                  </a:cxn>
                  <a:cxn ang="0">
                    <a:pos x="183" y="112"/>
                  </a:cxn>
                  <a:cxn ang="0">
                    <a:pos x="174" y="106"/>
                  </a:cxn>
                  <a:cxn ang="0">
                    <a:pos x="168" y="103"/>
                  </a:cxn>
                  <a:cxn ang="0">
                    <a:pos x="158" y="94"/>
                  </a:cxn>
                  <a:cxn ang="0">
                    <a:pos x="156" y="85"/>
                  </a:cxn>
                  <a:cxn ang="0">
                    <a:pos x="150" y="78"/>
                  </a:cxn>
                  <a:cxn ang="0">
                    <a:pos x="147" y="72"/>
                  </a:cxn>
                  <a:cxn ang="0">
                    <a:pos x="137" y="60"/>
                  </a:cxn>
                  <a:cxn ang="0">
                    <a:pos x="122" y="44"/>
                  </a:cxn>
                  <a:cxn ang="0">
                    <a:pos x="116" y="38"/>
                  </a:cxn>
                  <a:cxn ang="0">
                    <a:pos x="101" y="31"/>
                  </a:cxn>
                  <a:cxn ang="0">
                    <a:pos x="86" y="25"/>
                  </a:cxn>
                  <a:cxn ang="0">
                    <a:pos x="76" y="22"/>
                  </a:cxn>
                  <a:cxn ang="0">
                    <a:pos x="67" y="22"/>
                  </a:cxn>
                  <a:cxn ang="0">
                    <a:pos x="55" y="22"/>
                  </a:cxn>
                  <a:cxn ang="0">
                    <a:pos x="40" y="28"/>
                  </a:cxn>
                  <a:cxn ang="0">
                    <a:pos x="25" y="31"/>
                  </a:cxn>
                  <a:cxn ang="0">
                    <a:pos x="18" y="41"/>
                  </a:cxn>
                  <a:cxn ang="0">
                    <a:pos x="12" y="47"/>
                  </a:cxn>
                  <a:cxn ang="0">
                    <a:pos x="0" y="16"/>
                  </a:cxn>
                  <a:cxn ang="0">
                    <a:pos x="10" y="10"/>
                  </a:cxn>
                  <a:cxn ang="0">
                    <a:pos x="21" y="7"/>
                  </a:cxn>
                  <a:cxn ang="0">
                    <a:pos x="36" y="3"/>
                  </a:cxn>
                  <a:cxn ang="0">
                    <a:pos x="49" y="0"/>
                  </a:cxn>
                  <a:cxn ang="0">
                    <a:pos x="64" y="3"/>
                  </a:cxn>
                  <a:cxn ang="0">
                    <a:pos x="76" y="7"/>
                  </a:cxn>
                  <a:cxn ang="0">
                    <a:pos x="89" y="13"/>
                  </a:cxn>
                  <a:cxn ang="0">
                    <a:pos x="101" y="16"/>
                  </a:cxn>
                  <a:cxn ang="0">
                    <a:pos x="107" y="22"/>
                  </a:cxn>
                  <a:cxn ang="0">
                    <a:pos x="119" y="31"/>
                  </a:cxn>
                  <a:cxn ang="0">
                    <a:pos x="132" y="47"/>
                  </a:cxn>
                  <a:cxn ang="0">
                    <a:pos x="143" y="60"/>
                  </a:cxn>
                  <a:cxn ang="0">
                    <a:pos x="153" y="72"/>
                  </a:cxn>
                  <a:cxn ang="0">
                    <a:pos x="158" y="78"/>
                  </a:cxn>
                  <a:cxn ang="0">
                    <a:pos x="171" y="85"/>
                  </a:cxn>
                  <a:cxn ang="0">
                    <a:pos x="180" y="91"/>
                  </a:cxn>
                  <a:cxn ang="0">
                    <a:pos x="189" y="94"/>
                  </a:cxn>
                  <a:cxn ang="0">
                    <a:pos x="199" y="94"/>
                  </a:cxn>
                  <a:cxn ang="0">
                    <a:pos x="208" y="91"/>
                  </a:cxn>
                  <a:cxn ang="0">
                    <a:pos x="214" y="91"/>
                  </a:cxn>
                  <a:cxn ang="0">
                    <a:pos x="226" y="85"/>
                  </a:cxn>
                  <a:cxn ang="0">
                    <a:pos x="232" y="116"/>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37" name="Freeform 13"/>
              <p:cNvSpPr>
                <a:spLocks/>
              </p:cNvSpPr>
              <p:nvPr/>
            </p:nvSpPr>
            <p:spPr bwMode="auto">
              <a:xfrm>
                <a:off x="1756" y="3890"/>
                <a:ext cx="228" cy="116"/>
              </a:xfrm>
              <a:custGeom>
                <a:avLst/>
                <a:gdLst/>
                <a:ahLst/>
                <a:cxnLst>
                  <a:cxn ang="0">
                    <a:pos x="227" y="112"/>
                  </a:cxn>
                  <a:cxn ang="0">
                    <a:pos x="220" y="115"/>
                  </a:cxn>
                  <a:cxn ang="0">
                    <a:pos x="209" y="115"/>
                  </a:cxn>
                  <a:cxn ang="0">
                    <a:pos x="200" y="115"/>
                  </a:cxn>
                  <a:cxn ang="0">
                    <a:pos x="187" y="112"/>
                  </a:cxn>
                  <a:cxn ang="0">
                    <a:pos x="179" y="108"/>
                  </a:cxn>
                  <a:cxn ang="0">
                    <a:pos x="169" y="105"/>
                  </a:cxn>
                  <a:cxn ang="0">
                    <a:pos x="164" y="100"/>
                  </a:cxn>
                  <a:cxn ang="0">
                    <a:pos x="157" y="90"/>
                  </a:cxn>
                  <a:cxn ang="0">
                    <a:pos x="151" y="84"/>
                  </a:cxn>
                  <a:cxn ang="0">
                    <a:pos x="148" y="77"/>
                  </a:cxn>
                  <a:cxn ang="0">
                    <a:pos x="145" y="72"/>
                  </a:cxn>
                  <a:cxn ang="0">
                    <a:pos x="133" y="56"/>
                  </a:cxn>
                  <a:cxn ang="0">
                    <a:pos x="118" y="41"/>
                  </a:cxn>
                  <a:cxn ang="0">
                    <a:pos x="112" y="35"/>
                  </a:cxn>
                  <a:cxn ang="0">
                    <a:pos x="96" y="31"/>
                  </a:cxn>
                  <a:cxn ang="0">
                    <a:pos x="84" y="25"/>
                  </a:cxn>
                  <a:cxn ang="0">
                    <a:pos x="73" y="22"/>
                  </a:cxn>
                  <a:cxn ang="0">
                    <a:pos x="63" y="19"/>
                  </a:cxn>
                  <a:cxn ang="0">
                    <a:pos x="51" y="22"/>
                  </a:cxn>
                  <a:cxn ang="0">
                    <a:pos x="36" y="25"/>
                  </a:cxn>
                  <a:cxn ang="0">
                    <a:pos x="21" y="31"/>
                  </a:cxn>
                  <a:cxn ang="0">
                    <a:pos x="15" y="38"/>
                  </a:cxn>
                  <a:cxn ang="0">
                    <a:pos x="9" y="43"/>
                  </a:cxn>
                  <a:cxn ang="0">
                    <a:pos x="0" y="13"/>
                  </a:cxn>
                  <a:cxn ang="0">
                    <a:pos x="6" y="10"/>
                  </a:cxn>
                  <a:cxn ang="0">
                    <a:pos x="21" y="4"/>
                  </a:cxn>
                  <a:cxn ang="0">
                    <a:pos x="33" y="0"/>
                  </a:cxn>
                  <a:cxn ang="0">
                    <a:pos x="48" y="0"/>
                  </a:cxn>
                  <a:cxn ang="0">
                    <a:pos x="61" y="0"/>
                  </a:cxn>
                  <a:cxn ang="0">
                    <a:pos x="73" y="4"/>
                  </a:cxn>
                  <a:cxn ang="0">
                    <a:pos x="88" y="10"/>
                  </a:cxn>
                  <a:cxn ang="0">
                    <a:pos x="96" y="13"/>
                  </a:cxn>
                  <a:cxn ang="0">
                    <a:pos x="103" y="19"/>
                  </a:cxn>
                  <a:cxn ang="0">
                    <a:pos x="118" y="31"/>
                  </a:cxn>
                  <a:cxn ang="0">
                    <a:pos x="130" y="43"/>
                  </a:cxn>
                  <a:cxn ang="0">
                    <a:pos x="139" y="56"/>
                  </a:cxn>
                  <a:cxn ang="0">
                    <a:pos x="148" y="69"/>
                  </a:cxn>
                  <a:cxn ang="0">
                    <a:pos x="157" y="74"/>
                  </a:cxn>
                  <a:cxn ang="0">
                    <a:pos x="166" y="84"/>
                  </a:cxn>
                  <a:cxn ang="0">
                    <a:pos x="175" y="87"/>
                  </a:cxn>
                  <a:cxn ang="0">
                    <a:pos x="184" y="90"/>
                  </a:cxn>
                  <a:cxn ang="0">
                    <a:pos x="194" y="90"/>
                  </a:cxn>
                  <a:cxn ang="0">
                    <a:pos x="202" y="90"/>
                  </a:cxn>
                  <a:cxn ang="0">
                    <a:pos x="209" y="87"/>
                  </a:cxn>
                  <a:cxn ang="0">
                    <a:pos x="220" y="81"/>
                  </a:cxn>
                  <a:cxn ang="0">
                    <a:pos x="227" y="112"/>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38" name="Freeform 14"/>
              <p:cNvSpPr>
                <a:spLocks/>
              </p:cNvSpPr>
              <p:nvPr/>
            </p:nvSpPr>
            <p:spPr bwMode="auto">
              <a:xfrm>
                <a:off x="5489" y="3411"/>
                <a:ext cx="228" cy="116"/>
              </a:xfrm>
              <a:custGeom>
                <a:avLst/>
                <a:gdLst/>
                <a:ahLst/>
                <a:cxnLst>
                  <a:cxn ang="0">
                    <a:pos x="227" y="3"/>
                  </a:cxn>
                  <a:cxn ang="0">
                    <a:pos x="220" y="3"/>
                  </a:cxn>
                  <a:cxn ang="0">
                    <a:pos x="209" y="0"/>
                  </a:cxn>
                  <a:cxn ang="0">
                    <a:pos x="200" y="0"/>
                  </a:cxn>
                  <a:cxn ang="0">
                    <a:pos x="190" y="3"/>
                  </a:cxn>
                  <a:cxn ang="0">
                    <a:pos x="179" y="6"/>
                  </a:cxn>
                  <a:cxn ang="0">
                    <a:pos x="169" y="9"/>
                  </a:cxn>
                  <a:cxn ang="0">
                    <a:pos x="164" y="16"/>
                  </a:cxn>
                  <a:cxn ang="0">
                    <a:pos x="157" y="24"/>
                  </a:cxn>
                  <a:cxn ang="0">
                    <a:pos x="151" y="34"/>
                  </a:cxn>
                  <a:cxn ang="0">
                    <a:pos x="148" y="40"/>
                  </a:cxn>
                  <a:cxn ang="0">
                    <a:pos x="145" y="47"/>
                  </a:cxn>
                  <a:cxn ang="0">
                    <a:pos x="133" y="58"/>
                  </a:cxn>
                  <a:cxn ang="0">
                    <a:pos x="118" y="74"/>
                  </a:cxn>
                  <a:cxn ang="0">
                    <a:pos x="112" y="78"/>
                  </a:cxn>
                  <a:cxn ang="0">
                    <a:pos x="96" y="87"/>
                  </a:cxn>
                  <a:cxn ang="0">
                    <a:pos x="84" y="90"/>
                  </a:cxn>
                  <a:cxn ang="0">
                    <a:pos x="73" y="94"/>
                  </a:cxn>
                  <a:cxn ang="0">
                    <a:pos x="63" y="96"/>
                  </a:cxn>
                  <a:cxn ang="0">
                    <a:pos x="51" y="94"/>
                  </a:cxn>
                  <a:cxn ang="0">
                    <a:pos x="36" y="90"/>
                  </a:cxn>
                  <a:cxn ang="0">
                    <a:pos x="21" y="84"/>
                  </a:cxn>
                  <a:cxn ang="0">
                    <a:pos x="15" y="78"/>
                  </a:cxn>
                  <a:cxn ang="0">
                    <a:pos x="9" y="71"/>
                  </a:cxn>
                  <a:cxn ang="0">
                    <a:pos x="0" y="102"/>
                  </a:cxn>
                  <a:cxn ang="0">
                    <a:pos x="6" y="109"/>
                  </a:cxn>
                  <a:cxn ang="0">
                    <a:pos x="18" y="112"/>
                  </a:cxn>
                  <a:cxn ang="0">
                    <a:pos x="33" y="115"/>
                  </a:cxn>
                  <a:cxn ang="0">
                    <a:pos x="48" y="115"/>
                  </a:cxn>
                  <a:cxn ang="0">
                    <a:pos x="61" y="115"/>
                  </a:cxn>
                  <a:cxn ang="0">
                    <a:pos x="73" y="112"/>
                  </a:cxn>
                  <a:cxn ang="0">
                    <a:pos x="88" y="109"/>
                  </a:cxn>
                  <a:cxn ang="0">
                    <a:pos x="96" y="102"/>
                  </a:cxn>
                  <a:cxn ang="0">
                    <a:pos x="103" y="96"/>
                  </a:cxn>
                  <a:cxn ang="0">
                    <a:pos x="118" y="84"/>
                  </a:cxn>
                  <a:cxn ang="0">
                    <a:pos x="130" y="71"/>
                  </a:cxn>
                  <a:cxn ang="0">
                    <a:pos x="139" y="58"/>
                  </a:cxn>
                  <a:cxn ang="0">
                    <a:pos x="148" y="47"/>
                  </a:cxn>
                  <a:cxn ang="0">
                    <a:pos x="157" y="40"/>
                  </a:cxn>
                  <a:cxn ang="0">
                    <a:pos x="166" y="34"/>
                  </a:cxn>
                  <a:cxn ang="0">
                    <a:pos x="175" y="27"/>
                  </a:cxn>
                  <a:cxn ang="0">
                    <a:pos x="184" y="24"/>
                  </a:cxn>
                  <a:cxn ang="0">
                    <a:pos x="194" y="24"/>
                  </a:cxn>
                  <a:cxn ang="0">
                    <a:pos x="202" y="24"/>
                  </a:cxn>
                  <a:cxn ang="0">
                    <a:pos x="209" y="27"/>
                  </a:cxn>
                  <a:cxn ang="0">
                    <a:pos x="220" y="34"/>
                  </a:cxn>
                  <a:cxn ang="0">
                    <a:pos x="227" y="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39" name="Freeform 15"/>
              <p:cNvSpPr>
                <a:spLocks/>
              </p:cNvSpPr>
              <p:nvPr/>
            </p:nvSpPr>
            <p:spPr bwMode="auto">
              <a:xfrm>
                <a:off x="5442" y="2855"/>
                <a:ext cx="66" cy="61"/>
              </a:xfrm>
              <a:custGeom>
                <a:avLst/>
                <a:gdLst/>
                <a:ahLst/>
                <a:cxnLst>
                  <a:cxn ang="0">
                    <a:pos x="21" y="0"/>
                  </a:cxn>
                  <a:cxn ang="0">
                    <a:pos x="0" y="39"/>
                  </a:cxn>
                  <a:cxn ang="0">
                    <a:pos x="41" y="60"/>
                  </a:cxn>
                  <a:cxn ang="0">
                    <a:pos x="65" y="20"/>
                  </a:cxn>
                  <a:cxn ang="0">
                    <a:pos x="21" y="0"/>
                  </a:cxn>
                </a:cxnLst>
                <a:rect l="0" t="0" r="r" b="b"/>
                <a:pathLst>
                  <a:path w="66" h="61">
                    <a:moveTo>
                      <a:pt x="21" y="0"/>
                    </a:moveTo>
                    <a:lnTo>
                      <a:pt x="0" y="39"/>
                    </a:lnTo>
                    <a:lnTo>
                      <a:pt x="41" y="60"/>
                    </a:lnTo>
                    <a:lnTo>
                      <a:pt x="65" y="20"/>
                    </a:lnTo>
                    <a:lnTo>
                      <a:pt x="21"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40" name="Freeform 16"/>
              <p:cNvSpPr>
                <a:spLocks/>
              </p:cNvSpPr>
              <p:nvPr/>
            </p:nvSpPr>
            <p:spPr bwMode="auto">
              <a:xfrm>
                <a:off x="3764" y="4046"/>
                <a:ext cx="61" cy="65"/>
              </a:xfrm>
              <a:custGeom>
                <a:avLst/>
                <a:gdLst/>
                <a:ahLst/>
                <a:cxnLst>
                  <a:cxn ang="0">
                    <a:pos x="20" y="0"/>
                  </a:cxn>
                  <a:cxn ang="0">
                    <a:pos x="0" y="44"/>
                  </a:cxn>
                  <a:cxn ang="0">
                    <a:pos x="40" y="64"/>
                  </a:cxn>
                  <a:cxn ang="0">
                    <a:pos x="60" y="20"/>
                  </a:cxn>
                  <a:cxn ang="0">
                    <a:pos x="20" y="0"/>
                  </a:cxn>
                </a:cxnLst>
                <a:rect l="0" t="0" r="r" b="b"/>
                <a:pathLst>
                  <a:path w="61" h="65">
                    <a:moveTo>
                      <a:pt x="20" y="0"/>
                    </a:moveTo>
                    <a:lnTo>
                      <a:pt x="0" y="44"/>
                    </a:lnTo>
                    <a:lnTo>
                      <a:pt x="40" y="64"/>
                    </a:lnTo>
                    <a:lnTo>
                      <a:pt x="60" y="20"/>
                    </a:lnTo>
                    <a:lnTo>
                      <a:pt x="20"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41" name="Freeform 17"/>
              <p:cNvSpPr>
                <a:spLocks/>
              </p:cNvSpPr>
              <p:nvPr/>
            </p:nvSpPr>
            <p:spPr bwMode="auto">
              <a:xfrm>
                <a:off x="500" y="541"/>
                <a:ext cx="57" cy="65"/>
              </a:xfrm>
              <a:custGeom>
                <a:avLst/>
                <a:gdLst/>
                <a:ahLst/>
                <a:cxnLst>
                  <a:cxn ang="0">
                    <a:pos x="18" y="0"/>
                  </a:cxn>
                  <a:cxn ang="0">
                    <a:pos x="0" y="44"/>
                  </a:cxn>
                  <a:cxn ang="0">
                    <a:pos x="38" y="64"/>
                  </a:cxn>
                  <a:cxn ang="0">
                    <a:pos x="56" y="23"/>
                  </a:cxn>
                  <a:cxn ang="0">
                    <a:pos x="18" y="0"/>
                  </a:cxn>
                </a:cxnLst>
                <a:rect l="0" t="0" r="r" b="b"/>
                <a:pathLst>
                  <a:path w="57" h="65">
                    <a:moveTo>
                      <a:pt x="18" y="0"/>
                    </a:moveTo>
                    <a:lnTo>
                      <a:pt x="0" y="44"/>
                    </a:lnTo>
                    <a:lnTo>
                      <a:pt x="38" y="64"/>
                    </a:lnTo>
                    <a:lnTo>
                      <a:pt x="56" y="23"/>
                    </a:lnTo>
                    <a:lnTo>
                      <a:pt x="18"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42" name="Freeform 18"/>
              <p:cNvSpPr>
                <a:spLocks/>
              </p:cNvSpPr>
              <p:nvPr/>
            </p:nvSpPr>
            <p:spPr bwMode="auto">
              <a:xfrm>
                <a:off x="2644" y="186"/>
                <a:ext cx="57" cy="102"/>
              </a:xfrm>
              <a:custGeom>
                <a:avLst/>
                <a:gdLst/>
                <a:ahLst/>
                <a:cxnLst>
                  <a:cxn ang="0">
                    <a:pos x="16" y="0"/>
                  </a:cxn>
                  <a:cxn ang="0">
                    <a:pos x="0" y="101"/>
                  </a:cxn>
                  <a:cxn ang="0">
                    <a:pos x="56" y="49"/>
                  </a:cxn>
                  <a:cxn ang="0">
                    <a:pos x="16" y="0"/>
                  </a:cxn>
                </a:cxnLst>
                <a:rect l="0" t="0" r="r" b="b"/>
                <a:pathLst>
                  <a:path w="57" h="102">
                    <a:moveTo>
                      <a:pt x="16" y="0"/>
                    </a:moveTo>
                    <a:lnTo>
                      <a:pt x="0" y="101"/>
                    </a:lnTo>
                    <a:lnTo>
                      <a:pt x="56" y="49"/>
                    </a:lnTo>
                    <a:lnTo>
                      <a:pt x="16"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43" name="Freeform 19"/>
              <p:cNvSpPr>
                <a:spLocks/>
              </p:cNvSpPr>
              <p:nvPr/>
            </p:nvSpPr>
            <p:spPr bwMode="auto">
              <a:xfrm>
                <a:off x="5673" y="2034"/>
                <a:ext cx="58" cy="102"/>
              </a:xfrm>
              <a:custGeom>
                <a:avLst/>
                <a:gdLst/>
                <a:ahLst/>
                <a:cxnLst>
                  <a:cxn ang="0">
                    <a:pos x="16" y="0"/>
                  </a:cxn>
                  <a:cxn ang="0">
                    <a:pos x="0" y="101"/>
                  </a:cxn>
                  <a:cxn ang="0">
                    <a:pos x="57" y="49"/>
                  </a:cxn>
                  <a:cxn ang="0">
                    <a:pos x="16" y="0"/>
                  </a:cxn>
                </a:cxnLst>
                <a:rect l="0" t="0" r="r" b="b"/>
                <a:pathLst>
                  <a:path w="58" h="102">
                    <a:moveTo>
                      <a:pt x="16" y="0"/>
                    </a:moveTo>
                    <a:lnTo>
                      <a:pt x="0" y="101"/>
                    </a:lnTo>
                    <a:lnTo>
                      <a:pt x="57" y="49"/>
                    </a:lnTo>
                    <a:lnTo>
                      <a:pt x="16"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44" name="Freeform 20"/>
              <p:cNvSpPr>
                <a:spLocks/>
              </p:cNvSpPr>
              <p:nvPr/>
            </p:nvSpPr>
            <p:spPr bwMode="auto">
              <a:xfrm>
                <a:off x="3478" y="3974"/>
                <a:ext cx="59" cy="104"/>
              </a:xfrm>
              <a:custGeom>
                <a:avLst/>
                <a:gdLst/>
                <a:ahLst/>
                <a:cxnLst>
                  <a:cxn ang="0">
                    <a:pos x="16" y="0"/>
                  </a:cxn>
                  <a:cxn ang="0">
                    <a:pos x="0" y="103"/>
                  </a:cxn>
                  <a:cxn ang="0">
                    <a:pos x="58" y="50"/>
                  </a:cxn>
                  <a:cxn ang="0">
                    <a:pos x="16" y="0"/>
                  </a:cxn>
                </a:cxnLst>
                <a:rect l="0" t="0" r="r" b="b"/>
                <a:pathLst>
                  <a:path w="59" h="104">
                    <a:moveTo>
                      <a:pt x="16" y="0"/>
                    </a:moveTo>
                    <a:lnTo>
                      <a:pt x="0" y="103"/>
                    </a:lnTo>
                    <a:lnTo>
                      <a:pt x="58" y="50"/>
                    </a:lnTo>
                    <a:lnTo>
                      <a:pt x="16"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45" name="Freeform 21"/>
              <p:cNvSpPr>
                <a:spLocks/>
              </p:cNvSpPr>
              <p:nvPr/>
            </p:nvSpPr>
            <p:spPr bwMode="auto">
              <a:xfrm>
                <a:off x="426" y="4149"/>
                <a:ext cx="56" cy="102"/>
              </a:xfrm>
              <a:custGeom>
                <a:avLst/>
                <a:gdLst/>
                <a:ahLst/>
                <a:cxnLst>
                  <a:cxn ang="0">
                    <a:pos x="14" y="0"/>
                  </a:cxn>
                  <a:cxn ang="0">
                    <a:pos x="0" y="101"/>
                  </a:cxn>
                  <a:cxn ang="0">
                    <a:pos x="55" y="49"/>
                  </a:cxn>
                  <a:cxn ang="0">
                    <a:pos x="14" y="0"/>
                  </a:cxn>
                </a:cxnLst>
                <a:rect l="0" t="0" r="r" b="b"/>
                <a:pathLst>
                  <a:path w="56" h="102">
                    <a:moveTo>
                      <a:pt x="14" y="0"/>
                    </a:moveTo>
                    <a:lnTo>
                      <a:pt x="0" y="101"/>
                    </a:lnTo>
                    <a:lnTo>
                      <a:pt x="55" y="49"/>
                    </a:lnTo>
                    <a:lnTo>
                      <a:pt x="14"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46" name="Freeform 22"/>
              <p:cNvSpPr>
                <a:spLocks/>
              </p:cNvSpPr>
              <p:nvPr/>
            </p:nvSpPr>
            <p:spPr bwMode="auto">
              <a:xfrm>
                <a:off x="1604" y="4043"/>
                <a:ext cx="57" cy="102"/>
              </a:xfrm>
              <a:custGeom>
                <a:avLst/>
                <a:gdLst/>
                <a:ahLst/>
                <a:cxnLst>
                  <a:cxn ang="0">
                    <a:pos x="16" y="101"/>
                  </a:cxn>
                  <a:cxn ang="0">
                    <a:pos x="0" y="0"/>
                  </a:cxn>
                  <a:cxn ang="0">
                    <a:pos x="56" y="51"/>
                  </a:cxn>
                  <a:cxn ang="0">
                    <a:pos x="16" y="101"/>
                  </a:cxn>
                </a:cxnLst>
                <a:rect l="0" t="0" r="r" b="b"/>
                <a:pathLst>
                  <a:path w="57" h="102">
                    <a:moveTo>
                      <a:pt x="16" y="101"/>
                    </a:moveTo>
                    <a:lnTo>
                      <a:pt x="0" y="0"/>
                    </a:lnTo>
                    <a:lnTo>
                      <a:pt x="56" y="51"/>
                    </a:lnTo>
                    <a:lnTo>
                      <a:pt x="16" y="101"/>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47" name="Freeform 23"/>
              <p:cNvSpPr>
                <a:spLocks/>
              </p:cNvSpPr>
              <p:nvPr/>
            </p:nvSpPr>
            <p:spPr bwMode="auto">
              <a:xfrm>
                <a:off x="5453" y="1573"/>
                <a:ext cx="46" cy="88"/>
              </a:xfrm>
              <a:custGeom>
                <a:avLst/>
                <a:gdLst/>
                <a:ahLst/>
                <a:cxnLst>
                  <a:cxn ang="0">
                    <a:pos x="27" y="87"/>
                  </a:cxn>
                  <a:cxn ang="0">
                    <a:pos x="45" y="46"/>
                  </a:cxn>
                  <a:cxn ang="0">
                    <a:pos x="18" y="0"/>
                  </a:cxn>
                  <a:cxn ang="0">
                    <a:pos x="0" y="49"/>
                  </a:cxn>
                  <a:cxn ang="0">
                    <a:pos x="27" y="87"/>
                  </a:cxn>
                </a:cxnLst>
                <a:rect l="0" t="0" r="r" b="b"/>
                <a:pathLst>
                  <a:path w="46" h="88">
                    <a:moveTo>
                      <a:pt x="27" y="87"/>
                    </a:moveTo>
                    <a:lnTo>
                      <a:pt x="45" y="46"/>
                    </a:lnTo>
                    <a:lnTo>
                      <a:pt x="18" y="0"/>
                    </a:lnTo>
                    <a:lnTo>
                      <a:pt x="0" y="49"/>
                    </a:lnTo>
                    <a:lnTo>
                      <a:pt x="27" y="87"/>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48" name="Freeform 24"/>
              <p:cNvSpPr>
                <a:spLocks/>
              </p:cNvSpPr>
              <p:nvPr/>
            </p:nvSpPr>
            <p:spPr bwMode="auto">
              <a:xfrm>
                <a:off x="5571" y="3729"/>
                <a:ext cx="47" cy="85"/>
              </a:xfrm>
              <a:custGeom>
                <a:avLst/>
                <a:gdLst/>
                <a:ahLst/>
                <a:cxnLst>
                  <a:cxn ang="0">
                    <a:pos x="19" y="84"/>
                  </a:cxn>
                  <a:cxn ang="0">
                    <a:pos x="0" y="45"/>
                  </a:cxn>
                  <a:cxn ang="0">
                    <a:pos x="27" y="0"/>
                  </a:cxn>
                  <a:cxn ang="0">
                    <a:pos x="46" y="45"/>
                  </a:cxn>
                  <a:cxn ang="0">
                    <a:pos x="19" y="84"/>
                  </a:cxn>
                </a:cxnLst>
                <a:rect l="0" t="0" r="r" b="b"/>
                <a:pathLst>
                  <a:path w="47" h="85">
                    <a:moveTo>
                      <a:pt x="19" y="84"/>
                    </a:moveTo>
                    <a:lnTo>
                      <a:pt x="0" y="45"/>
                    </a:lnTo>
                    <a:lnTo>
                      <a:pt x="27" y="0"/>
                    </a:lnTo>
                    <a:lnTo>
                      <a:pt x="46" y="45"/>
                    </a:lnTo>
                    <a:lnTo>
                      <a:pt x="19" y="84"/>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49" name="Freeform 25"/>
              <p:cNvSpPr>
                <a:spLocks/>
              </p:cNvSpPr>
              <p:nvPr/>
            </p:nvSpPr>
            <p:spPr bwMode="auto">
              <a:xfrm>
                <a:off x="5394" y="746"/>
                <a:ext cx="45" cy="86"/>
              </a:xfrm>
              <a:custGeom>
                <a:avLst/>
                <a:gdLst/>
                <a:ahLst/>
                <a:cxnLst>
                  <a:cxn ang="0">
                    <a:pos x="18" y="85"/>
                  </a:cxn>
                  <a:cxn ang="0">
                    <a:pos x="0" y="45"/>
                  </a:cxn>
                  <a:cxn ang="0">
                    <a:pos x="26" y="0"/>
                  </a:cxn>
                  <a:cxn ang="0">
                    <a:pos x="44" y="49"/>
                  </a:cxn>
                  <a:cxn ang="0">
                    <a:pos x="18" y="85"/>
                  </a:cxn>
                </a:cxnLst>
                <a:rect l="0" t="0" r="r" b="b"/>
                <a:pathLst>
                  <a:path w="45" h="86">
                    <a:moveTo>
                      <a:pt x="18" y="85"/>
                    </a:moveTo>
                    <a:lnTo>
                      <a:pt x="0" y="45"/>
                    </a:lnTo>
                    <a:lnTo>
                      <a:pt x="26" y="0"/>
                    </a:lnTo>
                    <a:lnTo>
                      <a:pt x="44" y="49"/>
                    </a:lnTo>
                    <a:lnTo>
                      <a:pt x="18" y="85"/>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50" name="Freeform 26"/>
              <p:cNvSpPr>
                <a:spLocks/>
              </p:cNvSpPr>
              <p:nvPr/>
            </p:nvSpPr>
            <p:spPr bwMode="auto">
              <a:xfrm>
                <a:off x="5394" y="746"/>
                <a:ext cx="45" cy="86"/>
              </a:xfrm>
              <a:custGeom>
                <a:avLst/>
                <a:gdLst/>
                <a:ahLst/>
                <a:cxnLst>
                  <a:cxn ang="0">
                    <a:pos x="18" y="85"/>
                  </a:cxn>
                  <a:cxn ang="0">
                    <a:pos x="0" y="45"/>
                  </a:cxn>
                  <a:cxn ang="0">
                    <a:pos x="26" y="0"/>
                  </a:cxn>
                  <a:cxn ang="0">
                    <a:pos x="44" y="49"/>
                  </a:cxn>
                  <a:cxn ang="0">
                    <a:pos x="18" y="85"/>
                  </a:cxn>
                </a:cxnLst>
                <a:rect l="0" t="0" r="r" b="b"/>
                <a:pathLst>
                  <a:path w="45" h="86">
                    <a:moveTo>
                      <a:pt x="18" y="85"/>
                    </a:moveTo>
                    <a:lnTo>
                      <a:pt x="0" y="45"/>
                    </a:lnTo>
                    <a:lnTo>
                      <a:pt x="26" y="0"/>
                    </a:lnTo>
                    <a:lnTo>
                      <a:pt x="44" y="49"/>
                    </a:lnTo>
                    <a:lnTo>
                      <a:pt x="18" y="85"/>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51" name="Freeform 27"/>
              <p:cNvSpPr>
                <a:spLocks/>
              </p:cNvSpPr>
              <p:nvPr/>
            </p:nvSpPr>
            <p:spPr bwMode="auto">
              <a:xfrm>
                <a:off x="4854" y="237"/>
                <a:ext cx="159" cy="72"/>
              </a:xfrm>
              <a:custGeom>
                <a:avLst/>
                <a:gdLst/>
                <a:ahLst/>
                <a:cxnLst>
                  <a:cxn ang="0">
                    <a:pos x="152" y="27"/>
                  </a:cxn>
                  <a:cxn ang="0">
                    <a:pos x="143" y="24"/>
                  </a:cxn>
                  <a:cxn ang="0">
                    <a:pos x="130" y="24"/>
                  </a:cxn>
                  <a:cxn ang="0">
                    <a:pos x="122" y="27"/>
                  </a:cxn>
                  <a:cxn ang="0">
                    <a:pos x="115" y="36"/>
                  </a:cxn>
                  <a:cxn ang="0">
                    <a:pos x="109" y="44"/>
                  </a:cxn>
                  <a:cxn ang="0">
                    <a:pos x="97" y="59"/>
                  </a:cxn>
                  <a:cxn ang="0">
                    <a:pos x="89" y="68"/>
                  </a:cxn>
                  <a:cxn ang="0">
                    <a:pos x="73" y="71"/>
                  </a:cxn>
                  <a:cxn ang="0">
                    <a:pos x="61" y="68"/>
                  </a:cxn>
                  <a:cxn ang="0">
                    <a:pos x="51" y="62"/>
                  </a:cxn>
                  <a:cxn ang="0">
                    <a:pos x="39" y="56"/>
                  </a:cxn>
                  <a:cxn ang="0">
                    <a:pos x="28" y="53"/>
                  </a:cxn>
                  <a:cxn ang="0">
                    <a:pos x="15" y="53"/>
                  </a:cxn>
                  <a:cxn ang="0">
                    <a:pos x="6" y="56"/>
                  </a:cxn>
                  <a:cxn ang="0">
                    <a:pos x="3" y="51"/>
                  </a:cxn>
                  <a:cxn ang="0">
                    <a:pos x="9" y="47"/>
                  </a:cxn>
                  <a:cxn ang="0">
                    <a:pos x="21" y="44"/>
                  </a:cxn>
                  <a:cxn ang="0">
                    <a:pos x="30" y="44"/>
                  </a:cxn>
                  <a:cxn ang="0">
                    <a:pos x="43" y="53"/>
                  </a:cxn>
                  <a:cxn ang="0">
                    <a:pos x="54" y="56"/>
                  </a:cxn>
                  <a:cxn ang="0">
                    <a:pos x="67" y="59"/>
                  </a:cxn>
                  <a:cxn ang="0">
                    <a:pos x="79" y="59"/>
                  </a:cxn>
                  <a:cxn ang="0">
                    <a:pos x="89" y="56"/>
                  </a:cxn>
                  <a:cxn ang="0">
                    <a:pos x="97" y="51"/>
                  </a:cxn>
                  <a:cxn ang="0">
                    <a:pos x="107" y="39"/>
                  </a:cxn>
                  <a:cxn ang="0">
                    <a:pos x="115" y="21"/>
                  </a:cxn>
                  <a:cxn ang="0">
                    <a:pos x="122" y="6"/>
                  </a:cxn>
                  <a:cxn ang="0">
                    <a:pos x="130" y="0"/>
                  </a:cxn>
                  <a:cxn ang="0">
                    <a:pos x="137" y="0"/>
                  </a:cxn>
                  <a:cxn ang="0">
                    <a:pos x="146" y="3"/>
                  </a:cxn>
                  <a:cxn ang="0">
                    <a:pos x="158" y="30"/>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52" name="Freeform 28"/>
              <p:cNvSpPr>
                <a:spLocks/>
              </p:cNvSpPr>
              <p:nvPr/>
            </p:nvSpPr>
            <p:spPr bwMode="auto">
              <a:xfrm>
                <a:off x="5357" y="3223"/>
                <a:ext cx="154" cy="73"/>
              </a:xfrm>
              <a:custGeom>
                <a:avLst/>
                <a:gdLst/>
                <a:ahLst/>
                <a:cxnLst>
                  <a:cxn ang="0">
                    <a:pos x="147" y="27"/>
                  </a:cxn>
                  <a:cxn ang="0">
                    <a:pos x="138" y="24"/>
                  </a:cxn>
                  <a:cxn ang="0">
                    <a:pos x="127" y="24"/>
                  </a:cxn>
                  <a:cxn ang="0">
                    <a:pos x="117" y="27"/>
                  </a:cxn>
                  <a:cxn ang="0">
                    <a:pos x="112" y="36"/>
                  </a:cxn>
                  <a:cxn ang="0">
                    <a:pos x="105" y="48"/>
                  </a:cxn>
                  <a:cxn ang="0">
                    <a:pos x="97" y="60"/>
                  </a:cxn>
                  <a:cxn ang="0">
                    <a:pos x="84" y="69"/>
                  </a:cxn>
                  <a:cxn ang="0">
                    <a:pos x="69" y="72"/>
                  </a:cxn>
                  <a:cxn ang="0">
                    <a:pos x="57" y="69"/>
                  </a:cxn>
                  <a:cxn ang="0">
                    <a:pos x="49" y="63"/>
                  </a:cxn>
                  <a:cxn ang="0">
                    <a:pos x="37" y="57"/>
                  </a:cxn>
                  <a:cxn ang="0">
                    <a:pos x="24" y="54"/>
                  </a:cxn>
                  <a:cxn ang="0">
                    <a:pos x="12" y="54"/>
                  </a:cxn>
                  <a:cxn ang="0">
                    <a:pos x="4" y="57"/>
                  </a:cxn>
                  <a:cxn ang="0">
                    <a:pos x="0" y="54"/>
                  </a:cxn>
                  <a:cxn ang="0">
                    <a:pos x="7" y="48"/>
                  </a:cxn>
                  <a:cxn ang="0">
                    <a:pos x="19" y="45"/>
                  </a:cxn>
                  <a:cxn ang="0">
                    <a:pos x="27" y="48"/>
                  </a:cxn>
                  <a:cxn ang="0">
                    <a:pos x="39" y="54"/>
                  </a:cxn>
                  <a:cxn ang="0">
                    <a:pos x="52" y="60"/>
                  </a:cxn>
                  <a:cxn ang="0">
                    <a:pos x="64" y="60"/>
                  </a:cxn>
                  <a:cxn ang="0">
                    <a:pos x="75" y="60"/>
                  </a:cxn>
                  <a:cxn ang="0">
                    <a:pos x="84" y="57"/>
                  </a:cxn>
                  <a:cxn ang="0">
                    <a:pos x="93" y="51"/>
                  </a:cxn>
                  <a:cxn ang="0">
                    <a:pos x="102" y="39"/>
                  </a:cxn>
                  <a:cxn ang="0">
                    <a:pos x="112" y="22"/>
                  </a:cxn>
                  <a:cxn ang="0">
                    <a:pos x="120" y="7"/>
                  </a:cxn>
                  <a:cxn ang="0">
                    <a:pos x="127" y="0"/>
                  </a:cxn>
                  <a:cxn ang="0">
                    <a:pos x="135" y="0"/>
                  </a:cxn>
                  <a:cxn ang="0">
                    <a:pos x="145" y="3"/>
                  </a:cxn>
                  <a:cxn ang="0">
                    <a:pos x="153" y="30"/>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53" name="Freeform 29"/>
              <p:cNvSpPr>
                <a:spLocks/>
              </p:cNvSpPr>
              <p:nvPr/>
            </p:nvSpPr>
            <p:spPr bwMode="auto">
              <a:xfrm>
                <a:off x="224" y="1995"/>
                <a:ext cx="157" cy="74"/>
              </a:xfrm>
              <a:custGeom>
                <a:avLst/>
                <a:gdLst/>
                <a:ahLst/>
                <a:cxnLst>
                  <a:cxn ang="0">
                    <a:pos x="149" y="27"/>
                  </a:cxn>
                  <a:cxn ang="0">
                    <a:pos x="141" y="25"/>
                  </a:cxn>
                  <a:cxn ang="0">
                    <a:pos x="129" y="25"/>
                  </a:cxn>
                  <a:cxn ang="0">
                    <a:pos x="120" y="27"/>
                  </a:cxn>
                  <a:cxn ang="0">
                    <a:pos x="114" y="36"/>
                  </a:cxn>
                  <a:cxn ang="0">
                    <a:pos x="105" y="48"/>
                  </a:cxn>
                  <a:cxn ang="0">
                    <a:pos x="99" y="61"/>
                  </a:cxn>
                  <a:cxn ang="0">
                    <a:pos x="84" y="70"/>
                  </a:cxn>
                  <a:cxn ang="0">
                    <a:pos x="72" y="73"/>
                  </a:cxn>
                  <a:cxn ang="0">
                    <a:pos x="60" y="70"/>
                  </a:cxn>
                  <a:cxn ang="0">
                    <a:pos x="51" y="64"/>
                  </a:cxn>
                  <a:cxn ang="0">
                    <a:pos x="39" y="58"/>
                  </a:cxn>
                  <a:cxn ang="0">
                    <a:pos x="27" y="51"/>
                  </a:cxn>
                  <a:cxn ang="0">
                    <a:pos x="15" y="51"/>
                  </a:cxn>
                  <a:cxn ang="0">
                    <a:pos x="7" y="58"/>
                  </a:cxn>
                  <a:cxn ang="0">
                    <a:pos x="3" y="51"/>
                  </a:cxn>
                  <a:cxn ang="0">
                    <a:pos x="9" y="48"/>
                  </a:cxn>
                  <a:cxn ang="0">
                    <a:pos x="21" y="46"/>
                  </a:cxn>
                  <a:cxn ang="0">
                    <a:pos x="30" y="46"/>
                  </a:cxn>
                  <a:cxn ang="0">
                    <a:pos x="42" y="51"/>
                  </a:cxn>
                  <a:cxn ang="0">
                    <a:pos x="54" y="58"/>
                  </a:cxn>
                  <a:cxn ang="0">
                    <a:pos x="66" y="61"/>
                  </a:cxn>
                  <a:cxn ang="0">
                    <a:pos x="78" y="61"/>
                  </a:cxn>
                  <a:cxn ang="0">
                    <a:pos x="87" y="58"/>
                  </a:cxn>
                  <a:cxn ang="0">
                    <a:pos x="96" y="51"/>
                  </a:cxn>
                  <a:cxn ang="0">
                    <a:pos x="105" y="40"/>
                  </a:cxn>
                  <a:cxn ang="0">
                    <a:pos x="114" y="21"/>
                  </a:cxn>
                  <a:cxn ang="0">
                    <a:pos x="120" y="6"/>
                  </a:cxn>
                  <a:cxn ang="0">
                    <a:pos x="129" y="0"/>
                  </a:cxn>
                  <a:cxn ang="0">
                    <a:pos x="135" y="0"/>
                  </a:cxn>
                  <a:cxn ang="0">
                    <a:pos x="144" y="3"/>
                  </a:cxn>
                  <a:cxn ang="0">
                    <a:pos x="156" y="30"/>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54" name="Freeform 30"/>
              <p:cNvSpPr>
                <a:spLocks/>
              </p:cNvSpPr>
              <p:nvPr/>
            </p:nvSpPr>
            <p:spPr bwMode="auto">
              <a:xfrm>
                <a:off x="3594" y="91"/>
                <a:ext cx="158" cy="75"/>
              </a:xfrm>
              <a:custGeom>
                <a:avLst/>
                <a:gdLst/>
                <a:ahLst/>
                <a:cxnLst>
                  <a:cxn ang="0">
                    <a:pos x="4" y="30"/>
                  </a:cxn>
                  <a:cxn ang="0">
                    <a:pos x="15" y="27"/>
                  </a:cxn>
                  <a:cxn ang="0">
                    <a:pos x="27" y="27"/>
                  </a:cxn>
                  <a:cxn ang="0">
                    <a:pos x="37" y="30"/>
                  </a:cxn>
                  <a:cxn ang="0">
                    <a:pos x="42" y="36"/>
                  </a:cxn>
                  <a:cxn ang="0">
                    <a:pos x="49" y="48"/>
                  </a:cxn>
                  <a:cxn ang="0">
                    <a:pos x="57" y="63"/>
                  </a:cxn>
                  <a:cxn ang="0">
                    <a:pos x="70" y="71"/>
                  </a:cxn>
                  <a:cxn ang="0">
                    <a:pos x="85" y="74"/>
                  </a:cxn>
                  <a:cxn ang="0">
                    <a:pos x="97" y="71"/>
                  </a:cxn>
                  <a:cxn ang="0">
                    <a:pos x="105" y="63"/>
                  </a:cxn>
                  <a:cxn ang="0">
                    <a:pos x="118" y="56"/>
                  </a:cxn>
                  <a:cxn ang="0">
                    <a:pos x="130" y="54"/>
                  </a:cxn>
                  <a:cxn ang="0">
                    <a:pos x="142" y="54"/>
                  </a:cxn>
                  <a:cxn ang="0">
                    <a:pos x="150" y="56"/>
                  </a:cxn>
                  <a:cxn ang="0">
                    <a:pos x="154" y="54"/>
                  </a:cxn>
                  <a:cxn ang="0">
                    <a:pos x="145" y="48"/>
                  </a:cxn>
                  <a:cxn ang="0">
                    <a:pos x="135" y="48"/>
                  </a:cxn>
                  <a:cxn ang="0">
                    <a:pos x="127" y="48"/>
                  </a:cxn>
                  <a:cxn ang="0">
                    <a:pos x="115" y="54"/>
                  </a:cxn>
                  <a:cxn ang="0">
                    <a:pos x="102" y="59"/>
                  </a:cxn>
                  <a:cxn ang="0">
                    <a:pos x="87" y="59"/>
                  </a:cxn>
                  <a:cxn ang="0">
                    <a:pos x="79" y="59"/>
                  </a:cxn>
                  <a:cxn ang="0">
                    <a:pos x="70" y="56"/>
                  </a:cxn>
                  <a:cxn ang="0">
                    <a:pos x="60" y="54"/>
                  </a:cxn>
                  <a:cxn ang="0">
                    <a:pos x="52" y="42"/>
                  </a:cxn>
                  <a:cxn ang="0">
                    <a:pos x="42" y="24"/>
                  </a:cxn>
                  <a:cxn ang="0">
                    <a:pos x="34" y="9"/>
                  </a:cxn>
                  <a:cxn ang="0">
                    <a:pos x="27" y="4"/>
                  </a:cxn>
                  <a:cxn ang="0">
                    <a:pos x="19" y="0"/>
                  </a:cxn>
                  <a:cxn ang="0">
                    <a:pos x="9" y="6"/>
                  </a:cxn>
                  <a:cxn ang="0">
                    <a:pos x="0" y="3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55" name="Freeform 31"/>
              <p:cNvSpPr>
                <a:spLocks/>
              </p:cNvSpPr>
              <p:nvPr/>
            </p:nvSpPr>
            <p:spPr bwMode="auto">
              <a:xfrm>
                <a:off x="148" y="3372"/>
                <a:ext cx="160" cy="73"/>
              </a:xfrm>
              <a:custGeom>
                <a:avLst/>
                <a:gdLst/>
                <a:ahLst/>
                <a:cxnLst>
                  <a:cxn ang="0">
                    <a:pos x="7" y="27"/>
                  </a:cxn>
                  <a:cxn ang="0">
                    <a:pos x="15" y="24"/>
                  </a:cxn>
                  <a:cxn ang="0">
                    <a:pos x="28" y="24"/>
                  </a:cxn>
                  <a:cxn ang="0">
                    <a:pos x="37" y="30"/>
                  </a:cxn>
                  <a:cxn ang="0">
                    <a:pos x="43" y="36"/>
                  </a:cxn>
                  <a:cxn ang="0">
                    <a:pos x="50" y="49"/>
                  </a:cxn>
                  <a:cxn ang="0">
                    <a:pos x="58" y="60"/>
                  </a:cxn>
                  <a:cxn ang="0">
                    <a:pos x="70" y="69"/>
                  </a:cxn>
                  <a:cxn ang="0">
                    <a:pos x="86" y="72"/>
                  </a:cxn>
                  <a:cxn ang="0">
                    <a:pos x="98" y="72"/>
                  </a:cxn>
                  <a:cxn ang="0">
                    <a:pos x="107" y="64"/>
                  </a:cxn>
                  <a:cxn ang="0">
                    <a:pos x="119" y="57"/>
                  </a:cxn>
                  <a:cxn ang="0">
                    <a:pos x="131" y="54"/>
                  </a:cxn>
                  <a:cxn ang="0">
                    <a:pos x="144" y="54"/>
                  </a:cxn>
                  <a:cxn ang="0">
                    <a:pos x="152" y="57"/>
                  </a:cxn>
                  <a:cxn ang="0">
                    <a:pos x="156" y="54"/>
                  </a:cxn>
                  <a:cxn ang="0">
                    <a:pos x="147" y="49"/>
                  </a:cxn>
                  <a:cxn ang="0">
                    <a:pos x="137" y="45"/>
                  </a:cxn>
                  <a:cxn ang="0">
                    <a:pos x="129" y="49"/>
                  </a:cxn>
                  <a:cxn ang="0">
                    <a:pos x="116" y="54"/>
                  </a:cxn>
                  <a:cxn ang="0">
                    <a:pos x="104" y="60"/>
                  </a:cxn>
                  <a:cxn ang="0">
                    <a:pos x="89" y="60"/>
                  </a:cxn>
                  <a:cxn ang="0">
                    <a:pos x="80" y="60"/>
                  </a:cxn>
                  <a:cxn ang="0">
                    <a:pos x="70" y="57"/>
                  </a:cxn>
                  <a:cxn ang="0">
                    <a:pos x="61" y="51"/>
                  </a:cxn>
                  <a:cxn ang="0">
                    <a:pos x="52" y="39"/>
                  </a:cxn>
                  <a:cxn ang="0">
                    <a:pos x="43" y="24"/>
                  </a:cxn>
                  <a:cxn ang="0">
                    <a:pos x="34" y="7"/>
                  </a:cxn>
                  <a:cxn ang="0">
                    <a:pos x="28" y="0"/>
                  </a:cxn>
                  <a:cxn ang="0">
                    <a:pos x="22" y="0"/>
                  </a:cxn>
                  <a:cxn ang="0">
                    <a:pos x="10" y="4"/>
                  </a:cxn>
                  <a:cxn ang="0">
                    <a:pos x="0" y="30"/>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56" name="Freeform 32"/>
              <p:cNvSpPr>
                <a:spLocks/>
              </p:cNvSpPr>
              <p:nvPr/>
            </p:nvSpPr>
            <p:spPr bwMode="auto">
              <a:xfrm>
                <a:off x="4006" y="3905"/>
                <a:ext cx="158" cy="75"/>
              </a:xfrm>
              <a:custGeom>
                <a:avLst/>
                <a:gdLst/>
                <a:ahLst/>
                <a:cxnLst>
                  <a:cxn ang="0">
                    <a:pos x="6" y="30"/>
                  </a:cxn>
                  <a:cxn ang="0">
                    <a:pos x="15" y="27"/>
                  </a:cxn>
                  <a:cxn ang="0">
                    <a:pos x="27" y="27"/>
                  </a:cxn>
                  <a:cxn ang="0">
                    <a:pos x="36" y="30"/>
                  </a:cxn>
                  <a:cxn ang="0">
                    <a:pos x="43" y="35"/>
                  </a:cxn>
                  <a:cxn ang="0">
                    <a:pos x="48" y="47"/>
                  </a:cxn>
                  <a:cxn ang="0">
                    <a:pos x="58" y="62"/>
                  </a:cxn>
                  <a:cxn ang="0">
                    <a:pos x="69" y="71"/>
                  </a:cxn>
                  <a:cxn ang="0">
                    <a:pos x="84" y="74"/>
                  </a:cxn>
                  <a:cxn ang="0">
                    <a:pos x="96" y="71"/>
                  </a:cxn>
                  <a:cxn ang="0">
                    <a:pos x="106" y="62"/>
                  </a:cxn>
                  <a:cxn ang="0">
                    <a:pos x="118" y="56"/>
                  </a:cxn>
                  <a:cxn ang="0">
                    <a:pos x="130" y="54"/>
                  </a:cxn>
                  <a:cxn ang="0">
                    <a:pos x="142" y="54"/>
                  </a:cxn>
                  <a:cxn ang="0">
                    <a:pos x="151" y="56"/>
                  </a:cxn>
                  <a:cxn ang="0">
                    <a:pos x="154" y="54"/>
                  </a:cxn>
                  <a:cxn ang="0">
                    <a:pos x="145" y="47"/>
                  </a:cxn>
                  <a:cxn ang="0">
                    <a:pos x="136" y="47"/>
                  </a:cxn>
                  <a:cxn ang="0">
                    <a:pos x="127" y="47"/>
                  </a:cxn>
                  <a:cxn ang="0">
                    <a:pos x="114" y="54"/>
                  </a:cxn>
                  <a:cxn ang="0">
                    <a:pos x="103" y="59"/>
                  </a:cxn>
                  <a:cxn ang="0">
                    <a:pos x="91" y="62"/>
                  </a:cxn>
                  <a:cxn ang="0">
                    <a:pos x="79" y="62"/>
                  </a:cxn>
                  <a:cxn ang="0">
                    <a:pos x="69" y="56"/>
                  </a:cxn>
                  <a:cxn ang="0">
                    <a:pos x="61" y="54"/>
                  </a:cxn>
                  <a:cxn ang="0">
                    <a:pos x="51" y="42"/>
                  </a:cxn>
                  <a:cxn ang="0">
                    <a:pos x="43" y="24"/>
                  </a:cxn>
                  <a:cxn ang="0">
                    <a:pos x="36" y="9"/>
                  </a:cxn>
                  <a:cxn ang="0">
                    <a:pos x="27" y="3"/>
                  </a:cxn>
                  <a:cxn ang="0">
                    <a:pos x="18" y="0"/>
                  </a:cxn>
                  <a:cxn ang="0">
                    <a:pos x="9" y="3"/>
                  </a:cxn>
                  <a:cxn ang="0">
                    <a:pos x="0" y="32"/>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57" name="Freeform 33"/>
              <p:cNvSpPr>
                <a:spLocks/>
              </p:cNvSpPr>
              <p:nvPr/>
            </p:nvSpPr>
            <p:spPr bwMode="auto">
              <a:xfrm>
                <a:off x="954" y="220"/>
                <a:ext cx="158" cy="73"/>
              </a:xfrm>
              <a:custGeom>
                <a:avLst/>
                <a:gdLst/>
                <a:ahLst/>
                <a:cxnLst>
                  <a:cxn ang="0">
                    <a:pos x="7" y="27"/>
                  </a:cxn>
                  <a:cxn ang="0">
                    <a:pos x="15" y="24"/>
                  </a:cxn>
                  <a:cxn ang="0">
                    <a:pos x="27" y="27"/>
                  </a:cxn>
                  <a:cxn ang="0">
                    <a:pos x="37" y="30"/>
                  </a:cxn>
                  <a:cxn ang="0">
                    <a:pos x="42" y="36"/>
                  </a:cxn>
                  <a:cxn ang="0">
                    <a:pos x="48" y="48"/>
                  </a:cxn>
                  <a:cxn ang="0">
                    <a:pos x="60" y="63"/>
                  </a:cxn>
                  <a:cxn ang="0">
                    <a:pos x="72" y="69"/>
                  </a:cxn>
                  <a:cxn ang="0">
                    <a:pos x="85" y="72"/>
                  </a:cxn>
                  <a:cxn ang="0">
                    <a:pos x="97" y="72"/>
                  </a:cxn>
                  <a:cxn ang="0">
                    <a:pos x="105" y="63"/>
                  </a:cxn>
                  <a:cxn ang="0">
                    <a:pos x="118" y="57"/>
                  </a:cxn>
                  <a:cxn ang="0">
                    <a:pos x="130" y="54"/>
                  </a:cxn>
                  <a:cxn ang="0">
                    <a:pos x="142" y="54"/>
                  </a:cxn>
                  <a:cxn ang="0">
                    <a:pos x="150" y="57"/>
                  </a:cxn>
                  <a:cxn ang="0">
                    <a:pos x="153" y="54"/>
                  </a:cxn>
                  <a:cxn ang="0">
                    <a:pos x="148" y="48"/>
                  </a:cxn>
                  <a:cxn ang="0">
                    <a:pos x="138" y="45"/>
                  </a:cxn>
                  <a:cxn ang="0">
                    <a:pos x="127" y="48"/>
                  </a:cxn>
                  <a:cxn ang="0">
                    <a:pos x="115" y="54"/>
                  </a:cxn>
                  <a:cxn ang="0">
                    <a:pos x="102" y="60"/>
                  </a:cxn>
                  <a:cxn ang="0">
                    <a:pos x="90" y="60"/>
                  </a:cxn>
                  <a:cxn ang="0">
                    <a:pos x="78" y="60"/>
                  </a:cxn>
                  <a:cxn ang="0">
                    <a:pos x="70" y="57"/>
                  </a:cxn>
                  <a:cxn ang="0">
                    <a:pos x="60" y="51"/>
                  </a:cxn>
                  <a:cxn ang="0">
                    <a:pos x="52" y="39"/>
                  </a:cxn>
                  <a:cxn ang="0">
                    <a:pos x="42" y="24"/>
                  </a:cxn>
                  <a:cxn ang="0">
                    <a:pos x="37" y="7"/>
                  </a:cxn>
                  <a:cxn ang="0">
                    <a:pos x="27" y="0"/>
                  </a:cxn>
                  <a:cxn ang="0">
                    <a:pos x="22" y="0"/>
                  </a:cxn>
                  <a:cxn ang="0">
                    <a:pos x="12" y="3"/>
                  </a:cxn>
                  <a:cxn ang="0">
                    <a:pos x="0" y="30"/>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58" name="Freeform 34"/>
              <p:cNvSpPr>
                <a:spLocks/>
              </p:cNvSpPr>
              <p:nvPr/>
            </p:nvSpPr>
            <p:spPr bwMode="auto">
              <a:xfrm>
                <a:off x="4097" y="136"/>
                <a:ext cx="156" cy="74"/>
              </a:xfrm>
              <a:custGeom>
                <a:avLst/>
                <a:gdLst/>
                <a:ahLst/>
                <a:cxnLst>
                  <a:cxn ang="0">
                    <a:pos x="0" y="43"/>
                  </a:cxn>
                  <a:cxn ang="0">
                    <a:pos x="4" y="46"/>
                  </a:cxn>
                  <a:cxn ang="0">
                    <a:pos x="9" y="48"/>
                  </a:cxn>
                  <a:cxn ang="0">
                    <a:pos x="15" y="48"/>
                  </a:cxn>
                  <a:cxn ang="0">
                    <a:pos x="22" y="48"/>
                  </a:cxn>
                  <a:cxn ang="0">
                    <a:pos x="27" y="48"/>
                  </a:cxn>
                  <a:cxn ang="0">
                    <a:pos x="30" y="46"/>
                  </a:cxn>
                  <a:cxn ang="0">
                    <a:pos x="37" y="43"/>
                  </a:cxn>
                  <a:cxn ang="0">
                    <a:pos x="43" y="37"/>
                  </a:cxn>
                  <a:cxn ang="0">
                    <a:pos x="45" y="30"/>
                  </a:cxn>
                  <a:cxn ang="0">
                    <a:pos x="49" y="25"/>
                  </a:cxn>
                  <a:cxn ang="0">
                    <a:pos x="52" y="18"/>
                  </a:cxn>
                  <a:cxn ang="0">
                    <a:pos x="58" y="12"/>
                  </a:cxn>
                  <a:cxn ang="0">
                    <a:pos x="64" y="7"/>
                  </a:cxn>
                  <a:cxn ang="0">
                    <a:pos x="70" y="3"/>
                  </a:cxn>
                  <a:cxn ang="0">
                    <a:pos x="76" y="0"/>
                  </a:cxn>
                  <a:cxn ang="0">
                    <a:pos x="85" y="0"/>
                  </a:cxn>
                  <a:cxn ang="0">
                    <a:pos x="91" y="0"/>
                  </a:cxn>
                  <a:cxn ang="0">
                    <a:pos x="95" y="0"/>
                  </a:cxn>
                  <a:cxn ang="0">
                    <a:pos x="100" y="7"/>
                  </a:cxn>
                  <a:cxn ang="0">
                    <a:pos x="106" y="9"/>
                  </a:cxn>
                  <a:cxn ang="0">
                    <a:pos x="110" y="12"/>
                  </a:cxn>
                  <a:cxn ang="0">
                    <a:pos x="118" y="15"/>
                  </a:cxn>
                  <a:cxn ang="0">
                    <a:pos x="125" y="18"/>
                  </a:cxn>
                  <a:cxn ang="0">
                    <a:pos x="130" y="18"/>
                  </a:cxn>
                  <a:cxn ang="0">
                    <a:pos x="136" y="18"/>
                  </a:cxn>
                  <a:cxn ang="0">
                    <a:pos x="140" y="18"/>
                  </a:cxn>
                  <a:cxn ang="0">
                    <a:pos x="146" y="18"/>
                  </a:cxn>
                  <a:cxn ang="0">
                    <a:pos x="151" y="15"/>
                  </a:cxn>
                  <a:cxn ang="0">
                    <a:pos x="155" y="12"/>
                  </a:cxn>
                  <a:cxn ang="0">
                    <a:pos x="155" y="18"/>
                  </a:cxn>
                  <a:cxn ang="0">
                    <a:pos x="151" y="22"/>
                  </a:cxn>
                  <a:cxn ang="0">
                    <a:pos x="146" y="25"/>
                  </a:cxn>
                  <a:cxn ang="0">
                    <a:pos x="143" y="27"/>
                  </a:cxn>
                  <a:cxn ang="0">
                    <a:pos x="136" y="27"/>
                  </a:cxn>
                  <a:cxn ang="0">
                    <a:pos x="133" y="27"/>
                  </a:cxn>
                  <a:cxn ang="0">
                    <a:pos x="128" y="27"/>
                  </a:cxn>
                  <a:cxn ang="0">
                    <a:pos x="121" y="25"/>
                  </a:cxn>
                  <a:cxn ang="0">
                    <a:pos x="115" y="18"/>
                  </a:cxn>
                  <a:cxn ang="0">
                    <a:pos x="106" y="15"/>
                  </a:cxn>
                  <a:cxn ang="0">
                    <a:pos x="103" y="12"/>
                  </a:cxn>
                  <a:cxn ang="0">
                    <a:pos x="97" y="12"/>
                  </a:cxn>
                  <a:cxn ang="0">
                    <a:pos x="88" y="12"/>
                  </a:cxn>
                  <a:cxn ang="0">
                    <a:pos x="82" y="12"/>
                  </a:cxn>
                  <a:cxn ang="0">
                    <a:pos x="79" y="12"/>
                  </a:cxn>
                  <a:cxn ang="0">
                    <a:pos x="73" y="12"/>
                  </a:cxn>
                  <a:cxn ang="0">
                    <a:pos x="67" y="15"/>
                  </a:cxn>
                  <a:cxn ang="0">
                    <a:pos x="64" y="18"/>
                  </a:cxn>
                  <a:cxn ang="0">
                    <a:pos x="58" y="22"/>
                  </a:cxn>
                  <a:cxn ang="0">
                    <a:pos x="55" y="25"/>
                  </a:cxn>
                  <a:cxn ang="0">
                    <a:pos x="52" y="33"/>
                  </a:cxn>
                  <a:cxn ang="0">
                    <a:pos x="45" y="43"/>
                  </a:cxn>
                  <a:cxn ang="0">
                    <a:pos x="43" y="48"/>
                  </a:cxn>
                  <a:cxn ang="0">
                    <a:pos x="37" y="61"/>
                  </a:cxn>
                  <a:cxn ang="0">
                    <a:pos x="34" y="67"/>
                  </a:cxn>
                  <a:cxn ang="0">
                    <a:pos x="30" y="70"/>
                  </a:cxn>
                  <a:cxn ang="0">
                    <a:pos x="27" y="73"/>
                  </a:cxn>
                  <a:cxn ang="0">
                    <a:pos x="22" y="73"/>
                  </a:cxn>
                  <a:cxn ang="0">
                    <a:pos x="19" y="73"/>
                  </a:cxn>
                  <a:cxn ang="0">
                    <a:pos x="15" y="73"/>
                  </a:cxn>
                  <a:cxn ang="0">
                    <a:pos x="9" y="70"/>
                  </a:cxn>
                  <a:cxn ang="0">
                    <a:pos x="7" y="67"/>
                  </a:cxn>
                  <a:cxn ang="0">
                    <a:pos x="0" y="43"/>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59" name="Freeform 35"/>
              <p:cNvSpPr>
                <a:spLocks/>
              </p:cNvSpPr>
              <p:nvPr/>
            </p:nvSpPr>
            <p:spPr bwMode="auto">
              <a:xfrm>
                <a:off x="157" y="510"/>
                <a:ext cx="153" cy="75"/>
              </a:xfrm>
              <a:custGeom>
                <a:avLst/>
                <a:gdLst/>
                <a:ahLst/>
                <a:cxnLst>
                  <a:cxn ang="0">
                    <a:pos x="3" y="46"/>
                  </a:cxn>
                  <a:cxn ang="0">
                    <a:pos x="15" y="49"/>
                  </a:cxn>
                  <a:cxn ang="0">
                    <a:pos x="23" y="49"/>
                  </a:cxn>
                  <a:cxn ang="0">
                    <a:pos x="33" y="46"/>
                  </a:cxn>
                  <a:cxn ang="0">
                    <a:pos x="42" y="37"/>
                  </a:cxn>
                  <a:cxn ang="0">
                    <a:pos x="48" y="28"/>
                  </a:cxn>
                  <a:cxn ang="0">
                    <a:pos x="57" y="12"/>
                  </a:cxn>
                  <a:cxn ang="0">
                    <a:pos x="68" y="3"/>
                  </a:cxn>
                  <a:cxn ang="0">
                    <a:pos x="83" y="0"/>
                  </a:cxn>
                  <a:cxn ang="0">
                    <a:pos x="92" y="3"/>
                  </a:cxn>
                  <a:cxn ang="0">
                    <a:pos x="104" y="10"/>
                  </a:cxn>
                  <a:cxn ang="0">
                    <a:pos x="113" y="15"/>
                  </a:cxn>
                  <a:cxn ang="0">
                    <a:pos x="125" y="22"/>
                  </a:cxn>
                  <a:cxn ang="0">
                    <a:pos x="137" y="22"/>
                  </a:cxn>
                  <a:cxn ang="0">
                    <a:pos x="149" y="15"/>
                  </a:cxn>
                  <a:cxn ang="0">
                    <a:pos x="152" y="22"/>
                  </a:cxn>
                  <a:cxn ang="0">
                    <a:pos x="143" y="25"/>
                  </a:cxn>
                  <a:cxn ang="0">
                    <a:pos x="134" y="28"/>
                  </a:cxn>
                  <a:cxn ang="0">
                    <a:pos x="122" y="28"/>
                  </a:cxn>
                  <a:cxn ang="0">
                    <a:pos x="113" y="22"/>
                  </a:cxn>
                  <a:cxn ang="0">
                    <a:pos x="102" y="15"/>
                  </a:cxn>
                  <a:cxn ang="0">
                    <a:pos x="87" y="12"/>
                  </a:cxn>
                  <a:cxn ang="0">
                    <a:pos x="75" y="12"/>
                  </a:cxn>
                  <a:cxn ang="0">
                    <a:pos x="65" y="15"/>
                  </a:cxn>
                  <a:cxn ang="0">
                    <a:pos x="57" y="22"/>
                  </a:cxn>
                  <a:cxn ang="0">
                    <a:pos x="50" y="34"/>
                  </a:cxn>
                  <a:cxn ang="0">
                    <a:pos x="42" y="53"/>
                  </a:cxn>
                  <a:cxn ang="0">
                    <a:pos x="33" y="68"/>
                  </a:cxn>
                  <a:cxn ang="0">
                    <a:pos x="23" y="74"/>
                  </a:cxn>
                  <a:cxn ang="0">
                    <a:pos x="18" y="74"/>
                  </a:cxn>
                  <a:cxn ang="0">
                    <a:pos x="8" y="71"/>
                  </a:cxn>
                  <a:cxn ang="0">
                    <a:pos x="0" y="4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60" name="Freeform 36"/>
              <p:cNvSpPr>
                <a:spLocks/>
              </p:cNvSpPr>
              <p:nvPr/>
            </p:nvSpPr>
            <p:spPr bwMode="auto">
              <a:xfrm>
                <a:off x="5581" y="1847"/>
                <a:ext cx="154" cy="72"/>
              </a:xfrm>
              <a:custGeom>
                <a:avLst/>
                <a:gdLst/>
                <a:ahLst/>
                <a:cxnLst>
                  <a:cxn ang="0">
                    <a:pos x="3" y="44"/>
                  </a:cxn>
                  <a:cxn ang="0">
                    <a:pos x="15" y="48"/>
                  </a:cxn>
                  <a:cxn ang="0">
                    <a:pos x="26" y="48"/>
                  </a:cxn>
                  <a:cxn ang="0">
                    <a:pos x="33" y="41"/>
                  </a:cxn>
                  <a:cxn ang="0">
                    <a:pos x="41" y="36"/>
                  </a:cxn>
                  <a:cxn ang="0">
                    <a:pos x="48" y="24"/>
                  </a:cxn>
                  <a:cxn ang="0">
                    <a:pos x="56" y="12"/>
                  </a:cxn>
                  <a:cxn ang="0">
                    <a:pos x="69" y="4"/>
                  </a:cxn>
                  <a:cxn ang="0">
                    <a:pos x="84" y="0"/>
                  </a:cxn>
                  <a:cxn ang="0">
                    <a:pos x="93" y="4"/>
                  </a:cxn>
                  <a:cxn ang="0">
                    <a:pos x="105" y="9"/>
                  </a:cxn>
                  <a:cxn ang="0">
                    <a:pos x="116" y="15"/>
                  </a:cxn>
                  <a:cxn ang="0">
                    <a:pos x="126" y="18"/>
                  </a:cxn>
                  <a:cxn ang="0">
                    <a:pos x="138" y="18"/>
                  </a:cxn>
                  <a:cxn ang="0">
                    <a:pos x="150" y="15"/>
                  </a:cxn>
                  <a:cxn ang="0">
                    <a:pos x="153" y="18"/>
                  </a:cxn>
                  <a:cxn ang="0">
                    <a:pos x="144" y="24"/>
                  </a:cxn>
                  <a:cxn ang="0">
                    <a:pos x="135" y="27"/>
                  </a:cxn>
                  <a:cxn ang="0">
                    <a:pos x="126" y="24"/>
                  </a:cxn>
                  <a:cxn ang="0">
                    <a:pos x="114" y="18"/>
                  </a:cxn>
                  <a:cxn ang="0">
                    <a:pos x="101" y="12"/>
                  </a:cxn>
                  <a:cxn ang="0">
                    <a:pos x="86" y="12"/>
                  </a:cxn>
                  <a:cxn ang="0">
                    <a:pos x="78" y="12"/>
                  </a:cxn>
                  <a:cxn ang="0">
                    <a:pos x="66" y="15"/>
                  </a:cxn>
                  <a:cxn ang="0">
                    <a:pos x="56" y="21"/>
                  </a:cxn>
                  <a:cxn ang="0">
                    <a:pos x="51" y="33"/>
                  </a:cxn>
                  <a:cxn ang="0">
                    <a:pos x="41" y="51"/>
                  </a:cxn>
                  <a:cxn ang="0">
                    <a:pos x="33" y="65"/>
                  </a:cxn>
                  <a:cxn ang="0">
                    <a:pos x="26" y="71"/>
                  </a:cxn>
                  <a:cxn ang="0">
                    <a:pos x="18" y="71"/>
                  </a:cxn>
                  <a:cxn ang="0">
                    <a:pos x="8" y="68"/>
                  </a:cxn>
                  <a:cxn ang="0">
                    <a:pos x="0" y="41"/>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61" name="Freeform 37"/>
              <p:cNvSpPr>
                <a:spLocks/>
              </p:cNvSpPr>
              <p:nvPr/>
            </p:nvSpPr>
            <p:spPr bwMode="auto">
              <a:xfrm>
                <a:off x="4436" y="4096"/>
                <a:ext cx="57" cy="66"/>
              </a:xfrm>
              <a:custGeom>
                <a:avLst/>
                <a:gdLst/>
                <a:ahLst/>
                <a:cxnLst>
                  <a:cxn ang="0">
                    <a:pos x="31" y="0"/>
                  </a:cxn>
                  <a:cxn ang="0">
                    <a:pos x="0" y="17"/>
                  </a:cxn>
                  <a:cxn ang="0">
                    <a:pos x="17" y="65"/>
                  </a:cxn>
                  <a:cxn ang="0">
                    <a:pos x="56" y="41"/>
                  </a:cxn>
                  <a:cxn ang="0">
                    <a:pos x="31" y="0"/>
                  </a:cxn>
                </a:cxnLst>
                <a:rect l="0" t="0" r="r" b="b"/>
                <a:pathLst>
                  <a:path w="57" h="66">
                    <a:moveTo>
                      <a:pt x="31" y="0"/>
                    </a:moveTo>
                    <a:lnTo>
                      <a:pt x="0" y="17"/>
                    </a:lnTo>
                    <a:lnTo>
                      <a:pt x="17" y="65"/>
                    </a:lnTo>
                    <a:lnTo>
                      <a:pt x="56" y="41"/>
                    </a:lnTo>
                    <a:lnTo>
                      <a:pt x="31"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62" name="Freeform 38"/>
              <p:cNvSpPr>
                <a:spLocks/>
              </p:cNvSpPr>
              <p:nvPr/>
            </p:nvSpPr>
            <p:spPr bwMode="auto">
              <a:xfrm>
                <a:off x="107" y="2501"/>
                <a:ext cx="55" cy="65"/>
              </a:xfrm>
              <a:custGeom>
                <a:avLst/>
                <a:gdLst/>
                <a:ahLst/>
                <a:cxnLst>
                  <a:cxn ang="0">
                    <a:pos x="30" y="0"/>
                  </a:cxn>
                  <a:cxn ang="0">
                    <a:pos x="0" y="17"/>
                  </a:cxn>
                  <a:cxn ang="0">
                    <a:pos x="16" y="64"/>
                  </a:cxn>
                  <a:cxn ang="0">
                    <a:pos x="54" y="40"/>
                  </a:cxn>
                  <a:cxn ang="0">
                    <a:pos x="30" y="0"/>
                  </a:cxn>
                </a:cxnLst>
                <a:rect l="0" t="0" r="r" b="b"/>
                <a:pathLst>
                  <a:path w="55" h="65">
                    <a:moveTo>
                      <a:pt x="30" y="0"/>
                    </a:moveTo>
                    <a:lnTo>
                      <a:pt x="0" y="17"/>
                    </a:lnTo>
                    <a:lnTo>
                      <a:pt x="16" y="64"/>
                    </a:lnTo>
                    <a:lnTo>
                      <a:pt x="54" y="40"/>
                    </a:lnTo>
                    <a:lnTo>
                      <a:pt x="30"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63" name="Freeform 39"/>
              <p:cNvSpPr>
                <a:spLocks/>
              </p:cNvSpPr>
              <p:nvPr/>
            </p:nvSpPr>
            <p:spPr bwMode="auto">
              <a:xfrm>
                <a:off x="5139" y="1106"/>
                <a:ext cx="56" cy="65"/>
              </a:xfrm>
              <a:custGeom>
                <a:avLst/>
                <a:gdLst/>
                <a:ahLst/>
                <a:cxnLst>
                  <a:cxn ang="0">
                    <a:pos x="30" y="0"/>
                  </a:cxn>
                  <a:cxn ang="0">
                    <a:pos x="0" y="17"/>
                  </a:cxn>
                  <a:cxn ang="0">
                    <a:pos x="16" y="64"/>
                  </a:cxn>
                  <a:cxn ang="0">
                    <a:pos x="55" y="41"/>
                  </a:cxn>
                  <a:cxn ang="0">
                    <a:pos x="30" y="0"/>
                  </a:cxn>
                </a:cxnLst>
                <a:rect l="0" t="0" r="r" b="b"/>
                <a:pathLst>
                  <a:path w="56" h="65">
                    <a:moveTo>
                      <a:pt x="30" y="0"/>
                    </a:moveTo>
                    <a:lnTo>
                      <a:pt x="0" y="17"/>
                    </a:lnTo>
                    <a:lnTo>
                      <a:pt x="16" y="64"/>
                    </a:lnTo>
                    <a:lnTo>
                      <a:pt x="55" y="41"/>
                    </a:lnTo>
                    <a:lnTo>
                      <a:pt x="30"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64" name="Freeform 40"/>
              <p:cNvSpPr>
                <a:spLocks/>
              </p:cNvSpPr>
              <p:nvPr/>
            </p:nvSpPr>
            <p:spPr bwMode="auto">
              <a:xfrm>
                <a:off x="4703" y="54"/>
                <a:ext cx="60" cy="81"/>
              </a:xfrm>
              <a:custGeom>
                <a:avLst/>
                <a:gdLst/>
                <a:ahLst/>
                <a:cxnLst>
                  <a:cxn ang="0">
                    <a:pos x="59" y="0"/>
                  </a:cxn>
                  <a:cxn ang="0">
                    <a:pos x="0" y="30"/>
                  </a:cxn>
                  <a:cxn ang="0">
                    <a:pos x="45" y="80"/>
                  </a:cxn>
                  <a:cxn ang="0">
                    <a:pos x="59" y="0"/>
                  </a:cxn>
                </a:cxnLst>
                <a:rect l="0" t="0" r="r" b="b"/>
                <a:pathLst>
                  <a:path w="60" h="81">
                    <a:moveTo>
                      <a:pt x="59" y="0"/>
                    </a:moveTo>
                    <a:lnTo>
                      <a:pt x="0" y="30"/>
                    </a:lnTo>
                    <a:lnTo>
                      <a:pt x="45" y="80"/>
                    </a:lnTo>
                    <a:lnTo>
                      <a:pt x="59"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65" name="Freeform 41"/>
              <p:cNvSpPr>
                <a:spLocks/>
              </p:cNvSpPr>
              <p:nvPr/>
            </p:nvSpPr>
            <p:spPr bwMode="auto">
              <a:xfrm>
                <a:off x="5601" y="3074"/>
                <a:ext cx="60" cy="80"/>
              </a:xfrm>
              <a:custGeom>
                <a:avLst/>
                <a:gdLst/>
                <a:ahLst/>
                <a:cxnLst>
                  <a:cxn ang="0">
                    <a:pos x="59" y="0"/>
                  </a:cxn>
                  <a:cxn ang="0">
                    <a:pos x="0" y="30"/>
                  </a:cxn>
                  <a:cxn ang="0">
                    <a:pos x="42" y="79"/>
                  </a:cxn>
                  <a:cxn ang="0">
                    <a:pos x="59" y="0"/>
                  </a:cxn>
                </a:cxnLst>
                <a:rect l="0" t="0" r="r" b="b"/>
                <a:pathLst>
                  <a:path w="60" h="80">
                    <a:moveTo>
                      <a:pt x="59" y="0"/>
                    </a:moveTo>
                    <a:lnTo>
                      <a:pt x="0" y="30"/>
                    </a:lnTo>
                    <a:lnTo>
                      <a:pt x="42" y="79"/>
                    </a:lnTo>
                    <a:lnTo>
                      <a:pt x="59"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66" name="Freeform 42"/>
              <p:cNvSpPr>
                <a:spLocks/>
              </p:cNvSpPr>
              <p:nvPr/>
            </p:nvSpPr>
            <p:spPr bwMode="auto">
              <a:xfrm>
                <a:off x="2788" y="4005"/>
                <a:ext cx="59" cy="83"/>
              </a:xfrm>
              <a:custGeom>
                <a:avLst/>
                <a:gdLst/>
                <a:ahLst/>
                <a:cxnLst>
                  <a:cxn ang="0">
                    <a:pos x="58" y="0"/>
                  </a:cxn>
                  <a:cxn ang="0">
                    <a:pos x="0" y="31"/>
                  </a:cxn>
                  <a:cxn ang="0">
                    <a:pos x="42" y="82"/>
                  </a:cxn>
                  <a:cxn ang="0">
                    <a:pos x="58" y="0"/>
                  </a:cxn>
                </a:cxnLst>
                <a:rect l="0" t="0" r="r" b="b"/>
                <a:pathLst>
                  <a:path w="59" h="83">
                    <a:moveTo>
                      <a:pt x="58" y="0"/>
                    </a:moveTo>
                    <a:lnTo>
                      <a:pt x="0" y="31"/>
                    </a:lnTo>
                    <a:lnTo>
                      <a:pt x="42" y="82"/>
                    </a:lnTo>
                    <a:lnTo>
                      <a:pt x="58"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67" name="Freeform 43"/>
              <p:cNvSpPr>
                <a:spLocks/>
              </p:cNvSpPr>
              <p:nvPr/>
            </p:nvSpPr>
            <p:spPr bwMode="auto">
              <a:xfrm>
                <a:off x="256" y="3041"/>
                <a:ext cx="61" cy="83"/>
              </a:xfrm>
              <a:custGeom>
                <a:avLst/>
                <a:gdLst/>
                <a:ahLst/>
                <a:cxnLst>
                  <a:cxn ang="0">
                    <a:pos x="60" y="0"/>
                  </a:cxn>
                  <a:cxn ang="0">
                    <a:pos x="0" y="31"/>
                  </a:cxn>
                  <a:cxn ang="0">
                    <a:pos x="46" y="82"/>
                  </a:cxn>
                  <a:cxn ang="0">
                    <a:pos x="60" y="0"/>
                  </a:cxn>
                </a:cxnLst>
                <a:rect l="0" t="0" r="r" b="b"/>
                <a:pathLst>
                  <a:path w="61" h="83">
                    <a:moveTo>
                      <a:pt x="60" y="0"/>
                    </a:moveTo>
                    <a:lnTo>
                      <a:pt x="0" y="31"/>
                    </a:lnTo>
                    <a:lnTo>
                      <a:pt x="46" y="82"/>
                    </a:lnTo>
                    <a:lnTo>
                      <a:pt x="60"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68" name="Freeform 44"/>
              <p:cNvSpPr>
                <a:spLocks/>
              </p:cNvSpPr>
              <p:nvPr/>
            </p:nvSpPr>
            <p:spPr bwMode="auto">
              <a:xfrm>
                <a:off x="4707" y="4074"/>
                <a:ext cx="59" cy="78"/>
              </a:xfrm>
              <a:custGeom>
                <a:avLst/>
                <a:gdLst/>
                <a:ahLst/>
                <a:cxnLst>
                  <a:cxn ang="0">
                    <a:pos x="58" y="0"/>
                  </a:cxn>
                  <a:cxn ang="0">
                    <a:pos x="0" y="30"/>
                  </a:cxn>
                  <a:cxn ang="0">
                    <a:pos x="42" y="77"/>
                  </a:cxn>
                  <a:cxn ang="0">
                    <a:pos x="58" y="0"/>
                  </a:cxn>
                </a:cxnLst>
                <a:rect l="0" t="0" r="r" b="b"/>
                <a:pathLst>
                  <a:path w="59" h="78">
                    <a:moveTo>
                      <a:pt x="58" y="0"/>
                    </a:moveTo>
                    <a:lnTo>
                      <a:pt x="0" y="30"/>
                    </a:lnTo>
                    <a:lnTo>
                      <a:pt x="42" y="77"/>
                    </a:lnTo>
                    <a:lnTo>
                      <a:pt x="58"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69" name="Freeform 45"/>
              <p:cNvSpPr>
                <a:spLocks/>
              </p:cNvSpPr>
              <p:nvPr/>
            </p:nvSpPr>
            <p:spPr bwMode="auto">
              <a:xfrm>
                <a:off x="234" y="3987"/>
                <a:ext cx="61" cy="81"/>
              </a:xfrm>
              <a:custGeom>
                <a:avLst/>
                <a:gdLst/>
                <a:ahLst/>
                <a:cxnLst>
                  <a:cxn ang="0">
                    <a:pos x="0" y="0"/>
                  </a:cxn>
                  <a:cxn ang="0">
                    <a:pos x="60" y="31"/>
                  </a:cxn>
                  <a:cxn ang="0">
                    <a:pos x="18" y="80"/>
                  </a:cxn>
                  <a:cxn ang="0">
                    <a:pos x="0" y="0"/>
                  </a:cxn>
                </a:cxnLst>
                <a:rect l="0" t="0" r="r" b="b"/>
                <a:pathLst>
                  <a:path w="61" h="81">
                    <a:moveTo>
                      <a:pt x="0" y="0"/>
                    </a:moveTo>
                    <a:lnTo>
                      <a:pt x="60" y="31"/>
                    </a:lnTo>
                    <a:lnTo>
                      <a:pt x="18" y="80"/>
                    </a:lnTo>
                    <a:lnTo>
                      <a:pt x="0"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70" name="Freeform 46"/>
              <p:cNvSpPr>
                <a:spLocks/>
              </p:cNvSpPr>
              <p:nvPr/>
            </p:nvSpPr>
            <p:spPr bwMode="auto">
              <a:xfrm>
                <a:off x="2285" y="99"/>
                <a:ext cx="61" cy="82"/>
              </a:xfrm>
              <a:custGeom>
                <a:avLst/>
                <a:gdLst/>
                <a:ahLst/>
                <a:cxnLst>
                  <a:cxn ang="0">
                    <a:pos x="0" y="0"/>
                  </a:cxn>
                  <a:cxn ang="0">
                    <a:pos x="60" y="31"/>
                  </a:cxn>
                  <a:cxn ang="0">
                    <a:pos x="18" y="81"/>
                  </a:cxn>
                  <a:cxn ang="0">
                    <a:pos x="0" y="0"/>
                  </a:cxn>
                </a:cxnLst>
                <a:rect l="0" t="0" r="r" b="b"/>
                <a:pathLst>
                  <a:path w="61" h="82">
                    <a:moveTo>
                      <a:pt x="0" y="0"/>
                    </a:moveTo>
                    <a:lnTo>
                      <a:pt x="60" y="31"/>
                    </a:lnTo>
                    <a:lnTo>
                      <a:pt x="18" y="81"/>
                    </a:lnTo>
                    <a:lnTo>
                      <a:pt x="0"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71" name="Rectangle 47"/>
              <p:cNvSpPr>
                <a:spLocks noChangeArrowheads="1"/>
              </p:cNvSpPr>
              <p:nvPr/>
            </p:nvSpPr>
            <p:spPr bwMode="auto">
              <a:xfrm>
                <a:off x="1629" y="103"/>
                <a:ext cx="53" cy="56"/>
              </a:xfrm>
              <a:prstGeom prst="rect">
                <a:avLst/>
              </a:prstGeom>
              <a:solidFill>
                <a:schemeClr val="folHlink"/>
              </a:solidFill>
              <a:ln w="12700">
                <a:noFill/>
                <a:miter lim="800000"/>
                <a:headEnd/>
                <a:tailEnd/>
              </a:ln>
              <a:effectLst>
                <a:outerShdw dist="35921" dir="2700000" algn="ctr" rotWithShape="0">
                  <a:schemeClr val="bg2"/>
                </a:outerShdw>
              </a:effectLst>
            </p:spPr>
            <p:txBody>
              <a:bodyPr wrap="none" anchor="ctr"/>
              <a:lstStyle/>
              <a:p>
                <a:pPr algn="l" eaLnBrk="0" hangingPunct="0"/>
                <a:endParaRPr lang="en-US" sz="2400">
                  <a:solidFill>
                    <a:srgbClr val="FFFFFF"/>
                  </a:solidFill>
                  <a:latin typeface="Times New Roman" pitchFamily="18" charset="0"/>
                </a:endParaRPr>
              </a:p>
            </p:txBody>
          </p:sp>
          <p:sp>
            <p:nvSpPr>
              <p:cNvPr id="1072" name="Rectangle 48"/>
              <p:cNvSpPr>
                <a:spLocks noChangeArrowheads="1"/>
              </p:cNvSpPr>
              <p:nvPr/>
            </p:nvSpPr>
            <p:spPr bwMode="auto">
              <a:xfrm>
                <a:off x="5563" y="129"/>
                <a:ext cx="52" cy="56"/>
              </a:xfrm>
              <a:prstGeom prst="rect">
                <a:avLst/>
              </a:prstGeom>
              <a:solidFill>
                <a:schemeClr val="folHlink"/>
              </a:solidFill>
              <a:ln w="12700">
                <a:noFill/>
                <a:miter lim="800000"/>
                <a:headEnd/>
                <a:tailEnd/>
              </a:ln>
              <a:effectLst>
                <a:outerShdw dist="35921" dir="2700000" algn="ctr" rotWithShape="0">
                  <a:schemeClr val="bg2"/>
                </a:outerShdw>
              </a:effectLst>
            </p:spPr>
            <p:txBody>
              <a:bodyPr wrap="none" anchor="ctr"/>
              <a:lstStyle/>
              <a:p>
                <a:pPr algn="l" eaLnBrk="0" hangingPunct="0"/>
                <a:endParaRPr lang="en-US" sz="2400">
                  <a:solidFill>
                    <a:srgbClr val="FFFFFF"/>
                  </a:solidFill>
                  <a:latin typeface="Times New Roman" pitchFamily="18" charset="0"/>
                </a:endParaRPr>
              </a:p>
            </p:txBody>
          </p:sp>
          <p:sp>
            <p:nvSpPr>
              <p:cNvPr id="1073" name="Rectangle 49"/>
              <p:cNvSpPr>
                <a:spLocks noChangeArrowheads="1"/>
              </p:cNvSpPr>
              <p:nvPr/>
            </p:nvSpPr>
            <p:spPr bwMode="auto">
              <a:xfrm>
                <a:off x="5039" y="4013"/>
                <a:ext cx="53" cy="57"/>
              </a:xfrm>
              <a:prstGeom prst="rect">
                <a:avLst/>
              </a:prstGeom>
              <a:solidFill>
                <a:schemeClr val="folHlink"/>
              </a:solidFill>
              <a:ln w="12700">
                <a:noFill/>
                <a:miter lim="800000"/>
                <a:headEnd/>
                <a:tailEnd/>
              </a:ln>
              <a:effectLst>
                <a:outerShdw dist="35921" dir="2700000" algn="ctr" rotWithShape="0">
                  <a:schemeClr val="bg2"/>
                </a:outerShdw>
              </a:effectLst>
            </p:spPr>
            <p:txBody>
              <a:bodyPr wrap="none" anchor="ctr"/>
              <a:lstStyle/>
              <a:p>
                <a:pPr algn="l" eaLnBrk="0" hangingPunct="0"/>
                <a:endParaRPr lang="en-US" sz="2400">
                  <a:solidFill>
                    <a:srgbClr val="FFFFFF"/>
                  </a:solidFill>
                  <a:latin typeface="Times New Roman" pitchFamily="18" charset="0"/>
                </a:endParaRPr>
              </a:p>
            </p:txBody>
          </p:sp>
          <p:sp>
            <p:nvSpPr>
              <p:cNvPr id="1074" name="Rectangle 50"/>
              <p:cNvSpPr>
                <a:spLocks noChangeArrowheads="1"/>
              </p:cNvSpPr>
              <p:nvPr/>
            </p:nvSpPr>
            <p:spPr bwMode="auto">
              <a:xfrm>
                <a:off x="5651" y="782"/>
                <a:ext cx="41" cy="43"/>
              </a:xfrm>
              <a:prstGeom prst="rect">
                <a:avLst/>
              </a:prstGeom>
              <a:solidFill>
                <a:schemeClr val="folHlink"/>
              </a:solidFill>
              <a:ln w="12700">
                <a:noFill/>
                <a:miter lim="800000"/>
                <a:headEnd/>
                <a:tailEnd/>
              </a:ln>
              <a:effectLst>
                <a:outerShdw dist="35921" dir="2700000" algn="ctr" rotWithShape="0">
                  <a:schemeClr val="bg2"/>
                </a:outerShdw>
              </a:effectLst>
            </p:spPr>
            <p:txBody>
              <a:bodyPr wrap="none" anchor="ctr"/>
              <a:lstStyle/>
              <a:p>
                <a:pPr algn="l" eaLnBrk="0" hangingPunct="0"/>
                <a:endParaRPr lang="en-US" sz="2400">
                  <a:solidFill>
                    <a:srgbClr val="FFFFFF"/>
                  </a:solidFill>
                  <a:latin typeface="Times New Roman" pitchFamily="18" charset="0"/>
                </a:endParaRPr>
              </a:p>
            </p:txBody>
          </p:sp>
          <p:sp>
            <p:nvSpPr>
              <p:cNvPr id="1075" name="Rectangle 51"/>
              <p:cNvSpPr>
                <a:spLocks noChangeArrowheads="1"/>
              </p:cNvSpPr>
              <p:nvPr/>
            </p:nvSpPr>
            <p:spPr bwMode="auto">
              <a:xfrm>
                <a:off x="648" y="202"/>
                <a:ext cx="52" cy="54"/>
              </a:xfrm>
              <a:prstGeom prst="rect">
                <a:avLst/>
              </a:prstGeom>
              <a:solidFill>
                <a:schemeClr val="folHlink"/>
              </a:solidFill>
              <a:ln w="12700">
                <a:noFill/>
                <a:miter lim="800000"/>
                <a:headEnd/>
                <a:tailEnd/>
              </a:ln>
              <a:effectLst>
                <a:outerShdw dist="35921" dir="2700000" algn="ctr" rotWithShape="0">
                  <a:schemeClr val="bg2"/>
                </a:outerShdw>
              </a:effectLst>
            </p:spPr>
            <p:txBody>
              <a:bodyPr wrap="none" anchor="ctr"/>
              <a:lstStyle/>
              <a:p>
                <a:pPr algn="l" eaLnBrk="0" hangingPunct="0"/>
                <a:endParaRPr lang="en-US" sz="2400">
                  <a:solidFill>
                    <a:srgbClr val="FFFFFF"/>
                  </a:solidFill>
                  <a:latin typeface="Times New Roman" pitchFamily="18" charset="0"/>
                </a:endParaRPr>
              </a:p>
            </p:txBody>
          </p:sp>
          <p:sp>
            <p:nvSpPr>
              <p:cNvPr id="1076" name="Freeform 52"/>
              <p:cNvSpPr>
                <a:spLocks/>
              </p:cNvSpPr>
              <p:nvPr/>
            </p:nvSpPr>
            <p:spPr bwMode="auto">
              <a:xfrm>
                <a:off x="177" y="1414"/>
                <a:ext cx="229" cy="116"/>
              </a:xfrm>
              <a:custGeom>
                <a:avLst/>
                <a:gdLst/>
                <a:ahLst/>
                <a:cxnLst>
                  <a:cxn ang="0">
                    <a:pos x="228" y="4"/>
                  </a:cxn>
                  <a:cxn ang="0">
                    <a:pos x="222" y="0"/>
                  </a:cxn>
                  <a:cxn ang="0">
                    <a:pos x="210" y="0"/>
                  </a:cxn>
                  <a:cxn ang="0">
                    <a:pos x="200" y="0"/>
                  </a:cxn>
                  <a:cxn ang="0">
                    <a:pos x="192" y="0"/>
                  </a:cxn>
                  <a:cxn ang="0">
                    <a:pos x="180" y="4"/>
                  </a:cxn>
                  <a:cxn ang="0">
                    <a:pos x="170" y="10"/>
                  </a:cxn>
                  <a:cxn ang="0">
                    <a:pos x="164" y="13"/>
                  </a:cxn>
                  <a:cxn ang="0">
                    <a:pos x="159" y="22"/>
                  </a:cxn>
                  <a:cxn ang="0">
                    <a:pos x="152" y="31"/>
                  </a:cxn>
                  <a:cxn ang="0">
                    <a:pos x="149" y="38"/>
                  </a:cxn>
                  <a:cxn ang="0">
                    <a:pos x="146" y="43"/>
                  </a:cxn>
                  <a:cxn ang="0">
                    <a:pos x="134" y="59"/>
                  </a:cxn>
                  <a:cxn ang="0">
                    <a:pos x="122" y="72"/>
                  </a:cxn>
                  <a:cxn ang="0">
                    <a:pos x="113" y="77"/>
                  </a:cxn>
                  <a:cxn ang="0">
                    <a:pos x="98" y="84"/>
                  </a:cxn>
                  <a:cxn ang="0">
                    <a:pos x="86" y="90"/>
                  </a:cxn>
                  <a:cxn ang="0">
                    <a:pos x="73" y="93"/>
                  </a:cxn>
                  <a:cxn ang="0">
                    <a:pos x="64" y="93"/>
                  </a:cxn>
                  <a:cxn ang="0">
                    <a:pos x="52" y="93"/>
                  </a:cxn>
                  <a:cxn ang="0">
                    <a:pos x="37" y="90"/>
                  </a:cxn>
                  <a:cxn ang="0">
                    <a:pos x="25" y="84"/>
                  </a:cxn>
                  <a:cxn ang="0">
                    <a:pos x="15" y="74"/>
                  </a:cxn>
                  <a:cxn ang="0">
                    <a:pos x="10" y="69"/>
                  </a:cxn>
                  <a:cxn ang="0">
                    <a:pos x="0" y="100"/>
                  </a:cxn>
                  <a:cxn ang="0">
                    <a:pos x="7" y="105"/>
                  </a:cxn>
                  <a:cxn ang="0">
                    <a:pos x="22" y="112"/>
                  </a:cxn>
                  <a:cxn ang="0">
                    <a:pos x="33" y="112"/>
                  </a:cxn>
                  <a:cxn ang="0">
                    <a:pos x="48" y="115"/>
                  </a:cxn>
                  <a:cxn ang="0">
                    <a:pos x="61" y="115"/>
                  </a:cxn>
                  <a:cxn ang="0">
                    <a:pos x="73" y="112"/>
                  </a:cxn>
                  <a:cxn ang="0">
                    <a:pos x="88" y="105"/>
                  </a:cxn>
                  <a:cxn ang="0">
                    <a:pos x="98" y="100"/>
                  </a:cxn>
                  <a:cxn ang="0">
                    <a:pos x="104" y="97"/>
                  </a:cxn>
                  <a:cxn ang="0">
                    <a:pos x="119" y="84"/>
                  </a:cxn>
                  <a:cxn ang="0">
                    <a:pos x="131" y="72"/>
                  </a:cxn>
                  <a:cxn ang="0">
                    <a:pos x="140" y="56"/>
                  </a:cxn>
                  <a:cxn ang="0">
                    <a:pos x="149" y="43"/>
                  </a:cxn>
                  <a:cxn ang="0">
                    <a:pos x="159" y="41"/>
                  </a:cxn>
                  <a:cxn ang="0">
                    <a:pos x="167" y="31"/>
                  </a:cxn>
                  <a:cxn ang="0">
                    <a:pos x="177" y="28"/>
                  </a:cxn>
                  <a:cxn ang="0">
                    <a:pos x="185" y="25"/>
                  </a:cxn>
                  <a:cxn ang="0">
                    <a:pos x="198" y="25"/>
                  </a:cxn>
                  <a:cxn ang="0">
                    <a:pos x="204" y="25"/>
                  </a:cxn>
                  <a:cxn ang="0">
                    <a:pos x="210" y="28"/>
                  </a:cxn>
                  <a:cxn ang="0">
                    <a:pos x="222" y="35"/>
                  </a:cxn>
                  <a:cxn ang="0">
                    <a:pos x="228" y="4"/>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77" name="Freeform 53"/>
              <p:cNvSpPr>
                <a:spLocks/>
              </p:cNvSpPr>
              <p:nvPr/>
            </p:nvSpPr>
            <p:spPr bwMode="auto">
              <a:xfrm>
                <a:off x="2288" y="4156"/>
                <a:ext cx="231" cy="115"/>
              </a:xfrm>
              <a:custGeom>
                <a:avLst/>
                <a:gdLst/>
                <a:ahLst/>
                <a:cxnLst>
                  <a:cxn ang="0">
                    <a:pos x="0" y="111"/>
                  </a:cxn>
                  <a:cxn ang="0">
                    <a:pos x="6" y="114"/>
                  </a:cxn>
                  <a:cxn ang="0">
                    <a:pos x="18" y="114"/>
                  </a:cxn>
                  <a:cxn ang="0">
                    <a:pos x="27" y="114"/>
                  </a:cxn>
                  <a:cxn ang="0">
                    <a:pos x="39" y="111"/>
                  </a:cxn>
                  <a:cxn ang="0">
                    <a:pos x="48" y="108"/>
                  </a:cxn>
                  <a:cxn ang="0">
                    <a:pos x="58" y="104"/>
                  </a:cxn>
                  <a:cxn ang="0">
                    <a:pos x="63" y="101"/>
                  </a:cxn>
                  <a:cxn ang="0">
                    <a:pos x="73" y="93"/>
                  </a:cxn>
                  <a:cxn ang="0">
                    <a:pos x="76" y="83"/>
                  </a:cxn>
                  <a:cxn ang="0">
                    <a:pos x="81" y="77"/>
                  </a:cxn>
                  <a:cxn ang="0">
                    <a:pos x="84" y="71"/>
                  </a:cxn>
                  <a:cxn ang="0">
                    <a:pos x="94" y="55"/>
                  </a:cxn>
                  <a:cxn ang="0">
                    <a:pos x="109" y="40"/>
                  </a:cxn>
                  <a:cxn ang="0">
                    <a:pos x="115" y="37"/>
                  </a:cxn>
                  <a:cxn ang="0">
                    <a:pos x="130" y="31"/>
                  </a:cxn>
                  <a:cxn ang="0">
                    <a:pos x="142" y="24"/>
                  </a:cxn>
                  <a:cxn ang="0">
                    <a:pos x="154" y="21"/>
                  </a:cxn>
                  <a:cxn ang="0">
                    <a:pos x="164" y="18"/>
                  </a:cxn>
                  <a:cxn ang="0">
                    <a:pos x="175" y="21"/>
                  </a:cxn>
                  <a:cxn ang="0">
                    <a:pos x="190" y="24"/>
                  </a:cxn>
                  <a:cxn ang="0">
                    <a:pos x="205" y="31"/>
                  </a:cxn>
                  <a:cxn ang="0">
                    <a:pos x="215" y="37"/>
                  </a:cxn>
                  <a:cxn ang="0">
                    <a:pos x="218" y="43"/>
                  </a:cxn>
                  <a:cxn ang="0">
                    <a:pos x="230" y="12"/>
                  </a:cxn>
                  <a:cxn ang="0">
                    <a:pos x="221" y="9"/>
                  </a:cxn>
                  <a:cxn ang="0">
                    <a:pos x="209" y="3"/>
                  </a:cxn>
                  <a:cxn ang="0">
                    <a:pos x="194" y="0"/>
                  </a:cxn>
                  <a:cxn ang="0">
                    <a:pos x="179" y="0"/>
                  </a:cxn>
                  <a:cxn ang="0">
                    <a:pos x="167" y="0"/>
                  </a:cxn>
                  <a:cxn ang="0">
                    <a:pos x="154" y="3"/>
                  </a:cxn>
                  <a:cxn ang="0">
                    <a:pos x="139" y="9"/>
                  </a:cxn>
                  <a:cxn ang="0">
                    <a:pos x="130" y="12"/>
                  </a:cxn>
                  <a:cxn ang="0">
                    <a:pos x="124" y="18"/>
                  </a:cxn>
                  <a:cxn ang="0">
                    <a:pos x="109" y="31"/>
                  </a:cxn>
                  <a:cxn ang="0">
                    <a:pos x="97" y="43"/>
                  </a:cxn>
                  <a:cxn ang="0">
                    <a:pos x="88" y="55"/>
                  </a:cxn>
                  <a:cxn ang="0">
                    <a:pos x="79" y="68"/>
                  </a:cxn>
                  <a:cxn ang="0">
                    <a:pos x="73" y="73"/>
                  </a:cxn>
                  <a:cxn ang="0">
                    <a:pos x="61" y="83"/>
                  </a:cxn>
                  <a:cxn ang="0">
                    <a:pos x="51" y="86"/>
                  </a:cxn>
                  <a:cxn ang="0">
                    <a:pos x="43" y="89"/>
                  </a:cxn>
                  <a:cxn ang="0">
                    <a:pos x="33" y="89"/>
                  </a:cxn>
                  <a:cxn ang="0">
                    <a:pos x="24" y="89"/>
                  </a:cxn>
                  <a:cxn ang="0">
                    <a:pos x="18" y="86"/>
                  </a:cxn>
                  <a:cxn ang="0">
                    <a:pos x="6" y="80"/>
                  </a:cxn>
                  <a:cxn ang="0">
                    <a:pos x="0" y="111"/>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78" name="Freeform 54"/>
              <p:cNvSpPr>
                <a:spLocks/>
              </p:cNvSpPr>
              <p:nvPr/>
            </p:nvSpPr>
            <p:spPr bwMode="auto">
              <a:xfrm>
                <a:off x="5310" y="388"/>
                <a:ext cx="234" cy="115"/>
              </a:xfrm>
              <a:custGeom>
                <a:avLst/>
                <a:gdLst/>
                <a:ahLst/>
                <a:cxnLst>
                  <a:cxn ang="0">
                    <a:pos x="233" y="3"/>
                  </a:cxn>
                  <a:cxn ang="0">
                    <a:pos x="223" y="0"/>
                  </a:cxn>
                  <a:cxn ang="0">
                    <a:pos x="214" y="0"/>
                  </a:cxn>
                  <a:cxn ang="0">
                    <a:pos x="202" y="0"/>
                  </a:cxn>
                  <a:cxn ang="0">
                    <a:pos x="193" y="0"/>
                  </a:cxn>
                  <a:cxn ang="0">
                    <a:pos x="183" y="3"/>
                  </a:cxn>
                  <a:cxn ang="0">
                    <a:pos x="172" y="10"/>
                  </a:cxn>
                  <a:cxn ang="0">
                    <a:pos x="168" y="13"/>
                  </a:cxn>
                  <a:cxn ang="0">
                    <a:pos x="159" y="21"/>
                  </a:cxn>
                  <a:cxn ang="0">
                    <a:pos x="153" y="31"/>
                  </a:cxn>
                  <a:cxn ang="0">
                    <a:pos x="150" y="37"/>
                  </a:cxn>
                  <a:cxn ang="0">
                    <a:pos x="147" y="43"/>
                  </a:cxn>
                  <a:cxn ang="0">
                    <a:pos x="138" y="59"/>
                  </a:cxn>
                  <a:cxn ang="0">
                    <a:pos x="122" y="71"/>
                  </a:cxn>
                  <a:cxn ang="0">
                    <a:pos x="114" y="77"/>
                  </a:cxn>
                  <a:cxn ang="0">
                    <a:pos x="101" y="83"/>
                  </a:cxn>
                  <a:cxn ang="0">
                    <a:pos x="86" y="90"/>
                  </a:cxn>
                  <a:cxn ang="0">
                    <a:pos x="76" y="93"/>
                  </a:cxn>
                  <a:cxn ang="0">
                    <a:pos x="65" y="93"/>
                  </a:cxn>
                  <a:cxn ang="0">
                    <a:pos x="55" y="93"/>
                  </a:cxn>
                  <a:cxn ang="0">
                    <a:pos x="40" y="87"/>
                  </a:cxn>
                  <a:cxn ang="0">
                    <a:pos x="25" y="83"/>
                  </a:cxn>
                  <a:cxn ang="0">
                    <a:pos x="15" y="74"/>
                  </a:cxn>
                  <a:cxn ang="0">
                    <a:pos x="10" y="68"/>
                  </a:cxn>
                  <a:cxn ang="0">
                    <a:pos x="0" y="99"/>
                  </a:cxn>
                  <a:cxn ang="0">
                    <a:pos x="10" y="105"/>
                  </a:cxn>
                  <a:cxn ang="0">
                    <a:pos x="22" y="111"/>
                  </a:cxn>
                  <a:cxn ang="0">
                    <a:pos x="34" y="111"/>
                  </a:cxn>
                  <a:cxn ang="0">
                    <a:pos x="50" y="114"/>
                  </a:cxn>
                  <a:cxn ang="0">
                    <a:pos x="61" y="114"/>
                  </a:cxn>
                  <a:cxn ang="0">
                    <a:pos x="74" y="111"/>
                  </a:cxn>
                  <a:cxn ang="0">
                    <a:pos x="89" y="105"/>
                  </a:cxn>
                  <a:cxn ang="0">
                    <a:pos x="101" y="99"/>
                  </a:cxn>
                  <a:cxn ang="0">
                    <a:pos x="107" y="96"/>
                  </a:cxn>
                  <a:cxn ang="0">
                    <a:pos x="119" y="83"/>
                  </a:cxn>
                  <a:cxn ang="0">
                    <a:pos x="132" y="71"/>
                  </a:cxn>
                  <a:cxn ang="0">
                    <a:pos x="144" y="56"/>
                  </a:cxn>
                  <a:cxn ang="0">
                    <a:pos x="153" y="46"/>
                  </a:cxn>
                  <a:cxn ang="0">
                    <a:pos x="159" y="37"/>
                  </a:cxn>
                  <a:cxn ang="0">
                    <a:pos x="172" y="31"/>
                  </a:cxn>
                  <a:cxn ang="0">
                    <a:pos x="180" y="25"/>
                  </a:cxn>
                  <a:cxn ang="0">
                    <a:pos x="190" y="21"/>
                  </a:cxn>
                  <a:cxn ang="0">
                    <a:pos x="199" y="21"/>
                  </a:cxn>
                  <a:cxn ang="0">
                    <a:pos x="208" y="25"/>
                  </a:cxn>
                  <a:cxn ang="0">
                    <a:pos x="214" y="25"/>
                  </a:cxn>
                  <a:cxn ang="0">
                    <a:pos x="226" y="34"/>
                  </a:cxn>
                  <a:cxn ang="0">
                    <a:pos x="233" y="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79" name="Freeform 55"/>
              <p:cNvSpPr>
                <a:spLocks/>
              </p:cNvSpPr>
              <p:nvPr/>
            </p:nvSpPr>
            <p:spPr bwMode="auto">
              <a:xfrm>
                <a:off x="3135" y="4006"/>
                <a:ext cx="102" cy="307"/>
              </a:xfrm>
              <a:custGeom>
                <a:avLst/>
                <a:gdLst/>
                <a:ahLst/>
                <a:cxnLst>
                  <a:cxn ang="0">
                    <a:pos x="50" y="3"/>
                  </a:cxn>
                  <a:cxn ang="0">
                    <a:pos x="47" y="13"/>
                  </a:cxn>
                  <a:cxn ang="0">
                    <a:pos x="44" y="16"/>
                  </a:cxn>
                  <a:cxn ang="0">
                    <a:pos x="44" y="23"/>
                  </a:cxn>
                  <a:cxn ang="0">
                    <a:pos x="39" y="39"/>
                  </a:cxn>
                  <a:cxn ang="0">
                    <a:pos x="30" y="61"/>
                  </a:cxn>
                  <a:cxn ang="0">
                    <a:pos x="27" y="78"/>
                  </a:cxn>
                  <a:cxn ang="0">
                    <a:pos x="20" y="94"/>
                  </a:cxn>
                  <a:cxn ang="0">
                    <a:pos x="20" y="107"/>
                  </a:cxn>
                  <a:cxn ang="0">
                    <a:pos x="20" y="120"/>
                  </a:cxn>
                  <a:cxn ang="0">
                    <a:pos x="24" y="129"/>
                  </a:cxn>
                  <a:cxn ang="0">
                    <a:pos x="27" y="136"/>
                  </a:cxn>
                  <a:cxn ang="0">
                    <a:pos x="35" y="148"/>
                  </a:cxn>
                  <a:cxn ang="0">
                    <a:pos x="47" y="161"/>
                  </a:cxn>
                  <a:cxn ang="0">
                    <a:pos x="57" y="174"/>
                  </a:cxn>
                  <a:cxn ang="0">
                    <a:pos x="77" y="196"/>
                  </a:cxn>
                  <a:cxn ang="0">
                    <a:pos x="89" y="216"/>
                  </a:cxn>
                  <a:cxn ang="0">
                    <a:pos x="95" y="225"/>
                  </a:cxn>
                  <a:cxn ang="0">
                    <a:pos x="98" y="236"/>
                  </a:cxn>
                  <a:cxn ang="0">
                    <a:pos x="101" y="252"/>
                  </a:cxn>
                  <a:cxn ang="0">
                    <a:pos x="101" y="265"/>
                  </a:cxn>
                  <a:cxn ang="0">
                    <a:pos x="101" y="274"/>
                  </a:cxn>
                  <a:cxn ang="0">
                    <a:pos x="95" y="293"/>
                  </a:cxn>
                  <a:cxn ang="0">
                    <a:pos x="92" y="306"/>
                  </a:cxn>
                  <a:cxn ang="0">
                    <a:pos x="69" y="287"/>
                  </a:cxn>
                  <a:cxn ang="0">
                    <a:pos x="74" y="274"/>
                  </a:cxn>
                  <a:cxn ang="0">
                    <a:pos x="77" y="261"/>
                  </a:cxn>
                  <a:cxn ang="0">
                    <a:pos x="80" y="249"/>
                  </a:cxn>
                  <a:cxn ang="0">
                    <a:pos x="83" y="236"/>
                  </a:cxn>
                  <a:cxn ang="0">
                    <a:pos x="80" y="222"/>
                  </a:cxn>
                  <a:cxn ang="0">
                    <a:pos x="77" y="209"/>
                  </a:cxn>
                  <a:cxn ang="0">
                    <a:pos x="71" y="196"/>
                  </a:cxn>
                  <a:cxn ang="0">
                    <a:pos x="65" y="190"/>
                  </a:cxn>
                  <a:cxn ang="0">
                    <a:pos x="54" y="180"/>
                  </a:cxn>
                  <a:cxn ang="0">
                    <a:pos x="42" y="168"/>
                  </a:cxn>
                  <a:cxn ang="0">
                    <a:pos x="30" y="155"/>
                  </a:cxn>
                  <a:cxn ang="0">
                    <a:pos x="20" y="142"/>
                  </a:cxn>
                  <a:cxn ang="0">
                    <a:pos x="12" y="123"/>
                  </a:cxn>
                  <a:cxn ang="0">
                    <a:pos x="3" y="110"/>
                  </a:cxn>
                  <a:cxn ang="0">
                    <a:pos x="0" y="100"/>
                  </a:cxn>
                  <a:cxn ang="0">
                    <a:pos x="0" y="84"/>
                  </a:cxn>
                  <a:cxn ang="0">
                    <a:pos x="0" y="61"/>
                  </a:cxn>
                  <a:cxn ang="0">
                    <a:pos x="0" y="48"/>
                  </a:cxn>
                  <a:cxn ang="0">
                    <a:pos x="3" y="32"/>
                  </a:cxn>
                  <a:cxn ang="0">
                    <a:pos x="6" y="19"/>
                  </a:cxn>
                  <a:cxn ang="0">
                    <a:pos x="6" y="10"/>
                  </a:cxn>
                  <a:cxn ang="0">
                    <a:pos x="12" y="0"/>
                  </a:cxn>
                  <a:cxn ang="0">
                    <a:pos x="50" y="3"/>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80" name="Freeform 56"/>
              <p:cNvSpPr>
                <a:spLocks/>
              </p:cNvSpPr>
              <p:nvPr/>
            </p:nvSpPr>
            <p:spPr bwMode="auto">
              <a:xfrm>
                <a:off x="5643" y="2518"/>
                <a:ext cx="102" cy="312"/>
              </a:xfrm>
              <a:custGeom>
                <a:avLst/>
                <a:gdLst/>
                <a:ahLst/>
                <a:cxnLst>
                  <a:cxn ang="0">
                    <a:pos x="51" y="6"/>
                  </a:cxn>
                  <a:cxn ang="0">
                    <a:pos x="47" y="16"/>
                  </a:cxn>
                  <a:cxn ang="0">
                    <a:pos x="44" y="19"/>
                  </a:cxn>
                  <a:cxn ang="0">
                    <a:pos x="44" y="26"/>
                  </a:cxn>
                  <a:cxn ang="0">
                    <a:pos x="39" y="43"/>
                  </a:cxn>
                  <a:cxn ang="0">
                    <a:pos x="30" y="65"/>
                  </a:cxn>
                  <a:cxn ang="0">
                    <a:pos x="24" y="81"/>
                  </a:cxn>
                  <a:cxn ang="0">
                    <a:pos x="21" y="97"/>
                  </a:cxn>
                  <a:cxn ang="0">
                    <a:pos x="21" y="110"/>
                  </a:cxn>
                  <a:cxn ang="0">
                    <a:pos x="21" y="120"/>
                  </a:cxn>
                  <a:cxn ang="0">
                    <a:pos x="24" y="133"/>
                  </a:cxn>
                  <a:cxn ang="0">
                    <a:pos x="27" y="140"/>
                  </a:cxn>
                  <a:cxn ang="0">
                    <a:pos x="36" y="152"/>
                  </a:cxn>
                  <a:cxn ang="0">
                    <a:pos x="44" y="165"/>
                  </a:cxn>
                  <a:cxn ang="0">
                    <a:pos x="57" y="178"/>
                  </a:cxn>
                  <a:cxn ang="0">
                    <a:pos x="77" y="201"/>
                  </a:cxn>
                  <a:cxn ang="0">
                    <a:pos x="89" y="221"/>
                  </a:cxn>
                  <a:cxn ang="0">
                    <a:pos x="95" y="230"/>
                  </a:cxn>
                  <a:cxn ang="0">
                    <a:pos x="98" y="240"/>
                  </a:cxn>
                  <a:cxn ang="0">
                    <a:pos x="101" y="256"/>
                  </a:cxn>
                  <a:cxn ang="0">
                    <a:pos x="101" y="269"/>
                  </a:cxn>
                  <a:cxn ang="0">
                    <a:pos x="98" y="279"/>
                  </a:cxn>
                  <a:cxn ang="0">
                    <a:pos x="95" y="298"/>
                  </a:cxn>
                  <a:cxn ang="0">
                    <a:pos x="89" y="311"/>
                  </a:cxn>
                  <a:cxn ang="0">
                    <a:pos x="69" y="292"/>
                  </a:cxn>
                  <a:cxn ang="0">
                    <a:pos x="74" y="279"/>
                  </a:cxn>
                  <a:cxn ang="0">
                    <a:pos x="77" y="265"/>
                  </a:cxn>
                  <a:cxn ang="0">
                    <a:pos x="81" y="253"/>
                  </a:cxn>
                  <a:cxn ang="0">
                    <a:pos x="81" y="240"/>
                  </a:cxn>
                  <a:cxn ang="0">
                    <a:pos x="81" y="227"/>
                  </a:cxn>
                  <a:cxn ang="0">
                    <a:pos x="74" y="211"/>
                  </a:cxn>
                  <a:cxn ang="0">
                    <a:pos x="71" y="201"/>
                  </a:cxn>
                  <a:cxn ang="0">
                    <a:pos x="66" y="195"/>
                  </a:cxn>
                  <a:cxn ang="0">
                    <a:pos x="54" y="184"/>
                  </a:cxn>
                  <a:cxn ang="0">
                    <a:pos x="39" y="168"/>
                  </a:cxn>
                  <a:cxn ang="0">
                    <a:pos x="27" y="156"/>
                  </a:cxn>
                  <a:cxn ang="0">
                    <a:pos x="21" y="146"/>
                  </a:cxn>
                  <a:cxn ang="0">
                    <a:pos x="12" y="127"/>
                  </a:cxn>
                  <a:cxn ang="0">
                    <a:pos x="3" y="113"/>
                  </a:cxn>
                  <a:cxn ang="0">
                    <a:pos x="0" y="103"/>
                  </a:cxn>
                  <a:cxn ang="0">
                    <a:pos x="0" y="84"/>
                  </a:cxn>
                  <a:cxn ang="0">
                    <a:pos x="0" y="65"/>
                  </a:cxn>
                  <a:cxn ang="0">
                    <a:pos x="0" y="52"/>
                  </a:cxn>
                  <a:cxn ang="0">
                    <a:pos x="3" y="35"/>
                  </a:cxn>
                  <a:cxn ang="0">
                    <a:pos x="6" y="22"/>
                  </a:cxn>
                  <a:cxn ang="0">
                    <a:pos x="6" y="10"/>
                  </a:cxn>
                  <a:cxn ang="0">
                    <a:pos x="12" y="0"/>
                  </a:cxn>
                  <a:cxn ang="0">
                    <a:pos x="51" y="6"/>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81" name="Freeform 57"/>
              <p:cNvSpPr>
                <a:spLocks/>
              </p:cNvSpPr>
              <p:nvPr/>
            </p:nvSpPr>
            <p:spPr bwMode="auto">
              <a:xfrm>
                <a:off x="5449" y="3971"/>
                <a:ext cx="103" cy="313"/>
              </a:xfrm>
              <a:custGeom>
                <a:avLst/>
                <a:gdLst/>
                <a:ahLst/>
                <a:cxnLst>
                  <a:cxn ang="0">
                    <a:pos x="52" y="7"/>
                  </a:cxn>
                  <a:cxn ang="0">
                    <a:pos x="46" y="16"/>
                  </a:cxn>
                  <a:cxn ang="0">
                    <a:pos x="44" y="26"/>
                  </a:cxn>
                  <a:cxn ang="0">
                    <a:pos x="37" y="43"/>
                  </a:cxn>
                  <a:cxn ang="0">
                    <a:pos x="29" y="65"/>
                  </a:cxn>
                  <a:cxn ang="0">
                    <a:pos x="26" y="78"/>
                  </a:cxn>
                  <a:cxn ang="0">
                    <a:pos x="23" y="97"/>
                  </a:cxn>
                  <a:cxn ang="0">
                    <a:pos x="23" y="110"/>
                  </a:cxn>
                  <a:cxn ang="0">
                    <a:pos x="23" y="121"/>
                  </a:cxn>
                  <a:cxn ang="0">
                    <a:pos x="23" y="134"/>
                  </a:cxn>
                  <a:cxn ang="0">
                    <a:pos x="29" y="140"/>
                  </a:cxn>
                  <a:cxn ang="0">
                    <a:pos x="37" y="153"/>
                  </a:cxn>
                  <a:cxn ang="0">
                    <a:pos x="46" y="166"/>
                  </a:cxn>
                  <a:cxn ang="0">
                    <a:pos x="58" y="178"/>
                  </a:cxn>
                  <a:cxn ang="0">
                    <a:pos x="78" y="202"/>
                  </a:cxn>
                  <a:cxn ang="0">
                    <a:pos x="90" y="218"/>
                  </a:cxn>
                  <a:cxn ang="0">
                    <a:pos x="96" y="231"/>
                  </a:cxn>
                  <a:cxn ang="0">
                    <a:pos x="98" y="240"/>
                  </a:cxn>
                  <a:cxn ang="0">
                    <a:pos x="98" y="256"/>
                  </a:cxn>
                  <a:cxn ang="0">
                    <a:pos x="102" y="266"/>
                  </a:cxn>
                  <a:cxn ang="0">
                    <a:pos x="98" y="280"/>
                  </a:cxn>
                  <a:cxn ang="0">
                    <a:pos x="96" y="299"/>
                  </a:cxn>
                  <a:cxn ang="0">
                    <a:pos x="90" y="312"/>
                  </a:cxn>
                  <a:cxn ang="0">
                    <a:pos x="69" y="292"/>
                  </a:cxn>
                  <a:cxn ang="0">
                    <a:pos x="76" y="280"/>
                  </a:cxn>
                  <a:cxn ang="0">
                    <a:pos x="78" y="266"/>
                  </a:cxn>
                  <a:cxn ang="0">
                    <a:pos x="81" y="253"/>
                  </a:cxn>
                  <a:cxn ang="0">
                    <a:pos x="81" y="240"/>
                  </a:cxn>
                  <a:cxn ang="0">
                    <a:pos x="81" y="227"/>
                  </a:cxn>
                  <a:cxn ang="0">
                    <a:pos x="76" y="211"/>
                  </a:cxn>
                  <a:cxn ang="0">
                    <a:pos x="73" y="202"/>
                  </a:cxn>
                  <a:cxn ang="0">
                    <a:pos x="64" y="194"/>
                  </a:cxn>
                  <a:cxn ang="0">
                    <a:pos x="55" y="185"/>
                  </a:cxn>
                  <a:cxn ang="0">
                    <a:pos x="40" y="169"/>
                  </a:cxn>
                  <a:cxn ang="0">
                    <a:pos x="29" y="156"/>
                  </a:cxn>
                  <a:cxn ang="0">
                    <a:pos x="23" y="146"/>
                  </a:cxn>
                  <a:cxn ang="0">
                    <a:pos x="11" y="127"/>
                  </a:cxn>
                  <a:cxn ang="0">
                    <a:pos x="5" y="110"/>
                  </a:cxn>
                  <a:cxn ang="0">
                    <a:pos x="3" y="104"/>
                  </a:cxn>
                  <a:cxn ang="0">
                    <a:pos x="0" y="85"/>
                  </a:cxn>
                  <a:cxn ang="0">
                    <a:pos x="0" y="65"/>
                  </a:cxn>
                  <a:cxn ang="0">
                    <a:pos x="3" y="49"/>
                  </a:cxn>
                  <a:cxn ang="0">
                    <a:pos x="3" y="36"/>
                  </a:cxn>
                  <a:cxn ang="0">
                    <a:pos x="5" y="23"/>
                  </a:cxn>
                  <a:cxn ang="0">
                    <a:pos x="8" y="10"/>
                  </a:cxn>
                  <a:cxn ang="0">
                    <a:pos x="11" y="0"/>
                  </a:cxn>
                  <a:cxn ang="0">
                    <a:pos x="52" y="7"/>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82" name="Freeform 58"/>
              <p:cNvSpPr>
                <a:spLocks/>
              </p:cNvSpPr>
              <p:nvPr/>
            </p:nvSpPr>
            <p:spPr bwMode="auto">
              <a:xfrm>
                <a:off x="1045" y="390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83" name="Freeform 59"/>
              <p:cNvSpPr>
                <a:spLocks/>
              </p:cNvSpPr>
              <p:nvPr/>
            </p:nvSpPr>
            <p:spPr bwMode="auto">
              <a:xfrm>
                <a:off x="3307" y="0"/>
                <a:ext cx="102" cy="312"/>
              </a:xfrm>
              <a:custGeom>
                <a:avLst/>
                <a:gdLst/>
                <a:ahLst/>
                <a:cxnLst>
                  <a:cxn ang="0">
                    <a:pos x="52" y="7"/>
                  </a:cxn>
                  <a:cxn ang="0">
                    <a:pos x="50" y="16"/>
                  </a:cxn>
                  <a:cxn ang="0">
                    <a:pos x="46" y="16"/>
                  </a:cxn>
                  <a:cxn ang="0">
                    <a:pos x="46" y="26"/>
                  </a:cxn>
                  <a:cxn ang="0">
                    <a:pos x="38" y="43"/>
                  </a:cxn>
                  <a:cxn ang="0">
                    <a:pos x="32" y="65"/>
                  </a:cxn>
                  <a:cxn ang="0">
                    <a:pos x="26" y="78"/>
                  </a:cxn>
                  <a:cxn ang="0">
                    <a:pos x="23" y="97"/>
                  </a:cxn>
                  <a:cxn ang="0">
                    <a:pos x="23" y="110"/>
                  </a:cxn>
                  <a:cxn ang="0">
                    <a:pos x="23" y="121"/>
                  </a:cxn>
                  <a:cxn ang="0">
                    <a:pos x="26" y="130"/>
                  </a:cxn>
                  <a:cxn ang="0">
                    <a:pos x="29" y="140"/>
                  </a:cxn>
                  <a:cxn ang="0">
                    <a:pos x="38" y="153"/>
                  </a:cxn>
                  <a:cxn ang="0">
                    <a:pos x="46" y="162"/>
                  </a:cxn>
                  <a:cxn ang="0">
                    <a:pos x="58" y="178"/>
                  </a:cxn>
                  <a:cxn ang="0">
                    <a:pos x="78" y="202"/>
                  </a:cxn>
                  <a:cxn ang="0">
                    <a:pos x="89" y="218"/>
                  </a:cxn>
                  <a:cxn ang="0">
                    <a:pos x="96" y="227"/>
                  </a:cxn>
                  <a:cxn ang="0">
                    <a:pos x="98" y="240"/>
                  </a:cxn>
                  <a:cxn ang="0">
                    <a:pos x="101" y="253"/>
                  </a:cxn>
                  <a:cxn ang="0">
                    <a:pos x="101" y="269"/>
                  </a:cxn>
                  <a:cxn ang="0">
                    <a:pos x="98" y="279"/>
                  </a:cxn>
                  <a:cxn ang="0">
                    <a:pos x="96" y="295"/>
                  </a:cxn>
                  <a:cxn ang="0">
                    <a:pos x="89" y="311"/>
                  </a:cxn>
                  <a:cxn ang="0">
                    <a:pos x="69" y="292"/>
                  </a:cxn>
                  <a:cxn ang="0">
                    <a:pos x="75" y="279"/>
                  </a:cxn>
                  <a:cxn ang="0">
                    <a:pos x="78" y="266"/>
                  </a:cxn>
                  <a:cxn ang="0">
                    <a:pos x="81" y="253"/>
                  </a:cxn>
                  <a:cxn ang="0">
                    <a:pos x="81" y="237"/>
                  </a:cxn>
                  <a:cxn ang="0">
                    <a:pos x="81" y="227"/>
                  </a:cxn>
                  <a:cxn ang="0">
                    <a:pos x="75" y="211"/>
                  </a:cxn>
                  <a:cxn ang="0">
                    <a:pos x="72" y="202"/>
                  </a:cxn>
                  <a:cxn ang="0">
                    <a:pos x="67" y="191"/>
                  </a:cxn>
                  <a:cxn ang="0">
                    <a:pos x="55" y="181"/>
                  </a:cxn>
                  <a:cxn ang="0">
                    <a:pos x="41" y="169"/>
                  </a:cxn>
                  <a:cxn ang="0">
                    <a:pos x="29" y="156"/>
                  </a:cxn>
                  <a:cxn ang="0">
                    <a:pos x="23" y="146"/>
                  </a:cxn>
                  <a:cxn ang="0">
                    <a:pos x="14" y="127"/>
                  </a:cxn>
                  <a:cxn ang="0">
                    <a:pos x="6" y="110"/>
                  </a:cxn>
                  <a:cxn ang="0">
                    <a:pos x="3" y="104"/>
                  </a:cxn>
                  <a:cxn ang="0">
                    <a:pos x="0" y="84"/>
                  </a:cxn>
                  <a:cxn ang="0">
                    <a:pos x="0" y="62"/>
                  </a:cxn>
                  <a:cxn ang="0">
                    <a:pos x="3" y="49"/>
                  </a:cxn>
                  <a:cxn ang="0">
                    <a:pos x="6" y="35"/>
                  </a:cxn>
                  <a:cxn ang="0">
                    <a:pos x="6" y="23"/>
                  </a:cxn>
                  <a:cxn ang="0">
                    <a:pos x="9" y="10"/>
                  </a:cxn>
                  <a:cxn ang="0">
                    <a:pos x="14" y="0"/>
                  </a:cxn>
                  <a:cxn ang="0">
                    <a:pos x="52" y="7"/>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84" name="Freeform 60"/>
              <p:cNvSpPr>
                <a:spLocks/>
              </p:cNvSpPr>
              <p:nvPr/>
            </p:nvSpPr>
            <p:spPr bwMode="auto">
              <a:xfrm>
                <a:off x="2412" y="3901"/>
                <a:ext cx="58" cy="102"/>
              </a:xfrm>
              <a:custGeom>
                <a:avLst/>
                <a:gdLst/>
                <a:ahLst/>
                <a:cxnLst>
                  <a:cxn ang="0">
                    <a:pos x="16" y="101"/>
                  </a:cxn>
                  <a:cxn ang="0">
                    <a:pos x="0" y="0"/>
                  </a:cxn>
                  <a:cxn ang="0">
                    <a:pos x="57" y="52"/>
                  </a:cxn>
                  <a:cxn ang="0">
                    <a:pos x="16" y="101"/>
                  </a:cxn>
                </a:cxnLst>
                <a:rect l="0" t="0" r="r" b="b"/>
                <a:pathLst>
                  <a:path w="58" h="102">
                    <a:moveTo>
                      <a:pt x="16" y="101"/>
                    </a:moveTo>
                    <a:lnTo>
                      <a:pt x="0" y="0"/>
                    </a:lnTo>
                    <a:lnTo>
                      <a:pt x="57" y="52"/>
                    </a:lnTo>
                    <a:lnTo>
                      <a:pt x="16" y="101"/>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85" name="Freeform 61"/>
              <p:cNvSpPr>
                <a:spLocks/>
              </p:cNvSpPr>
              <p:nvPr/>
            </p:nvSpPr>
            <p:spPr bwMode="auto">
              <a:xfrm>
                <a:off x="2972" y="63"/>
                <a:ext cx="56" cy="102"/>
              </a:xfrm>
              <a:custGeom>
                <a:avLst/>
                <a:gdLst/>
                <a:ahLst/>
                <a:cxnLst>
                  <a:cxn ang="0">
                    <a:pos x="14" y="101"/>
                  </a:cxn>
                  <a:cxn ang="0">
                    <a:pos x="0" y="0"/>
                  </a:cxn>
                  <a:cxn ang="0">
                    <a:pos x="55" y="51"/>
                  </a:cxn>
                  <a:cxn ang="0">
                    <a:pos x="14" y="101"/>
                  </a:cxn>
                </a:cxnLst>
                <a:rect l="0" t="0" r="r" b="b"/>
                <a:pathLst>
                  <a:path w="56" h="102">
                    <a:moveTo>
                      <a:pt x="14" y="101"/>
                    </a:moveTo>
                    <a:lnTo>
                      <a:pt x="0" y="0"/>
                    </a:lnTo>
                    <a:lnTo>
                      <a:pt x="55" y="51"/>
                    </a:lnTo>
                    <a:lnTo>
                      <a:pt x="14" y="101"/>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86" name="Freeform 62"/>
              <p:cNvSpPr>
                <a:spLocks/>
              </p:cNvSpPr>
              <p:nvPr/>
            </p:nvSpPr>
            <p:spPr bwMode="auto">
              <a:xfrm>
                <a:off x="212" y="884"/>
                <a:ext cx="59" cy="101"/>
              </a:xfrm>
              <a:custGeom>
                <a:avLst/>
                <a:gdLst/>
                <a:ahLst/>
                <a:cxnLst>
                  <a:cxn ang="0">
                    <a:pos x="16" y="100"/>
                  </a:cxn>
                  <a:cxn ang="0">
                    <a:pos x="0" y="0"/>
                  </a:cxn>
                  <a:cxn ang="0">
                    <a:pos x="58" y="51"/>
                  </a:cxn>
                  <a:cxn ang="0">
                    <a:pos x="16" y="100"/>
                  </a:cxn>
                </a:cxnLst>
                <a:rect l="0" t="0" r="r" b="b"/>
                <a:pathLst>
                  <a:path w="59" h="101">
                    <a:moveTo>
                      <a:pt x="16" y="100"/>
                    </a:moveTo>
                    <a:lnTo>
                      <a:pt x="0" y="0"/>
                    </a:lnTo>
                    <a:lnTo>
                      <a:pt x="58" y="51"/>
                    </a:lnTo>
                    <a:lnTo>
                      <a:pt x="16" y="10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87" name="Freeform 63"/>
              <p:cNvSpPr>
                <a:spLocks/>
              </p:cNvSpPr>
              <p:nvPr/>
            </p:nvSpPr>
            <p:spPr bwMode="auto">
              <a:xfrm>
                <a:off x="1452" y="115"/>
                <a:ext cx="53" cy="68"/>
              </a:xfrm>
              <a:custGeom>
                <a:avLst/>
                <a:gdLst/>
                <a:ahLst/>
                <a:cxnLst>
                  <a:cxn ang="0">
                    <a:pos x="30" y="0"/>
                  </a:cxn>
                  <a:cxn ang="0">
                    <a:pos x="0" y="18"/>
                  </a:cxn>
                  <a:cxn ang="0">
                    <a:pos x="14" y="67"/>
                  </a:cxn>
                  <a:cxn ang="0">
                    <a:pos x="52" y="42"/>
                  </a:cxn>
                  <a:cxn ang="0">
                    <a:pos x="30" y="0"/>
                  </a:cxn>
                </a:cxnLst>
                <a:rect l="0" t="0" r="r" b="b"/>
                <a:pathLst>
                  <a:path w="53" h="68">
                    <a:moveTo>
                      <a:pt x="30" y="0"/>
                    </a:moveTo>
                    <a:lnTo>
                      <a:pt x="0" y="18"/>
                    </a:lnTo>
                    <a:lnTo>
                      <a:pt x="14" y="67"/>
                    </a:lnTo>
                    <a:lnTo>
                      <a:pt x="52" y="42"/>
                    </a:lnTo>
                    <a:lnTo>
                      <a:pt x="30"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88" name="Freeform 64"/>
              <p:cNvSpPr>
                <a:spLocks/>
              </p:cNvSpPr>
              <p:nvPr/>
            </p:nvSpPr>
            <p:spPr bwMode="auto">
              <a:xfrm>
                <a:off x="4571" y="216"/>
                <a:ext cx="55" cy="66"/>
              </a:xfrm>
              <a:custGeom>
                <a:avLst/>
                <a:gdLst/>
                <a:ahLst/>
                <a:cxnLst>
                  <a:cxn ang="0">
                    <a:pos x="30" y="0"/>
                  </a:cxn>
                  <a:cxn ang="0">
                    <a:pos x="0" y="18"/>
                  </a:cxn>
                  <a:cxn ang="0">
                    <a:pos x="16" y="65"/>
                  </a:cxn>
                  <a:cxn ang="0">
                    <a:pos x="54" y="42"/>
                  </a:cxn>
                  <a:cxn ang="0">
                    <a:pos x="30" y="0"/>
                  </a:cxn>
                </a:cxnLst>
                <a:rect l="0" t="0" r="r" b="b"/>
                <a:pathLst>
                  <a:path w="55" h="66">
                    <a:moveTo>
                      <a:pt x="30" y="0"/>
                    </a:moveTo>
                    <a:lnTo>
                      <a:pt x="0" y="18"/>
                    </a:lnTo>
                    <a:lnTo>
                      <a:pt x="16" y="65"/>
                    </a:lnTo>
                    <a:lnTo>
                      <a:pt x="54" y="42"/>
                    </a:lnTo>
                    <a:lnTo>
                      <a:pt x="30"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89" name="Freeform 65"/>
              <p:cNvSpPr>
                <a:spLocks/>
              </p:cNvSpPr>
              <p:nvPr/>
            </p:nvSpPr>
            <p:spPr bwMode="auto">
              <a:xfrm>
                <a:off x="5490" y="2335"/>
                <a:ext cx="57" cy="69"/>
              </a:xfrm>
              <a:custGeom>
                <a:avLst/>
                <a:gdLst/>
                <a:ahLst/>
                <a:cxnLst>
                  <a:cxn ang="0">
                    <a:pos x="31" y="0"/>
                  </a:cxn>
                  <a:cxn ang="0">
                    <a:pos x="0" y="21"/>
                  </a:cxn>
                  <a:cxn ang="0">
                    <a:pos x="17" y="68"/>
                  </a:cxn>
                  <a:cxn ang="0">
                    <a:pos x="56" y="44"/>
                  </a:cxn>
                  <a:cxn ang="0">
                    <a:pos x="31" y="0"/>
                  </a:cxn>
                </a:cxnLst>
                <a:rect l="0" t="0" r="r" b="b"/>
                <a:pathLst>
                  <a:path w="57" h="69">
                    <a:moveTo>
                      <a:pt x="31" y="0"/>
                    </a:moveTo>
                    <a:lnTo>
                      <a:pt x="0" y="21"/>
                    </a:lnTo>
                    <a:lnTo>
                      <a:pt x="17" y="68"/>
                    </a:lnTo>
                    <a:lnTo>
                      <a:pt x="56" y="44"/>
                    </a:lnTo>
                    <a:lnTo>
                      <a:pt x="31"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90" name="Freeform 66"/>
              <p:cNvSpPr>
                <a:spLocks/>
              </p:cNvSpPr>
              <p:nvPr/>
            </p:nvSpPr>
            <p:spPr bwMode="auto">
              <a:xfrm>
                <a:off x="5631" y="1402"/>
                <a:ext cx="58" cy="65"/>
              </a:xfrm>
              <a:custGeom>
                <a:avLst/>
                <a:gdLst/>
                <a:ahLst/>
                <a:cxnLst>
                  <a:cxn ang="0">
                    <a:pos x="31" y="0"/>
                  </a:cxn>
                  <a:cxn ang="0">
                    <a:pos x="0" y="17"/>
                  </a:cxn>
                  <a:cxn ang="0">
                    <a:pos x="17" y="64"/>
                  </a:cxn>
                  <a:cxn ang="0">
                    <a:pos x="57" y="41"/>
                  </a:cxn>
                  <a:cxn ang="0">
                    <a:pos x="31" y="0"/>
                  </a:cxn>
                </a:cxnLst>
                <a:rect l="0" t="0" r="r" b="b"/>
                <a:pathLst>
                  <a:path w="58" h="65">
                    <a:moveTo>
                      <a:pt x="31" y="0"/>
                    </a:moveTo>
                    <a:lnTo>
                      <a:pt x="0" y="17"/>
                    </a:lnTo>
                    <a:lnTo>
                      <a:pt x="17" y="64"/>
                    </a:lnTo>
                    <a:lnTo>
                      <a:pt x="57" y="41"/>
                    </a:lnTo>
                    <a:lnTo>
                      <a:pt x="31" y="0"/>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91" name="Freeform 67"/>
              <p:cNvSpPr>
                <a:spLocks/>
              </p:cNvSpPr>
              <p:nvPr/>
            </p:nvSpPr>
            <p:spPr bwMode="auto">
              <a:xfrm>
                <a:off x="0" y="1366"/>
                <a:ext cx="60" cy="102"/>
              </a:xfrm>
              <a:custGeom>
                <a:avLst/>
                <a:gdLst/>
                <a:ahLst/>
                <a:cxnLst>
                  <a:cxn ang="0">
                    <a:pos x="17" y="101"/>
                  </a:cxn>
                  <a:cxn ang="0">
                    <a:pos x="0" y="0"/>
                  </a:cxn>
                  <a:cxn ang="0">
                    <a:pos x="59" y="52"/>
                  </a:cxn>
                  <a:cxn ang="0">
                    <a:pos x="17" y="101"/>
                  </a:cxn>
                </a:cxnLst>
                <a:rect l="0" t="0" r="r" b="b"/>
                <a:pathLst>
                  <a:path w="60" h="102">
                    <a:moveTo>
                      <a:pt x="17" y="101"/>
                    </a:moveTo>
                    <a:lnTo>
                      <a:pt x="0" y="0"/>
                    </a:lnTo>
                    <a:lnTo>
                      <a:pt x="59" y="52"/>
                    </a:lnTo>
                    <a:lnTo>
                      <a:pt x="17" y="101"/>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sp>
            <p:nvSpPr>
              <p:cNvPr id="1092" name="Freeform 68"/>
              <p:cNvSpPr>
                <a:spLocks/>
              </p:cNvSpPr>
              <p:nvPr/>
            </p:nvSpPr>
            <p:spPr bwMode="auto">
              <a:xfrm>
                <a:off x="196" y="1205"/>
                <a:ext cx="59" cy="105"/>
              </a:xfrm>
              <a:custGeom>
                <a:avLst/>
                <a:gdLst/>
                <a:ahLst/>
                <a:cxnLst>
                  <a:cxn ang="0">
                    <a:pos x="17" y="104"/>
                  </a:cxn>
                  <a:cxn ang="0">
                    <a:pos x="0" y="0"/>
                  </a:cxn>
                  <a:cxn ang="0">
                    <a:pos x="58" y="54"/>
                  </a:cxn>
                  <a:cxn ang="0">
                    <a:pos x="17" y="104"/>
                  </a:cxn>
                </a:cxnLst>
                <a:rect l="0" t="0" r="r" b="b"/>
                <a:pathLst>
                  <a:path w="59" h="105">
                    <a:moveTo>
                      <a:pt x="17" y="104"/>
                    </a:moveTo>
                    <a:lnTo>
                      <a:pt x="0" y="0"/>
                    </a:lnTo>
                    <a:lnTo>
                      <a:pt x="58" y="54"/>
                    </a:lnTo>
                    <a:lnTo>
                      <a:pt x="17" y="104"/>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grpSp>
        <p:sp>
          <p:nvSpPr>
            <p:cNvPr id="1094" name="Freeform 70"/>
            <p:cNvSpPr>
              <a:spLocks/>
            </p:cNvSpPr>
            <p:nvPr/>
          </p:nvSpPr>
          <p:spPr bwMode="auto">
            <a:xfrm>
              <a:off x="373" y="78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12700" cap="rnd" cmpd="sng">
              <a:noFill/>
              <a:prstDash val="solid"/>
              <a:round/>
              <a:headEnd type="none" w="med" len="med"/>
              <a:tailEnd type="none" w="med" len="med"/>
            </a:ln>
            <a:effectLst>
              <a:outerShdw dist="35921" dir="2700000" algn="ctr" rotWithShape="0">
                <a:schemeClr val="bg2"/>
              </a:outerShdw>
            </a:effectLst>
          </p:spPr>
          <p:txBody>
            <a:bodyPr/>
            <a:lstStyle/>
            <a:p>
              <a:pPr algn="l" eaLnBrk="0" hangingPunct="0"/>
              <a:endParaRPr lang="en-US" sz="2400">
                <a:solidFill>
                  <a:srgbClr val="FFFFFF"/>
                </a:solidFill>
                <a:latin typeface="Times New Roman" pitchFamily="18" charset="0"/>
              </a:endParaRPr>
            </a:p>
          </p:txBody>
        </p:sp>
      </p:grpSp>
      <p:sp>
        <p:nvSpPr>
          <p:cNvPr id="1096" name="Rectangle 7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97" name="Rectangle 7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6E4BC"/>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bwMode="auto">
          <a:xfrm>
            <a:off x="685800" y="1219200"/>
            <a:ext cx="81534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47" name="Rectangle 3"/>
          <p:cNvSpPr>
            <a:spLocks noGrp="1" noChangeArrowheads="1"/>
          </p:cNvSpPr>
          <p:nvPr>
            <p:ph type="title"/>
          </p:nvPr>
        </p:nvSpPr>
        <p:spPr bwMode="auto">
          <a:xfrm>
            <a:off x="6096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948" name="Line 4"/>
          <p:cNvSpPr>
            <a:spLocks noChangeShapeType="1"/>
          </p:cNvSpPr>
          <p:nvPr userDrawn="1"/>
        </p:nvSpPr>
        <p:spPr bwMode="auto">
          <a:xfrm>
            <a:off x="685800" y="990600"/>
            <a:ext cx="8077200" cy="0"/>
          </a:xfrm>
          <a:prstGeom prst="line">
            <a:avLst/>
          </a:prstGeom>
          <a:noFill/>
          <a:ln w="9525">
            <a:solidFill>
              <a:schemeClr val="tx1"/>
            </a:solidFill>
            <a:round/>
            <a:headEnd/>
            <a:tailEnd/>
          </a:ln>
          <a:effectLst/>
        </p:spPr>
        <p:txBody>
          <a:bodyPr/>
          <a:lstStyle/>
          <a:p>
            <a:pPr algn="l" eaLnBrk="0" hangingPunct="0"/>
            <a:endParaRPr lang="en-US" sz="2400">
              <a:solidFill>
                <a:srgbClr val="000000"/>
              </a:solidFill>
              <a:latin typeface="Times New Roman" pitchFamily="18" charset="0"/>
            </a:endParaRPr>
          </a:p>
        </p:txBody>
      </p:sp>
      <p:sp>
        <p:nvSpPr>
          <p:cNvPr id="82949" name="Text Box 5"/>
          <p:cNvSpPr txBox="1">
            <a:spLocks noChangeArrowheads="1"/>
          </p:cNvSpPr>
          <p:nvPr userDrawn="1"/>
        </p:nvSpPr>
        <p:spPr bwMode="auto">
          <a:xfrm>
            <a:off x="1066800" y="6648450"/>
            <a:ext cx="1371600" cy="152400"/>
          </a:xfrm>
          <a:prstGeom prst="rect">
            <a:avLst/>
          </a:prstGeom>
          <a:noFill/>
          <a:ln w="9525">
            <a:noFill/>
            <a:miter lim="800000"/>
            <a:headEnd/>
            <a:tailEnd/>
          </a:ln>
          <a:effectLst/>
        </p:spPr>
        <p:txBody>
          <a:bodyPr lIns="0" tIns="0" rIns="0" bIns="0" anchor="b">
            <a:spAutoFit/>
          </a:bodyPr>
          <a:lstStyle/>
          <a:p>
            <a:pPr algn="l" eaLnBrk="0" hangingPunct="0"/>
            <a:r>
              <a:rPr lang="en-US" sz="1000" b="1" i="1">
                <a:solidFill>
                  <a:srgbClr val="000000"/>
                </a:solidFill>
                <a:latin typeface="Book Antiqua" pitchFamily="18" charset="0"/>
              </a:rPr>
              <a:t>McGraw-Hill/Irwin</a:t>
            </a:r>
          </a:p>
        </p:txBody>
      </p:sp>
      <p:sp>
        <p:nvSpPr>
          <p:cNvPr id="82950" name="Text Box 6"/>
          <p:cNvSpPr txBox="1">
            <a:spLocks noChangeArrowheads="1"/>
          </p:cNvSpPr>
          <p:nvPr userDrawn="1"/>
        </p:nvSpPr>
        <p:spPr bwMode="auto">
          <a:xfrm>
            <a:off x="5518150" y="6643688"/>
            <a:ext cx="3495675" cy="152400"/>
          </a:xfrm>
          <a:prstGeom prst="rect">
            <a:avLst/>
          </a:prstGeom>
          <a:noFill/>
          <a:ln w="9525">
            <a:noFill/>
            <a:miter lim="800000"/>
            <a:headEnd/>
            <a:tailEnd/>
          </a:ln>
          <a:effectLst/>
        </p:spPr>
        <p:txBody>
          <a:bodyPr wrap="none" lIns="0" tIns="0" rIns="0" bIns="0" anchor="b">
            <a:spAutoFit/>
          </a:bodyPr>
          <a:lstStyle/>
          <a:p>
            <a:pPr algn="r" eaLnBrk="0" hangingPunct="0"/>
            <a:r>
              <a:rPr lang="en-US" sz="1000" b="1" i="1">
                <a:solidFill>
                  <a:srgbClr val="000000"/>
                </a:solidFill>
                <a:latin typeface="Book Antiqua" pitchFamily="18" charset="0"/>
              </a:rPr>
              <a:t>© 2006  The McGraw-Hill Companies, Inc. All rights reserved.</a:t>
            </a:r>
          </a:p>
        </p:txBody>
      </p:sp>
      <p:sp>
        <p:nvSpPr>
          <p:cNvPr id="82951" name="Rectangle 7"/>
          <p:cNvSpPr>
            <a:spLocks noGrp="1" noChangeArrowheads="1"/>
          </p:cNvSpPr>
          <p:nvPr>
            <p:ph type="sldNum" sz="quarter" idx="4"/>
          </p:nvPr>
        </p:nvSpPr>
        <p:spPr bwMode="auto">
          <a:xfrm>
            <a:off x="2057400" y="6610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j-lt"/>
              </a:defRPr>
            </a:lvl1pPr>
          </a:lstStyle>
          <a:p>
            <a:r>
              <a:rPr lang="en-US">
                <a:solidFill>
                  <a:srgbClr val="000000"/>
                </a:solidFill>
              </a:rPr>
              <a:t>7-</a:t>
            </a:r>
            <a:fld id="{BDA744AC-88D0-4594-9D8A-0B8DEB5B1D76}"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fontAlgn="base">
        <a:spcBef>
          <a:spcPct val="0"/>
        </a:spcBef>
        <a:spcAft>
          <a:spcPct val="0"/>
        </a:spcAft>
        <a:defRPr sz="3200" b="1">
          <a:solidFill>
            <a:schemeClr val="tx2"/>
          </a:solidFill>
          <a:latin typeface="+mj-lt"/>
          <a:ea typeface="+mj-ea"/>
          <a:cs typeface="+mj-cs"/>
        </a:defRPr>
      </a:lvl1pPr>
      <a:lvl2pPr algn="ctr" rtl="0" fontAlgn="base">
        <a:spcBef>
          <a:spcPct val="0"/>
        </a:spcBef>
        <a:spcAft>
          <a:spcPct val="0"/>
        </a:spcAft>
        <a:defRPr sz="3200" b="1">
          <a:solidFill>
            <a:schemeClr val="tx2"/>
          </a:solidFill>
          <a:latin typeface="Arial" pitchFamily="34" charset="0"/>
        </a:defRPr>
      </a:lvl2pPr>
      <a:lvl3pPr algn="ctr" rtl="0" fontAlgn="base">
        <a:spcBef>
          <a:spcPct val="0"/>
        </a:spcBef>
        <a:spcAft>
          <a:spcPct val="0"/>
        </a:spcAft>
        <a:defRPr sz="3200" b="1">
          <a:solidFill>
            <a:schemeClr val="tx2"/>
          </a:solidFill>
          <a:latin typeface="Arial" pitchFamily="34" charset="0"/>
        </a:defRPr>
      </a:lvl3pPr>
      <a:lvl4pPr algn="ctr" rtl="0" fontAlgn="base">
        <a:spcBef>
          <a:spcPct val="0"/>
        </a:spcBef>
        <a:spcAft>
          <a:spcPct val="0"/>
        </a:spcAft>
        <a:defRPr sz="3200" b="1">
          <a:solidFill>
            <a:schemeClr val="tx2"/>
          </a:solidFill>
          <a:latin typeface="Arial" pitchFamily="34" charset="0"/>
        </a:defRPr>
      </a:lvl4pPr>
      <a:lvl5pPr algn="ctr" rtl="0" fontAlgn="base">
        <a:spcBef>
          <a:spcPct val="0"/>
        </a:spcBef>
        <a:spcAft>
          <a:spcPct val="0"/>
        </a:spcAft>
        <a:defRPr sz="3200" b="1">
          <a:solidFill>
            <a:schemeClr val="tx2"/>
          </a:solidFill>
          <a:latin typeface="Arial" pitchFamily="34" charset="0"/>
        </a:defRPr>
      </a:lvl5pPr>
      <a:lvl6pPr marL="457200" algn="ctr" rtl="0" fontAlgn="base">
        <a:spcBef>
          <a:spcPct val="0"/>
        </a:spcBef>
        <a:spcAft>
          <a:spcPct val="0"/>
        </a:spcAft>
        <a:defRPr sz="3200" b="1">
          <a:solidFill>
            <a:schemeClr val="tx2"/>
          </a:solidFill>
          <a:latin typeface="Arial" pitchFamily="34" charset="0"/>
        </a:defRPr>
      </a:lvl6pPr>
      <a:lvl7pPr marL="914400" algn="ctr" rtl="0" fontAlgn="base">
        <a:spcBef>
          <a:spcPct val="0"/>
        </a:spcBef>
        <a:spcAft>
          <a:spcPct val="0"/>
        </a:spcAft>
        <a:defRPr sz="3200" b="1">
          <a:solidFill>
            <a:schemeClr val="tx2"/>
          </a:solidFill>
          <a:latin typeface="Arial" pitchFamily="34" charset="0"/>
        </a:defRPr>
      </a:lvl7pPr>
      <a:lvl8pPr marL="1371600" algn="ctr" rtl="0" fontAlgn="base">
        <a:spcBef>
          <a:spcPct val="0"/>
        </a:spcBef>
        <a:spcAft>
          <a:spcPct val="0"/>
        </a:spcAft>
        <a:defRPr sz="3200" b="1">
          <a:solidFill>
            <a:schemeClr val="tx2"/>
          </a:solidFill>
          <a:latin typeface="Arial" pitchFamily="34" charset="0"/>
        </a:defRPr>
      </a:lvl8pPr>
      <a:lvl9pPr marL="1828800" algn="ctr" rtl="0" fontAlgn="base">
        <a:spcBef>
          <a:spcPct val="0"/>
        </a:spcBef>
        <a:spcAft>
          <a:spcPct val="0"/>
        </a:spcAft>
        <a:defRPr sz="3200" b="1">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lr>
          <a:srgbClr val="548486"/>
        </a:buClr>
        <a:buFont typeface="Arial" pitchFamily="34"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rgbClr val="548486"/>
        </a:buClr>
        <a:buFont typeface="Arial" pitchFamily="34" charset="0"/>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6E4BC"/>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685800" y="1219200"/>
            <a:ext cx="81534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3" name="Rectangle 3"/>
          <p:cNvSpPr>
            <a:spLocks noGrp="1" noChangeArrowheads="1"/>
          </p:cNvSpPr>
          <p:nvPr>
            <p:ph type="title"/>
          </p:nvPr>
        </p:nvSpPr>
        <p:spPr bwMode="auto">
          <a:xfrm>
            <a:off x="60960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Line 4"/>
          <p:cNvSpPr>
            <a:spLocks noChangeShapeType="1"/>
          </p:cNvSpPr>
          <p:nvPr userDrawn="1"/>
        </p:nvSpPr>
        <p:spPr bwMode="auto">
          <a:xfrm>
            <a:off x="685800" y="990600"/>
            <a:ext cx="8077200" cy="0"/>
          </a:xfrm>
          <a:prstGeom prst="line">
            <a:avLst/>
          </a:prstGeom>
          <a:noFill/>
          <a:ln w="9525">
            <a:solidFill>
              <a:schemeClr val="tx1"/>
            </a:solidFill>
            <a:round/>
            <a:headEnd/>
            <a:tailEnd/>
          </a:ln>
          <a:effectLst/>
        </p:spPr>
        <p:txBody>
          <a:bodyPr/>
          <a:lstStyle/>
          <a:p>
            <a:pPr algn="l"/>
            <a:endParaRPr 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fontAlgn="base">
        <a:spcBef>
          <a:spcPct val="0"/>
        </a:spcBef>
        <a:spcAft>
          <a:spcPct val="0"/>
        </a:spcAft>
        <a:defRPr sz="3200" b="1">
          <a:solidFill>
            <a:schemeClr val="tx2"/>
          </a:solidFill>
          <a:latin typeface="+mj-lt"/>
          <a:ea typeface="+mj-ea"/>
          <a:cs typeface="+mj-cs"/>
        </a:defRPr>
      </a:lvl1pPr>
      <a:lvl2pPr algn="ctr" rtl="0" fontAlgn="base">
        <a:spcBef>
          <a:spcPct val="0"/>
        </a:spcBef>
        <a:spcAft>
          <a:spcPct val="0"/>
        </a:spcAft>
        <a:defRPr sz="3200" b="1">
          <a:solidFill>
            <a:schemeClr val="tx2"/>
          </a:solidFill>
          <a:latin typeface="Arial" pitchFamily="34" charset="0"/>
        </a:defRPr>
      </a:lvl2pPr>
      <a:lvl3pPr algn="ctr" rtl="0" fontAlgn="base">
        <a:spcBef>
          <a:spcPct val="0"/>
        </a:spcBef>
        <a:spcAft>
          <a:spcPct val="0"/>
        </a:spcAft>
        <a:defRPr sz="3200" b="1">
          <a:solidFill>
            <a:schemeClr val="tx2"/>
          </a:solidFill>
          <a:latin typeface="Arial" pitchFamily="34" charset="0"/>
        </a:defRPr>
      </a:lvl3pPr>
      <a:lvl4pPr algn="ctr" rtl="0" fontAlgn="base">
        <a:spcBef>
          <a:spcPct val="0"/>
        </a:spcBef>
        <a:spcAft>
          <a:spcPct val="0"/>
        </a:spcAft>
        <a:defRPr sz="3200" b="1">
          <a:solidFill>
            <a:schemeClr val="tx2"/>
          </a:solidFill>
          <a:latin typeface="Arial" pitchFamily="34" charset="0"/>
        </a:defRPr>
      </a:lvl4pPr>
      <a:lvl5pPr algn="ctr" rtl="0" fontAlgn="base">
        <a:spcBef>
          <a:spcPct val="0"/>
        </a:spcBef>
        <a:spcAft>
          <a:spcPct val="0"/>
        </a:spcAft>
        <a:defRPr sz="3200" b="1">
          <a:solidFill>
            <a:schemeClr val="tx2"/>
          </a:solidFill>
          <a:latin typeface="Arial" pitchFamily="34" charset="0"/>
        </a:defRPr>
      </a:lvl5pPr>
      <a:lvl6pPr marL="457200" algn="ctr" rtl="0" fontAlgn="base">
        <a:spcBef>
          <a:spcPct val="0"/>
        </a:spcBef>
        <a:spcAft>
          <a:spcPct val="0"/>
        </a:spcAft>
        <a:defRPr sz="3200" b="1">
          <a:solidFill>
            <a:schemeClr val="tx2"/>
          </a:solidFill>
          <a:latin typeface="Arial" pitchFamily="34" charset="0"/>
        </a:defRPr>
      </a:lvl6pPr>
      <a:lvl7pPr marL="914400" algn="ctr" rtl="0" fontAlgn="base">
        <a:spcBef>
          <a:spcPct val="0"/>
        </a:spcBef>
        <a:spcAft>
          <a:spcPct val="0"/>
        </a:spcAft>
        <a:defRPr sz="3200" b="1">
          <a:solidFill>
            <a:schemeClr val="tx2"/>
          </a:solidFill>
          <a:latin typeface="Arial" pitchFamily="34" charset="0"/>
        </a:defRPr>
      </a:lvl7pPr>
      <a:lvl8pPr marL="1371600" algn="ctr" rtl="0" fontAlgn="base">
        <a:spcBef>
          <a:spcPct val="0"/>
        </a:spcBef>
        <a:spcAft>
          <a:spcPct val="0"/>
        </a:spcAft>
        <a:defRPr sz="3200" b="1">
          <a:solidFill>
            <a:schemeClr val="tx2"/>
          </a:solidFill>
          <a:latin typeface="Arial" pitchFamily="34" charset="0"/>
        </a:defRPr>
      </a:lvl8pPr>
      <a:lvl9pPr marL="1828800" algn="ctr" rtl="0" fontAlgn="base">
        <a:spcBef>
          <a:spcPct val="0"/>
        </a:spcBef>
        <a:spcAft>
          <a:spcPct val="0"/>
        </a:spcAft>
        <a:defRPr sz="3200" b="1">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lr>
          <a:srgbClr val="548486"/>
        </a:buClr>
        <a:buFont typeface="Arial" pitchFamily="34"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rgbClr val="548486"/>
        </a:buClr>
        <a:buFont typeface="Arial" pitchFamily="34" charset="0"/>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fontAlgn="auto">
              <a:spcBef>
                <a:spcPts val="0"/>
              </a:spcBef>
              <a:spcAft>
                <a:spcPts val="0"/>
              </a:spcAft>
            </a:pPr>
            <a:fld id="{5EEC718E-5854-2847-B78C-BFF5EC188F66}" type="datetimeFigureOut">
              <a:rPr lang="en-US" smtClean="0">
                <a:solidFill>
                  <a:prstClr val="black">
                    <a:tint val="75000"/>
                  </a:prstClr>
                </a:solidFill>
                <a:latin typeface="Calibri"/>
              </a:rPr>
              <a:pPr defTabSz="342900" fontAlgn="auto">
                <a:spcBef>
                  <a:spcPts val="0"/>
                </a:spcBef>
                <a:spcAft>
                  <a:spcPts val="0"/>
                </a:spcAft>
              </a:pPr>
              <a:t>11/19/2022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fontAlgn="auto">
              <a:spcBef>
                <a:spcPts val="0"/>
              </a:spcBef>
              <a:spcAft>
                <a:spcPts val="0"/>
              </a:spcAft>
            </a:pPr>
            <a:fld id="{52C71162-BDC9-BE4B-AE81-ADEB7471E36D}" type="slidenum">
              <a:rPr lang="en-US" smtClean="0">
                <a:solidFill>
                  <a:prstClr val="black">
                    <a:tint val="75000"/>
                  </a:prstClr>
                </a:solidFill>
                <a:latin typeface="Calibri"/>
              </a:rPr>
              <a:pPr defTabSz="3429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533497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 Id="rId1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wmf"/><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oleObject" Target="../embeddings/oleObject8.bin"/><Relationship Id="rId5" Type="http://schemas.openxmlformats.org/officeDocument/2006/relationships/image" Target="../media/image12.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hemeOverride" Target="../theme/themeOverride2.x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hemeOverride" Target="../theme/themeOverride3.x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emf"/><Relationship Id="rId2" Type="http://schemas.openxmlformats.org/officeDocument/2006/relationships/slideLayout" Target="../slideLayouts/slideLayout15.xml"/><Relationship Id="rId1" Type="http://schemas.openxmlformats.org/officeDocument/2006/relationships/themeOverride" Target="../theme/themeOverride4.xml"/><Relationship Id="rId6" Type="http://schemas.openxmlformats.org/officeDocument/2006/relationships/oleObject" Target="../embeddings/oleObject12.bin"/><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hemeOverride" Target="../theme/themeOverride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hemeOverride" Target="../theme/themeOverride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hemeOverride" Target="../theme/themeOverride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18.bin"/><Relationship Id="rId18" Type="http://schemas.openxmlformats.org/officeDocument/2006/relationships/image" Target="../media/image21.emf"/><Relationship Id="rId3" Type="http://schemas.openxmlformats.org/officeDocument/2006/relationships/notesSlide" Target="../notesSlides/notesSlide17.xml"/><Relationship Id="rId7" Type="http://schemas.openxmlformats.org/officeDocument/2006/relationships/image" Target="../media/image19.emf"/><Relationship Id="rId12" Type="http://schemas.openxmlformats.org/officeDocument/2006/relationships/oleObject" Target="../embeddings/oleObject17.bin"/><Relationship Id="rId17" Type="http://schemas.openxmlformats.org/officeDocument/2006/relationships/oleObject" Target="../embeddings/oleObject22.bin"/><Relationship Id="rId2" Type="http://schemas.openxmlformats.org/officeDocument/2006/relationships/slideLayout" Target="../slideLayouts/slideLayout19.xml"/><Relationship Id="rId16" Type="http://schemas.openxmlformats.org/officeDocument/2006/relationships/oleObject" Target="../embeddings/oleObject21.bin"/><Relationship Id="rId1" Type="http://schemas.openxmlformats.org/officeDocument/2006/relationships/themeOverride" Target="../theme/themeOverride8.xml"/><Relationship Id="rId6" Type="http://schemas.openxmlformats.org/officeDocument/2006/relationships/oleObject" Target="../embeddings/oleObject14.bin"/><Relationship Id="rId11" Type="http://schemas.openxmlformats.org/officeDocument/2006/relationships/image" Target="../media/image12.wmf"/><Relationship Id="rId5" Type="http://schemas.openxmlformats.org/officeDocument/2006/relationships/image" Target="../media/image18.emf"/><Relationship Id="rId15" Type="http://schemas.openxmlformats.org/officeDocument/2006/relationships/oleObject" Target="../embeddings/oleObject20.bin"/><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0.emf"/><Relationship Id="rId1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447800" y="1219200"/>
            <a:ext cx="5867400" cy="4006596"/>
          </a:xfrm>
        </p:spPr>
        <p:txBody>
          <a:bodyPr>
            <a:normAutofit/>
          </a:bodyPr>
          <a:lstStyle/>
          <a:p>
            <a:pPr algn="l"/>
            <a:r>
              <a:rPr lang="en-US" sz="3600" dirty="0">
                <a:solidFill>
                  <a:srgbClr val="C8102E"/>
                </a:solidFill>
                <a:latin typeface="Times New Roman MT Std"/>
                <a:cs typeface="Times New Roman MT Std"/>
              </a:rPr>
              <a:t>OMIS 351</a:t>
            </a:r>
            <a:br>
              <a:rPr lang="en-US" sz="3600" dirty="0">
                <a:solidFill>
                  <a:srgbClr val="C8102E"/>
                </a:solidFill>
                <a:latin typeface="Times New Roman MT Std"/>
                <a:cs typeface="Times New Roman MT Std"/>
              </a:rPr>
            </a:br>
            <a:r>
              <a:rPr lang="en-US" sz="3600" dirty="0">
                <a:latin typeface="Times New Roman MT Std"/>
                <a:cs typeface="Times New Roman MT Std"/>
              </a:rPr>
              <a:t>Unit 6 (of 7)</a:t>
            </a:r>
            <a:br>
              <a:rPr lang="en-US" sz="3600" dirty="0">
                <a:latin typeface="Times New Roman MT Std"/>
                <a:cs typeface="Times New Roman MT Std"/>
              </a:rPr>
            </a:br>
            <a:r>
              <a:rPr lang="en-US" sz="3600" dirty="0">
                <a:solidFill>
                  <a:srgbClr val="C8102E"/>
                </a:solidFill>
                <a:latin typeface="Times New Roman MT Std"/>
                <a:cs typeface="Times New Roman MT Std"/>
              </a:rPr>
              <a:t>Business Intelligence and Data Analytics</a:t>
            </a:r>
            <a:endParaRPr lang="en-US" sz="3600" dirty="0">
              <a:solidFill>
                <a:srgbClr val="C8102E"/>
              </a:solidFill>
              <a:latin typeface="Arial"/>
              <a:cs typeface="Arial"/>
            </a:endParaRPr>
          </a:p>
        </p:txBody>
      </p:sp>
    </p:spTree>
    <p:extLst>
      <p:ext uri="{BB962C8B-B14F-4D97-AF65-F5344CB8AC3E}">
        <p14:creationId xmlns:p14="http://schemas.microsoft.com/office/powerpoint/2010/main" val="197153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800"/>
              <a:t>Organizational Information, Business Intelligence and Data Mining.</a:t>
            </a:r>
          </a:p>
        </p:txBody>
      </p:sp>
      <p:sp>
        <p:nvSpPr>
          <p:cNvPr id="63491" name="Rectangle 3"/>
          <p:cNvSpPr>
            <a:spLocks noGrp="1" noChangeArrowheads="1"/>
          </p:cNvSpPr>
          <p:nvPr>
            <p:ph type="body" idx="1"/>
          </p:nvPr>
        </p:nvSpPr>
        <p:spPr/>
        <p:txBody>
          <a:bodyPr/>
          <a:lstStyle/>
          <a:p>
            <a:pPr eaLnBrk="1" hangingPunct="1"/>
            <a:endParaRPr lang="en-US" dirty="0"/>
          </a:p>
          <a:p>
            <a:pPr eaLnBrk="1" hangingPunct="1"/>
            <a:r>
              <a:rPr lang="en-US" dirty="0"/>
              <a:t>So really it’s all closely related:  Corporate information is stored in a database so that it can be queried and/or “mined” to provide business intelligence.</a:t>
            </a:r>
          </a:p>
          <a:p>
            <a:pPr>
              <a:buFont typeface="Wingdings" pitchFamily="2" charset="2"/>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409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4100" name="Rectangle 4"/>
          <p:cNvSpPr>
            <a:spLocks noGrp="1" noChangeArrowheads="1"/>
          </p:cNvSpPr>
          <p:nvPr>
            <p:ph type="title"/>
          </p:nvPr>
        </p:nvSpPr>
        <p:spPr>
          <a:xfrm>
            <a:off x="685800" y="457200"/>
            <a:ext cx="7772400" cy="1143000"/>
          </a:xfrm>
          <a:noFill/>
          <a:ln/>
        </p:spPr>
        <p:txBody>
          <a:bodyPr/>
          <a:lstStyle/>
          <a:p>
            <a:r>
              <a:rPr lang="en-US"/>
              <a:t>Database Management</a:t>
            </a:r>
          </a:p>
        </p:txBody>
      </p:sp>
      <p:grpSp>
        <p:nvGrpSpPr>
          <p:cNvPr id="2" name="Group 16"/>
          <p:cNvGrpSpPr>
            <a:grpSpLocks/>
          </p:cNvGrpSpPr>
          <p:nvPr/>
        </p:nvGrpSpPr>
        <p:grpSpPr bwMode="auto">
          <a:xfrm>
            <a:off x="2566988" y="1524000"/>
            <a:ext cx="4532312" cy="3746500"/>
            <a:chOff x="1617" y="960"/>
            <a:chExt cx="2855" cy="2360"/>
          </a:xfrm>
        </p:grpSpPr>
        <p:graphicFrame>
          <p:nvGraphicFramePr>
            <p:cNvPr id="4101" name="Object 5">
              <a:hlinkClick r:id="" action="ppaction://ole?verb=0"/>
            </p:cNvPr>
            <p:cNvGraphicFramePr>
              <a:graphicFrameLocks/>
            </p:cNvGraphicFramePr>
            <p:nvPr/>
          </p:nvGraphicFramePr>
          <p:xfrm>
            <a:off x="3506" y="2725"/>
            <a:ext cx="577" cy="595"/>
          </p:xfrm>
          <a:graphic>
            <a:graphicData uri="http://schemas.openxmlformats.org/presentationml/2006/ole">
              <mc:AlternateContent xmlns:mc="http://schemas.openxmlformats.org/markup-compatibility/2006">
                <mc:Choice xmlns:v="urn:schemas-microsoft-com:vml" Requires="v">
                  <p:oleObj name="Clip" r:id="rId3" imgW="914400" imgH="942840" progId="">
                    <p:embed/>
                  </p:oleObj>
                </mc:Choice>
                <mc:Fallback>
                  <p:oleObj name="Clip" r:id="rId3" imgW="914400" imgH="942840"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 y="2725"/>
                          <a:ext cx="577"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a:hlinkClick r:id="" action="ppaction://ole?verb=0"/>
            </p:cNvPr>
            <p:cNvGraphicFramePr>
              <a:graphicFrameLocks/>
            </p:cNvGraphicFramePr>
            <p:nvPr/>
          </p:nvGraphicFramePr>
          <p:xfrm>
            <a:off x="2542" y="1339"/>
            <a:ext cx="781" cy="1411"/>
          </p:xfrm>
          <a:graphic>
            <a:graphicData uri="http://schemas.openxmlformats.org/presentationml/2006/ole">
              <mc:AlternateContent xmlns:mc="http://schemas.openxmlformats.org/markup-compatibility/2006">
                <mc:Choice xmlns:v="urn:schemas-microsoft-com:vml" Requires="v">
                  <p:oleObj name="Clip" r:id="rId5" imgW="1238040" imgH="2238120" progId="">
                    <p:embed/>
                  </p:oleObj>
                </mc:Choice>
                <mc:Fallback>
                  <p:oleObj name="Clip" r:id="rId5" imgW="1238040" imgH="2238120" progId="">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2" y="1339"/>
                          <a:ext cx="781" cy="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a:hlinkClick r:id="" action="ppaction://ole?verb=0"/>
            </p:cNvPr>
            <p:cNvGraphicFramePr>
              <a:graphicFrameLocks/>
            </p:cNvGraphicFramePr>
            <p:nvPr/>
          </p:nvGraphicFramePr>
          <p:xfrm>
            <a:off x="3784" y="960"/>
            <a:ext cx="577" cy="595"/>
          </p:xfrm>
          <a:graphic>
            <a:graphicData uri="http://schemas.openxmlformats.org/presentationml/2006/ole">
              <mc:AlternateContent xmlns:mc="http://schemas.openxmlformats.org/markup-compatibility/2006">
                <mc:Choice xmlns:v="urn:schemas-microsoft-com:vml" Requires="v">
                  <p:oleObj name="Clip" r:id="rId7" imgW="914400" imgH="942840" progId="">
                    <p:embed/>
                  </p:oleObj>
                </mc:Choice>
                <mc:Fallback>
                  <p:oleObj name="Clip" r:id="rId7" imgW="914400" imgH="942840" progId="">
                    <p:embed/>
                    <p:pic>
                      <p:nvPicPr>
                        <p:cNvPr id="0"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4" y="960"/>
                          <a:ext cx="577"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a:hlinkClick r:id="" action="ppaction://ole?verb=0"/>
            </p:cNvPr>
            <p:cNvGraphicFramePr>
              <a:graphicFrameLocks/>
            </p:cNvGraphicFramePr>
            <p:nvPr/>
          </p:nvGraphicFramePr>
          <p:xfrm>
            <a:off x="3895" y="1788"/>
            <a:ext cx="577" cy="596"/>
          </p:xfrm>
          <a:graphic>
            <a:graphicData uri="http://schemas.openxmlformats.org/presentationml/2006/ole">
              <mc:AlternateContent xmlns:mc="http://schemas.openxmlformats.org/markup-compatibility/2006">
                <mc:Choice xmlns:v="urn:schemas-microsoft-com:vml" Requires="v">
                  <p:oleObj name="Clip" r:id="rId9" imgW="914400" imgH="944280" progId="">
                    <p:embed/>
                  </p:oleObj>
                </mc:Choice>
                <mc:Fallback>
                  <p:oleObj name="Clip" r:id="rId9" imgW="914400" imgH="944280" progId="">
                    <p:embed/>
                    <p:pic>
                      <p:nvPicPr>
                        <p:cNvPr id="0" name="Picture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 y="1788"/>
                          <a:ext cx="577"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a:hlinkClick r:id="" action="ppaction://ole?verb=0"/>
            </p:cNvPr>
            <p:cNvGraphicFramePr>
              <a:graphicFrameLocks/>
            </p:cNvGraphicFramePr>
            <p:nvPr/>
          </p:nvGraphicFramePr>
          <p:xfrm>
            <a:off x="1617" y="1140"/>
            <a:ext cx="577" cy="595"/>
          </p:xfrm>
          <a:graphic>
            <a:graphicData uri="http://schemas.openxmlformats.org/presentationml/2006/ole">
              <mc:AlternateContent xmlns:mc="http://schemas.openxmlformats.org/markup-compatibility/2006">
                <mc:Choice xmlns:v="urn:schemas-microsoft-com:vml" Requires="v">
                  <p:oleObj name="Clip" r:id="rId11" imgW="914400" imgH="942840" progId="">
                    <p:embed/>
                  </p:oleObj>
                </mc:Choice>
                <mc:Fallback>
                  <p:oleObj name="Clip" r:id="rId11" imgW="914400" imgH="942840" progId="">
                    <p:embed/>
                    <p:pic>
                      <p:nvPicPr>
                        <p:cNvPr id="0" name="Picture 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7" y="1140"/>
                          <a:ext cx="577"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10">
              <a:hlinkClick r:id="" action="ppaction://ole?verb=0"/>
            </p:cNvPr>
            <p:cNvGraphicFramePr>
              <a:graphicFrameLocks/>
            </p:cNvGraphicFramePr>
            <p:nvPr/>
          </p:nvGraphicFramePr>
          <p:xfrm>
            <a:off x="1700" y="2617"/>
            <a:ext cx="577" cy="595"/>
          </p:xfrm>
          <a:graphic>
            <a:graphicData uri="http://schemas.openxmlformats.org/presentationml/2006/ole">
              <mc:AlternateContent xmlns:mc="http://schemas.openxmlformats.org/markup-compatibility/2006">
                <mc:Choice xmlns:v="urn:schemas-microsoft-com:vml" Requires="v">
                  <p:oleObj name="Clip" r:id="rId13" imgW="914400" imgH="942840" progId="">
                    <p:embed/>
                  </p:oleObj>
                </mc:Choice>
                <mc:Fallback>
                  <p:oleObj name="Clip" r:id="rId13" imgW="914400" imgH="942840" progId="">
                    <p:embed/>
                    <p:pic>
                      <p:nvPicPr>
                        <p:cNvPr id="0"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00" y="2617"/>
                          <a:ext cx="577"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7" name="Line 11"/>
            <p:cNvSpPr>
              <a:spLocks noChangeShapeType="1"/>
            </p:cNvSpPr>
            <p:nvPr/>
          </p:nvSpPr>
          <p:spPr bwMode="auto">
            <a:xfrm flipV="1">
              <a:off x="3333" y="1345"/>
              <a:ext cx="559" cy="275"/>
            </a:xfrm>
            <a:prstGeom prst="line">
              <a:avLst/>
            </a:prstGeom>
            <a:noFill/>
            <a:ln w="38100" cmpd="dbl">
              <a:solidFill>
                <a:schemeClr val="tx1"/>
              </a:solidFill>
              <a:round/>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4108" name="Line 12"/>
            <p:cNvSpPr>
              <a:spLocks noChangeShapeType="1"/>
            </p:cNvSpPr>
            <p:nvPr/>
          </p:nvSpPr>
          <p:spPr bwMode="auto">
            <a:xfrm>
              <a:off x="3306" y="1981"/>
              <a:ext cx="669" cy="191"/>
            </a:xfrm>
            <a:prstGeom prst="line">
              <a:avLst/>
            </a:prstGeom>
            <a:noFill/>
            <a:ln w="38100" cmpd="dbl">
              <a:solidFill>
                <a:schemeClr val="tx1"/>
              </a:solidFill>
              <a:round/>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4109" name="Line 13"/>
            <p:cNvSpPr>
              <a:spLocks noChangeShapeType="1"/>
            </p:cNvSpPr>
            <p:nvPr/>
          </p:nvSpPr>
          <p:spPr bwMode="auto">
            <a:xfrm>
              <a:off x="3278" y="2341"/>
              <a:ext cx="336" cy="732"/>
            </a:xfrm>
            <a:prstGeom prst="line">
              <a:avLst/>
            </a:prstGeom>
            <a:noFill/>
            <a:ln w="38100" cmpd="dbl">
              <a:solidFill>
                <a:schemeClr val="tx1"/>
              </a:solidFill>
              <a:round/>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4110" name="Line 14"/>
            <p:cNvSpPr>
              <a:spLocks noChangeShapeType="1"/>
            </p:cNvSpPr>
            <p:nvPr/>
          </p:nvSpPr>
          <p:spPr bwMode="auto">
            <a:xfrm flipH="1">
              <a:off x="2087" y="1536"/>
              <a:ext cx="467" cy="0"/>
            </a:xfrm>
            <a:prstGeom prst="line">
              <a:avLst/>
            </a:prstGeom>
            <a:noFill/>
            <a:ln w="38100" cmpd="dbl">
              <a:solidFill>
                <a:schemeClr val="tx1"/>
              </a:solidFill>
              <a:round/>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4111" name="Line 15"/>
            <p:cNvSpPr>
              <a:spLocks noChangeShapeType="1"/>
            </p:cNvSpPr>
            <p:nvPr/>
          </p:nvSpPr>
          <p:spPr bwMode="auto">
            <a:xfrm flipH="1">
              <a:off x="2143" y="2017"/>
              <a:ext cx="411" cy="912"/>
            </a:xfrm>
            <a:prstGeom prst="line">
              <a:avLst/>
            </a:prstGeom>
            <a:noFill/>
            <a:ln w="38100" cmpd="dbl">
              <a:solidFill>
                <a:schemeClr val="tx1"/>
              </a:solidFill>
              <a:round/>
              <a:headEnd/>
              <a:tailEnd/>
            </a:ln>
            <a:effectLst/>
          </p:spPr>
          <p:txBody>
            <a:bodyPr wrap="none" anchor="ctr"/>
            <a:lstStyle/>
            <a:p>
              <a:pPr algn="l" eaLnBrk="0" hangingPunct="0"/>
              <a:endParaRPr lang="en-US" sz="2400">
                <a:solidFill>
                  <a:srgbClr val="FFFFFF"/>
                </a:solidFill>
                <a:latin typeface="Times New Roman" pitchFamily="18" charset="0"/>
              </a:endParaRPr>
            </a:p>
          </p:txBody>
        </p:sp>
      </p:grpSp>
      <p:sp>
        <p:nvSpPr>
          <p:cNvPr id="4113" name="Rectangle 17"/>
          <p:cNvSpPr>
            <a:spLocks noChangeArrowheads="1"/>
          </p:cNvSpPr>
          <p:nvPr/>
        </p:nvSpPr>
        <p:spPr bwMode="auto">
          <a:xfrm>
            <a:off x="2570163" y="5694363"/>
            <a:ext cx="5178425" cy="466725"/>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Character, file, field, record, database???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614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6148" name="Rectangle 4"/>
          <p:cNvSpPr>
            <a:spLocks noGrp="1" noChangeArrowheads="1"/>
          </p:cNvSpPr>
          <p:nvPr>
            <p:ph type="title"/>
          </p:nvPr>
        </p:nvSpPr>
        <p:spPr>
          <a:noFill/>
          <a:ln/>
        </p:spPr>
        <p:txBody>
          <a:bodyPr/>
          <a:lstStyle/>
          <a:p>
            <a:r>
              <a:rPr lang="en-US"/>
              <a:t>What’s “File Processing”?</a:t>
            </a:r>
          </a:p>
        </p:txBody>
      </p:sp>
      <p:sp>
        <p:nvSpPr>
          <p:cNvPr id="6149" name="Rectangle 5"/>
          <p:cNvSpPr>
            <a:spLocks noGrp="1" noChangeArrowheads="1"/>
          </p:cNvSpPr>
          <p:nvPr>
            <p:ph type="body" idx="1"/>
          </p:nvPr>
        </p:nvSpPr>
        <p:spPr>
          <a:noFill/>
          <a:ln/>
        </p:spPr>
        <p:txBody>
          <a:bodyPr/>
          <a:lstStyle/>
          <a:p>
            <a:pPr>
              <a:buFontTx/>
              <a:buChar char="•"/>
            </a:pPr>
            <a:r>
              <a:rPr lang="en-US"/>
              <a:t>The “old” way of doing things; still often used in practice.</a:t>
            </a:r>
          </a:p>
          <a:p>
            <a:pPr>
              <a:buFontTx/>
              <a:buChar char="•"/>
            </a:pPr>
            <a:r>
              <a:rPr lang="en-US"/>
              <a:t>Separate information stored on separate files.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checkerboard(across)">
                                      <p:cBhvr>
                                        <p:cTn id="7" dur="500"/>
                                        <p:tgtEl>
                                          <p:spTgt spid="6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checkerboard(across)">
                                      <p:cBhvr>
                                        <p:cTn id="12" dur="500"/>
                                        <p:tgtEl>
                                          <p:spTgt spid="6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819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8196" name="Rectangle 4"/>
          <p:cNvSpPr>
            <a:spLocks noGrp="1" noChangeArrowheads="1"/>
          </p:cNvSpPr>
          <p:nvPr>
            <p:ph type="title"/>
          </p:nvPr>
        </p:nvSpPr>
        <p:spPr>
          <a:noFill/>
          <a:ln/>
        </p:spPr>
        <p:txBody>
          <a:bodyPr/>
          <a:lstStyle/>
          <a:p>
            <a:r>
              <a:rPr lang="en-US"/>
              <a:t>File Processing Example:</a:t>
            </a:r>
          </a:p>
        </p:txBody>
      </p:sp>
      <p:sp>
        <p:nvSpPr>
          <p:cNvPr id="8197" name="Rectangle 5"/>
          <p:cNvSpPr>
            <a:spLocks noChangeArrowheads="1"/>
          </p:cNvSpPr>
          <p:nvPr/>
        </p:nvSpPr>
        <p:spPr bwMode="auto">
          <a:xfrm>
            <a:off x="1073150" y="2139950"/>
            <a:ext cx="1968500" cy="3873500"/>
          </a:xfrm>
          <a:prstGeom prst="rect">
            <a:avLst/>
          </a:prstGeom>
          <a:solidFill>
            <a:schemeClr val="accent1"/>
          </a:solidFill>
          <a:ln w="12700">
            <a:solidFill>
              <a:schemeClr val="tx1"/>
            </a:solid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8198" name="Rectangle 6"/>
          <p:cNvSpPr>
            <a:spLocks noChangeArrowheads="1"/>
          </p:cNvSpPr>
          <p:nvPr/>
        </p:nvSpPr>
        <p:spPr bwMode="auto">
          <a:xfrm>
            <a:off x="3511550" y="2139950"/>
            <a:ext cx="2578100" cy="3873500"/>
          </a:xfrm>
          <a:prstGeom prst="rect">
            <a:avLst/>
          </a:prstGeom>
          <a:solidFill>
            <a:schemeClr val="accent1"/>
          </a:solidFill>
          <a:ln w="12700">
            <a:solidFill>
              <a:schemeClr val="tx1"/>
            </a:solid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8199" name="Rectangle 7"/>
          <p:cNvSpPr>
            <a:spLocks noChangeArrowheads="1"/>
          </p:cNvSpPr>
          <p:nvPr/>
        </p:nvSpPr>
        <p:spPr bwMode="auto">
          <a:xfrm>
            <a:off x="6635750" y="2139950"/>
            <a:ext cx="1739900" cy="3187700"/>
          </a:xfrm>
          <a:prstGeom prst="rect">
            <a:avLst/>
          </a:prstGeom>
          <a:solidFill>
            <a:schemeClr val="accent1"/>
          </a:solidFill>
          <a:ln w="12700">
            <a:solidFill>
              <a:schemeClr val="tx1"/>
            </a:solid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8200" name="Rectangle 8"/>
          <p:cNvSpPr>
            <a:spLocks noChangeArrowheads="1"/>
          </p:cNvSpPr>
          <p:nvPr/>
        </p:nvSpPr>
        <p:spPr bwMode="auto">
          <a:xfrm>
            <a:off x="1350963" y="1731963"/>
            <a:ext cx="836612" cy="466725"/>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Sales</a:t>
            </a:r>
          </a:p>
        </p:txBody>
      </p:sp>
      <p:sp>
        <p:nvSpPr>
          <p:cNvPr id="8201" name="Rectangle 9"/>
          <p:cNvSpPr>
            <a:spLocks noChangeArrowheads="1"/>
          </p:cNvSpPr>
          <p:nvPr/>
        </p:nvSpPr>
        <p:spPr bwMode="auto">
          <a:xfrm>
            <a:off x="3636963" y="1731963"/>
            <a:ext cx="1530350" cy="466725"/>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Production</a:t>
            </a:r>
          </a:p>
        </p:txBody>
      </p:sp>
      <p:sp>
        <p:nvSpPr>
          <p:cNvPr id="8202" name="Rectangle 10"/>
          <p:cNvSpPr>
            <a:spLocks noChangeArrowheads="1"/>
          </p:cNvSpPr>
          <p:nvPr/>
        </p:nvSpPr>
        <p:spPr bwMode="auto">
          <a:xfrm>
            <a:off x="6761163" y="1731963"/>
            <a:ext cx="1462087" cy="466725"/>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Marketing</a:t>
            </a:r>
          </a:p>
        </p:txBody>
      </p:sp>
      <p:sp>
        <p:nvSpPr>
          <p:cNvPr id="8203" name="Rectangle 11"/>
          <p:cNvSpPr>
            <a:spLocks noChangeArrowheads="1"/>
          </p:cNvSpPr>
          <p:nvPr/>
        </p:nvSpPr>
        <p:spPr bwMode="auto">
          <a:xfrm>
            <a:off x="1122363" y="2112963"/>
            <a:ext cx="1919287" cy="4483100"/>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Knows how</a:t>
            </a:r>
          </a:p>
          <a:p>
            <a:pPr algn="l" eaLnBrk="0" hangingPunct="0"/>
            <a:r>
              <a:rPr lang="en-US" sz="2400">
                <a:solidFill>
                  <a:srgbClr val="FFFFFF"/>
                </a:solidFill>
                <a:latin typeface="Times New Roman" pitchFamily="18" charset="0"/>
              </a:rPr>
              <a:t>many of</a:t>
            </a:r>
          </a:p>
          <a:p>
            <a:pPr algn="l" eaLnBrk="0" hangingPunct="0"/>
            <a:r>
              <a:rPr lang="en-US" sz="2400">
                <a:solidFill>
                  <a:srgbClr val="FFFFFF"/>
                </a:solidFill>
                <a:latin typeface="Times New Roman" pitchFamily="18" charset="0"/>
              </a:rPr>
              <a:t>Products A,</a:t>
            </a:r>
          </a:p>
          <a:p>
            <a:pPr algn="l" eaLnBrk="0" hangingPunct="0"/>
            <a:r>
              <a:rPr lang="en-US" sz="2400">
                <a:solidFill>
                  <a:srgbClr val="FFFFFF"/>
                </a:solidFill>
                <a:latin typeface="Times New Roman" pitchFamily="18" charset="0"/>
              </a:rPr>
              <a:t>B, and C have</a:t>
            </a:r>
          </a:p>
          <a:p>
            <a:pPr algn="l" eaLnBrk="0" hangingPunct="0"/>
            <a:r>
              <a:rPr lang="en-US" sz="2400">
                <a:solidFill>
                  <a:srgbClr val="FFFFFF"/>
                </a:solidFill>
                <a:latin typeface="Times New Roman" pitchFamily="18" charset="0"/>
              </a:rPr>
              <a:t>been sold.</a:t>
            </a:r>
          </a:p>
          <a:p>
            <a:pPr algn="l" eaLnBrk="0" hangingPunct="0"/>
            <a:r>
              <a:rPr lang="en-US" sz="2400">
                <a:solidFill>
                  <a:srgbClr val="FFFFFF"/>
                </a:solidFill>
                <a:latin typeface="Times New Roman" pitchFamily="18" charset="0"/>
              </a:rPr>
              <a:t>File stores</a:t>
            </a:r>
          </a:p>
          <a:p>
            <a:pPr algn="l" eaLnBrk="0" hangingPunct="0"/>
            <a:r>
              <a:rPr lang="en-US" sz="2400">
                <a:solidFill>
                  <a:srgbClr val="FFFFFF"/>
                </a:solidFill>
                <a:latin typeface="Times New Roman" pitchFamily="18" charset="0"/>
              </a:rPr>
              <a:t>Prod. Name,</a:t>
            </a:r>
          </a:p>
          <a:p>
            <a:pPr algn="l" eaLnBrk="0" hangingPunct="0"/>
            <a:r>
              <a:rPr lang="en-US" sz="2400">
                <a:solidFill>
                  <a:srgbClr val="FFFFFF"/>
                </a:solidFill>
                <a:latin typeface="Times New Roman" pitchFamily="18" charset="0"/>
              </a:rPr>
              <a:t>Production</a:t>
            </a:r>
          </a:p>
          <a:p>
            <a:pPr algn="l" eaLnBrk="0" hangingPunct="0"/>
            <a:r>
              <a:rPr lang="en-US" sz="2400">
                <a:solidFill>
                  <a:srgbClr val="FFFFFF"/>
                </a:solidFill>
                <a:latin typeface="Times New Roman" pitchFamily="18" charset="0"/>
              </a:rPr>
              <a:t>Schedule,</a:t>
            </a:r>
          </a:p>
          <a:p>
            <a:pPr algn="l" eaLnBrk="0" hangingPunct="0"/>
            <a:r>
              <a:rPr lang="en-US" sz="2400">
                <a:solidFill>
                  <a:srgbClr val="FFFFFF"/>
                </a:solidFill>
                <a:latin typeface="Times New Roman" pitchFamily="18" charset="0"/>
              </a:rPr>
              <a:t>and Sales.</a:t>
            </a:r>
          </a:p>
          <a:p>
            <a:pPr algn="l" eaLnBrk="0" hangingPunct="0"/>
            <a:endParaRPr lang="en-US" sz="2400">
              <a:solidFill>
                <a:srgbClr val="FFFFFF"/>
              </a:solidFill>
              <a:latin typeface="Times New Roman" pitchFamily="18" charset="0"/>
            </a:endParaRPr>
          </a:p>
          <a:p>
            <a:pPr algn="l" eaLnBrk="0" latinLnBrk="1" hangingPunct="0"/>
            <a:endParaRPr lang="en-US" sz="2400">
              <a:solidFill>
                <a:srgbClr val="FFFFFF"/>
              </a:solidFill>
              <a:latin typeface="Times New Roman" pitchFamily="18" charset="0"/>
            </a:endParaRPr>
          </a:p>
        </p:txBody>
      </p:sp>
      <p:sp>
        <p:nvSpPr>
          <p:cNvPr id="8204" name="Rectangle 12"/>
          <p:cNvSpPr>
            <a:spLocks noChangeArrowheads="1"/>
          </p:cNvSpPr>
          <p:nvPr/>
        </p:nvSpPr>
        <p:spPr bwMode="auto">
          <a:xfrm>
            <a:off x="3560763" y="2112963"/>
            <a:ext cx="2495550" cy="3752850"/>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Knows how</a:t>
            </a:r>
          </a:p>
          <a:p>
            <a:pPr algn="l" eaLnBrk="0" hangingPunct="0"/>
            <a:r>
              <a:rPr lang="en-US" sz="2400">
                <a:solidFill>
                  <a:srgbClr val="FFFFFF"/>
                </a:solidFill>
                <a:latin typeface="Times New Roman" pitchFamily="18" charset="0"/>
              </a:rPr>
              <a:t>much of</a:t>
            </a:r>
          </a:p>
          <a:p>
            <a:pPr algn="l" eaLnBrk="0" hangingPunct="0"/>
            <a:r>
              <a:rPr lang="en-US" sz="2400">
                <a:solidFill>
                  <a:srgbClr val="FFFFFF"/>
                </a:solidFill>
                <a:latin typeface="Times New Roman" pitchFamily="18" charset="0"/>
              </a:rPr>
              <a:t>Products A,</a:t>
            </a:r>
          </a:p>
          <a:p>
            <a:pPr algn="l" eaLnBrk="0" hangingPunct="0"/>
            <a:r>
              <a:rPr lang="en-US" sz="2400">
                <a:solidFill>
                  <a:srgbClr val="FFFFFF"/>
                </a:solidFill>
                <a:latin typeface="Times New Roman" pitchFamily="18" charset="0"/>
              </a:rPr>
              <a:t>B, and C have</a:t>
            </a:r>
          </a:p>
          <a:p>
            <a:pPr algn="l" eaLnBrk="0" hangingPunct="0"/>
            <a:r>
              <a:rPr lang="en-US" sz="2400">
                <a:solidFill>
                  <a:srgbClr val="FFFFFF"/>
                </a:solidFill>
                <a:latin typeface="Times New Roman" pitchFamily="18" charset="0"/>
              </a:rPr>
              <a:t>been produced.</a:t>
            </a:r>
          </a:p>
          <a:p>
            <a:pPr algn="l" eaLnBrk="0" hangingPunct="0"/>
            <a:r>
              <a:rPr lang="en-US" sz="2400">
                <a:solidFill>
                  <a:srgbClr val="FFFFFF"/>
                </a:solidFill>
                <a:latin typeface="Times New Roman" pitchFamily="18" charset="0"/>
              </a:rPr>
              <a:t>File stores</a:t>
            </a:r>
          </a:p>
          <a:p>
            <a:pPr algn="l" eaLnBrk="0" hangingPunct="0"/>
            <a:r>
              <a:rPr lang="en-US" sz="2400">
                <a:solidFill>
                  <a:srgbClr val="FFFFFF"/>
                </a:solidFill>
                <a:latin typeface="Times New Roman" pitchFamily="18" charset="0"/>
              </a:rPr>
              <a:t>Prod. Name,</a:t>
            </a:r>
          </a:p>
          <a:p>
            <a:pPr algn="l" eaLnBrk="0" hangingPunct="0"/>
            <a:r>
              <a:rPr lang="en-US" sz="2400">
                <a:solidFill>
                  <a:srgbClr val="FFFFFF"/>
                </a:solidFill>
                <a:latin typeface="Times New Roman" pitchFamily="18" charset="0"/>
              </a:rPr>
              <a:t>Production</a:t>
            </a:r>
          </a:p>
          <a:p>
            <a:pPr algn="l" eaLnBrk="0" hangingPunct="0"/>
            <a:r>
              <a:rPr lang="en-US" sz="2400">
                <a:solidFill>
                  <a:srgbClr val="FFFFFF"/>
                </a:solidFill>
                <a:latin typeface="Times New Roman" pitchFamily="18" charset="0"/>
              </a:rPr>
              <a:t>Schedule, and</a:t>
            </a:r>
          </a:p>
          <a:p>
            <a:pPr algn="l" eaLnBrk="0" hangingPunct="0"/>
            <a:r>
              <a:rPr lang="en-US" sz="2400">
                <a:solidFill>
                  <a:srgbClr val="FFFFFF"/>
                </a:solidFill>
                <a:latin typeface="Times New Roman" pitchFamily="18" charset="0"/>
              </a:rPr>
              <a:t>Number Produced.</a:t>
            </a:r>
          </a:p>
        </p:txBody>
      </p:sp>
      <p:sp>
        <p:nvSpPr>
          <p:cNvPr id="8205" name="Rectangle 13"/>
          <p:cNvSpPr>
            <a:spLocks noChangeArrowheads="1"/>
          </p:cNvSpPr>
          <p:nvPr/>
        </p:nvSpPr>
        <p:spPr bwMode="auto">
          <a:xfrm>
            <a:off x="6684963" y="2189163"/>
            <a:ext cx="1657350" cy="3022600"/>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Knows the</a:t>
            </a:r>
          </a:p>
          <a:p>
            <a:pPr algn="l" eaLnBrk="0" hangingPunct="0"/>
            <a:r>
              <a:rPr lang="en-US" sz="2400">
                <a:solidFill>
                  <a:srgbClr val="FFFFFF"/>
                </a:solidFill>
                <a:latin typeface="Times New Roman" pitchFamily="18" charset="0"/>
              </a:rPr>
              <a:t>price of</a:t>
            </a:r>
          </a:p>
          <a:p>
            <a:pPr algn="l" eaLnBrk="0" hangingPunct="0"/>
            <a:r>
              <a:rPr lang="en-US" sz="2400">
                <a:solidFill>
                  <a:srgbClr val="FFFFFF"/>
                </a:solidFill>
                <a:latin typeface="Times New Roman" pitchFamily="18" charset="0"/>
              </a:rPr>
              <a:t>Products A,</a:t>
            </a:r>
          </a:p>
          <a:p>
            <a:pPr algn="l" eaLnBrk="0" hangingPunct="0"/>
            <a:r>
              <a:rPr lang="en-US" sz="2400">
                <a:solidFill>
                  <a:srgbClr val="FFFFFF"/>
                </a:solidFill>
                <a:latin typeface="Times New Roman" pitchFamily="18" charset="0"/>
              </a:rPr>
              <a:t>B, and C.</a:t>
            </a:r>
          </a:p>
          <a:p>
            <a:pPr algn="l" eaLnBrk="0" hangingPunct="0"/>
            <a:r>
              <a:rPr lang="en-US" sz="2400">
                <a:solidFill>
                  <a:srgbClr val="FFFFFF"/>
                </a:solidFill>
                <a:latin typeface="Times New Roman" pitchFamily="18" charset="0"/>
              </a:rPr>
              <a:t>File stores</a:t>
            </a:r>
          </a:p>
          <a:p>
            <a:pPr algn="l" eaLnBrk="0" hangingPunct="0"/>
            <a:r>
              <a:rPr lang="en-US" sz="2400">
                <a:solidFill>
                  <a:srgbClr val="FFFFFF"/>
                </a:solidFill>
                <a:latin typeface="Times New Roman" pitchFamily="18" charset="0"/>
              </a:rPr>
              <a:t>Prod. Name</a:t>
            </a:r>
          </a:p>
          <a:p>
            <a:pPr algn="l" eaLnBrk="0" hangingPunct="0"/>
            <a:r>
              <a:rPr lang="en-US" sz="2400">
                <a:solidFill>
                  <a:srgbClr val="FFFFFF"/>
                </a:solidFill>
                <a:latin typeface="Times New Roman" pitchFamily="18" charset="0"/>
              </a:rPr>
              <a:t>and Product</a:t>
            </a:r>
          </a:p>
          <a:p>
            <a:pPr algn="l" eaLnBrk="0" hangingPunct="0"/>
            <a:r>
              <a:rPr lang="en-US" sz="2400">
                <a:solidFill>
                  <a:srgbClr val="FFFFFF"/>
                </a:solidFill>
                <a:latin typeface="Times New Roman" pitchFamily="18" charset="0"/>
              </a:rPr>
              <a:t>Price.</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1024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10244" name="Rectangle 4"/>
          <p:cNvSpPr>
            <a:spLocks noGrp="1" noChangeArrowheads="1"/>
          </p:cNvSpPr>
          <p:nvPr>
            <p:ph type="title"/>
          </p:nvPr>
        </p:nvSpPr>
        <p:spPr>
          <a:noFill/>
          <a:ln/>
        </p:spPr>
        <p:txBody>
          <a:bodyPr/>
          <a:lstStyle/>
          <a:p>
            <a:r>
              <a:rPr lang="en-US"/>
              <a:t>Any problems here?</a:t>
            </a:r>
          </a:p>
        </p:txBody>
      </p:sp>
      <p:sp>
        <p:nvSpPr>
          <p:cNvPr id="10245" name="Rectangle 5"/>
          <p:cNvSpPr>
            <a:spLocks noGrp="1" noChangeArrowheads="1"/>
          </p:cNvSpPr>
          <p:nvPr>
            <p:ph type="body" idx="1"/>
          </p:nvPr>
        </p:nvSpPr>
        <p:spPr>
          <a:noFill/>
          <a:ln/>
        </p:spPr>
        <p:txBody>
          <a:bodyPr/>
          <a:lstStyle/>
          <a:p>
            <a:pPr>
              <a:buFontTx/>
              <a:buChar char="•"/>
            </a:pPr>
            <a:r>
              <a:rPr lang="en-US"/>
              <a:t>Duplication (redundancy).</a:t>
            </a:r>
          </a:p>
          <a:p>
            <a:pPr>
              <a:buFontTx/>
              <a:buChar char="•"/>
            </a:pPr>
            <a:r>
              <a:rPr lang="en-US"/>
              <a:t>Inconsistency.</a:t>
            </a:r>
          </a:p>
          <a:p>
            <a:pPr>
              <a:buFontTx/>
              <a:buChar char="•"/>
            </a:pPr>
            <a:r>
              <a:rPr lang="en-US"/>
              <a:t>Does anyone know how much money we made?  No integration.</a:t>
            </a:r>
          </a:p>
          <a:p>
            <a:pPr>
              <a:buFontTx/>
              <a:buChar char="•"/>
            </a:pPr>
            <a:r>
              <a:rPr lang="en-US"/>
              <a:t>Set format.  Data dependence.  Y2K!!</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5">
                                            <p:txEl>
                                              <p:pRg st="1" end="1"/>
                                            </p:txEl>
                                          </p:spTgt>
                                        </p:tgtEl>
                                        <p:attrNameLst>
                                          <p:attrName>style.visibility</p:attrName>
                                        </p:attrNameLst>
                                      </p:cBhvr>
                                      <p:to>
                                        <p:strVal val="visible"/>
                                      </p:to>
                                    </p:set>
                                    <p:anim calcmode="lin" valueType="num">
                                      <p:cBhvr additive="base">
                                        <p:cTn id="13" dur="500" fill="hold"/>
                                        <p:tgtEl>
                                          <p:spTgt spid="1024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5">
                                            <p:txEl>
                                              <p:pRg st="2" end="2"/>
                                            </p:txEl>
                                          </p:spTgt>
                                        </p:tgtEl>
                                        <p:attrNameLst>
                                          <p:attrName>style.visibility</p:attrName>
                                        </p:attrNameLst>
                                      </p:cBhvr>
                                      <p:to>
                                        <p:strVal val="visible"/>
                                      </p:to>
                                    </p:set>
                                    <p:anim calcmode="lin" valueType="num">
                                      <p:cBhvr additive="base">
                                        <p:cTn id="19" dur="500" fill="hold"/>
                                        <p:tgtEl>
                                          <p:spTgt spid="1024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5">
                                            <p:txEl>
                                              <p:pRg st="3" end="3"/>
                                            </p:txEl>
                                          </p:spTgt>
                                        </p:tgtEl>
                                        <p:attrNameLst>
                                          <p:attrName>style.visibility</p:attrName>
                                        </p:attrNameLst>
                                      </p:cBhvr>
                                      <p:to>
                                        <p:strVal val="visible"/>
                                      </p:to>
                                    </p:set>
                                    <p:anim calcmode="lin" valueType="num">
                                      <p:cBhvr additive="base">
                                        <p:cTn id="25" dur="500" fill="hold"/>
                                        <p:tgtEl>
                                          <p:spTgt spid="1024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122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12292" name="Rectangle 4"/>
          <p:cNvSpPr>
            <a:spLocks noGrp="1" noChangeArrowheads="1"/>
          </p:cNvSpPr>
          <p:nvPr>
            <p:ph type="title"/>
          </p:nvPr>
        </p:nvSpPr>
        <p:spPr>
          <a:noFill/>
          <a:ln/>
        </p:spPr>
        <p:txBody>
          <a:bodyPr/>
          <a:lstStyle/>
          <a:p>
            <a:r>
              <a:rPr lang="en-US"/>
              <a:t>Database Management</a:t>
            </a:r>
            <a:br>
              <a:rPr lang="en-US"/>
            </a:br>
            <a:r>
              <a:rPr lang="en-US" sz="3200"/>
              <a:t>Database Management System (DBMS)</a:t>
            </a:r>
          </a:p>
        </p:txBody>
      </p:sp>
      <p:sp>
        <p:nvSpPr>
          <p:cNvPr id="12293" name="Rectangle 5"/>
          <p:cNvSpPr>
            <a:spLocks noGrp="1" noChangeArrowheads="1"/>
          </p:cNvSpPr>
          <p:nvPr>
            <p:ph type="body" idx="1"/>
          </p:nvPr>
        </p:nvSpPr>
        <p:spPr>
          <a:xfrm>
            <a:off x="685800" y="2362200"/>
            <a:ext cx="7772400" cy="4114800"/>
          </a:xfrm>
          <a:noFill/>
          <a:ln/>
        </p:spPr>
        <p:txBody>
          <a:bodyPr/>
          <a:lstStyle/>
          <a:p>
            <a:pPr>
              <a:buFontTx/>
              <a:buChar char="•"/>
            </a:pPr>
            <a:r>
              <a:rPr lang="en-US"/>
              <a:t>Provides one integrated repository for data to be stored and queried.</a:t>
            </a:r>
          </a:p>
          <a:p>
            <a:pPr>
              <a:buFontTx/>
              <a:buChar char="•"/>
            </a:pPr>
            <a:r>
              <a:rPr lang="en-US"/>
              <a:t>Standards for data can be defined and enforced.</a:t>
            </a:r>
          </a:p>
          <a:p>
            <a:pPr>
              <a:buFontTx/>
              <a:buChar char="•"/>
            </a:pPr>
            <a:r>
              <a:rPr lang="en-US"/>
              <a:t>Reports and queries are easy (er).</a:t>
            </a:r>
          </a:p>
          <a:p>
            <a:pPr>
              <a:buFontTx/>
              <a:buChar char="•"/>
            </a:pPr>
            <a:r>
              <a:rPr lang="en-US"/>
              <a:t>SQL, etc.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3">
                                            <p:txEl>
                                              <p:pRg st="1" end="1"/>
                                            </p:txEl>
                                          </p:spTgt>
                                        </p:tgtEl>
                                        <p:attrNameLst>
                                          <p:attrName>style.visibility</p:attrName>
                                        </p:attrNameLst>
                                      </p:cBhvr>
                                      <p:to>
                                        <p:strVal val="visible"/>
                                      </p:to>
                                    </p:set>
                                    <p:anim calcmode="lin" valueType="num">
                                      <p:cBhvr additive="base">
                                        <p:cTn id="13" dur="500" fill="hold"/>
                                        <p:tgtEl>
                                          <p:spTgt spid="1229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3">
                                            <p:txEl>
                                              <p:pRg st="2" end="2"/>
                                            </p:txEl>
                                          </p:spTgt>
                                        </p:tgtEl>
                                        <p:attrNameLst>
                                          <p:attrName>style.visibility</p:attrName>
                                        </p:attrNameLst>
                                      </p:cBhvr>
                                      <p:to>
                                        <p:strVal val="visible"/>
                                      </p:to>
                                    </p:set>
                                    <p:anim calcmode="lin" valueType="num">
                                      <p:cBhvr additive="base">
                                        <p:cTn id="19" dur="500" fill="hold"/>
                                        <p:tgtEl>
                                          <p:spTgt spid="1229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3">
                                            <p:txEl>
                                              <p:pRg st="3" end="3"/>
                                            </p:txEl>
                                          </p:spTgt>
                                        </p:tgtEl>
                                        <p:attrNameLst>
                                          <p:attrName>style.visibility</p:attrName>
                                        </p:attrNameLst>
                                      </p:cBhvr>
                                      <p:to>
                                        <p:strVal val="visible"/>
                                      </p:to>
                                    </p:set>
                                    <p:anim calcmode="lin" valueType="num">
                                      <p:cBhvr additive="base">
                                        <p:cTn id="25" dur="500" fill="hold"/>
                                        <p:tgtEl>
                                          <p:spTgt spid="1229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14340" name="Rectangle 4"/>
          <p:cNvSpPr>
            <a:spLocks noGrp="1" noChangeArrowheads="1"/>
          </p:cNvSpPr>
          <p:nvPr>
            <p:ph type="title"/>
          </p:nvPr>
        </p:nvSpPr>
        <p:spPr>
          <a:noFill/>
          <a:ln/>
        </p:spPr>
        <p:txBody>
          <a:bodyPr/>
          <a:lstStyle/>
          <a:p>
            <a:r>
              <a:rPr lang="en-US"/>
              <a:t>Database Management Ex.:</a:t>
            </a:r>
          </a:p>
        </p:txBody>
      </p:sp>
      <p:sp>
        <p:nvSpPr>
          <p:cNvPr id="14341" name="Rectangle 5"/>
          <p:cNvSpPr>
            <a:spLocks noChangeArrowheads="1"/>
          </p:cNvSpPr>
          <p:nvPr/>
        </p:nvSpPr>
        <p:spPr bwMode="auto">
          <a:xfrm>
            <a:off x="3663950" y="4806950"/>
            <a:ext cx="2806700" cy="1892300"/>
          </a:xfrm>
          <a:prstGeom prst="rect">
            <a:avLst/>
          </a:prstGeom>
          <a:solidFill>
            <a:schemeClr val="accent1"/>
          </a:solidFill>
          <a:ln w="12700">
            <a:solidFill>
              <a:schemeClr val="tx1"/>
            </a:solid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14342" name="Rectangle 6"/>
          <p:cNvSpPr>
            <a:spLocks noChangeArrowheads="1"/>
          </p:cNvSpPr>
          <p:nvPr/>
        </p:nvSpPr>
        <p:spPr bwMode="auto">
          <a:xfrm>
            <a:off x="4329113" y="4329113"/>
            <a:ext cx="1296987" cy="454025"/>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Database</a:t>
            </a:r>
          </a:p>
        </p:txBody>
      </p:sp>
      <p:sp>
        <p:nvSpPr>
          <p:cNvPr id="14343" name="Rectangle 7"/>
          <p:cNvSpPr>
            <a:spLocks noChangeArrowheads="1"/>
          </p:cNvSpPr>
          <p:nvPr/>
        </p:nvSpPr>
        <p:spPr bwMode="auto">
          <a:xfrm>
            <a:off x="3719513" y="4786313"/>
            <a:ext cx="2709862" cy="1914525"/>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Prod. Name</a:t>
            </a:r>
          </a:p>
          <a:p>
            <a:pPr algn="l" eaLnBrk="0" hangingPunct="0"/>
            <a:r>
              <a:rPr lang="en-US" sz="2400">
                <a:solidFill>
                  <a:srgbClr val="FFFFFF"/>
                </a:solidFill>
                <a:latin typeface="Times New Roman" pitchFamily="18" charset="0"/>
              </a:rPr>
              <a:t>Production Schedule</a:t>
            </a:r>
          </a:p>
          <a:p>
            <a:pPr algn="l" eaLnBrk="0" hangingPunct="0"/>
            <a:r>
              <a:rPr lang="en-US" sz="2400">
                <a:solidFill>
                  <a:srgbClr val="FFFFFF"/>
                </a:solidFill>
                <a:latin typeface="Times New Roman" pitchFamily="18" charset="0"/>
              </a:rPr>
              <a:t>Sales</a:t>
            </a:r>
          </a:p>
          <a:p>
            <a:pPr algn="l" eaLnBrk="0" hangingPunct="0"/>
            <a:r>
              <a:rPr lang="en-US" sz="2400">
                <a:solidFill>
                  <a:srgbClr val="FFFFFF"/>
                </a:solidFill>
                <a:latin typeface="Times New Roman" pitchFamily="18" charset="0"/>
              </a:rPr>
              <a:t>Number Produced</a:t>
            </a:r>
          </a:p>
          <a:p>
            <a:pPr algn="l" eaLnBrk="0" hangingPunct="0"/>
            <a:r>
              <a:rPr lang="en-US" sz="2400">
                <a:solidFill>
                  <a:srgbClr val="FFFFFF"/>
                </a:solidFill>
                <a:latin typeface="Times New Roman" pitchFamily="18" charset="0"/>
              </a:rPr>
              <a:t>Product Price</a:t>
            </a:r>
          </a:p>
        </p:txBody>
      </p:sp>
      <p:sp>
        <p:nvSpPr>
          <p:cNvPr id="14344" name="Rectangle 8"/>
          <p:cNvSpPr>
            <a:spLocks noChangeArrowheads="1"/>
          </p:cNvSpPr>
          <p:nvPr/>
        </p:nvSpPr>
        <p:spPr bwMode="auto">
          <a:xfrm>
            <a:off x="1149350" y="3740150"/>
            <a:ext cx="7150100" cy="368300"/>
          </a:xfrm>
          <a:prstGeom prst="rect">
            <a:avLst/>
          </a:prstGeom>
          <a:solidFill>
            <a:schemeClr val="accent1"/>
          </a:solidFill>
          <a:ln w="12700">
            <a:solidFill>
              <a:schemeClr val="tx1"/>
            </a:solid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14345" name="Rectangle 9"/>
          <p:cNvSpPr>
            <a:spLocks noChangeArrowheads="1"/>
          </p:cNvSpPr>
          <p:nvPr/>
        </p:nvSpPr>
        <p:spPr bwMode="auto">
          <a:xfrm>
            <a:off x="4252913" y="3719513"/>
            <a:ext cx="1046162" cy="454025"/>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DBMS</a:t>
            </a:r>
          </a:p>
        </p:txBody>
      </p:sp>
      <p:sp>
        <p:nvSpPr>
          <p:cNvPr id="14346" name="Line 10"/>
          <p:cNvSpPr>
            <a:spLocks noChangeShapeType="1"/>
          </p:cNvSpPr>
          <p:nvPr/>
        </p:nvSpPr>
        <p:spPr bwMode="auto">
          <a:xfrm flipV="1">
            <a:off x="3886200" y="4103688"/>
            <a:ext cx="0" cy="709612"/>
          </a:xfrm>
          <a:prstGeom prst="line">
            <a:avLst/>
          </a:prstGeom>
          <a:noFill/>
          <a:ln w="25400">
            <a:solidFill>
              <a:schemeClr val="tx2"/>
            </a:solidFill>
            <a:round/>
            <a:headEnd/>
            <a:tailEnd type="triangle" w="med" len="med"/>
          </a:ln>
          <a:effectLst/>
        </p:spPr>
        <p:txBody>
          <a:bodyPr wrap="none" anchor="ctr"/>
          <a:lstStyle/>
          <a:p>
            <a:pPr algn="l" eaLnBrk="0" hangingPunct="0"/>
            <a:endParaRPr lang="en-US" sz="2400">
              <a:solidFill>
                <a:srgbClr val="FFFFFF"/>
              </a:solidFill>
              <a:latin typeface="Times New Roman" pitchFamily="18" charset="0"/>
            </a:endParaRPr>
          </a:p>
        </p:txBody>
      </p:sp>
      <p:sp>
        <p:nvSpPr>
          <p:cNvPr id="14347" name="Line 11"/>
          <p:cNvSpPr>
            <a:spLocks noChangeShapeType="1"/>
          </p:cNvSpPr>
          <p:nvPr/>
        </p:nvSpPr>
        <p:spPr bwMode="auto">
          <a:xfrm>
            <a:off x="6096000" y="4129088"/>
            <a:ext cx="0" cy="658812"/>
          </a:xfrm>
          <a:prstGeom prst="line">
            <a:avLst/>
          </a:prstGeom>
          <a:noFill/>
          <a:ln w="25400">
            <a:solidFill>
              <a:schemeClr val="tx2"/>
            </a:solidFill>
            <a:round/>
            <a:headEnd/>
            <a:tailEnd type="triangle" w="med" len="med"/>
          </a:ln>
          <a:effectLst/>
        </p:spPr>
        <p:txBody>
          <a:bodyPr wrap="none" anchor="ctr"/>
          <a:lstStyle/>
          <a:p>
            <a:pPr algn="l" eaLnBrk="0" hangingPunct="0"/>
            <a:endParaRPr lang="en-US" sz="2400">
              <a:solidFill>
                <a:srgbClr val="FFFFFF"/>
              </a:solidFill>
              <a:latin typeface="Times New Roman" pitchFamily="18" charset="0"/>
            </a:endParaRPr>
          </a:p>
        </p:txBody>
      </p:sp>
      <p:sp>
        <p:nvSpPr>
          <p:cNvPr id="14348" name="Rectangle 12"/>
          <p:cNvSpPr>
            <a:spLocks noChangeArrowheads="1"/>
          </p:cNvSpPr>
          <p:nvPr/>
        </p:nvSpPr>
        <p:spPr bwMode="auto">
          <a:xfrm>
            <a:off x="1454150" y="2216150"/>
            <a:ext cx="1435100" cy="749300"/>
          </a:xfrm>
          <a:prstGeom prst="rect">
            <a:avLst/>
          </a:prstGeom>
          <a:solidFill>
            <a:schemeClr val="accent1"/>
          </a:solidFill>
          <a:ln w="12700">
            <a:solidFill>
              <a:schemeClr val="tx1"/>
            </a:solid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14349" name="Rectangle 13"/>
          <p:cNvSpPr>
            <a:spLocks noChangeArrowheads="1"/>
          </p:cNvSpPr>
          <p:nvPr/>
        </p:nvSpPr>
        <p:spPr bwMode="auto">
          <a:xfrm>
            <a:off x="3816350" y="2216150"/>
            <a:ext cx="1435100" cy="749300"/>
          </a:xfrm>
          <a:prstGeom prst="rect">
            <a:avLst/>
          </a:prstGeom>
          <a:solidFill>
            <a:schemeClr val="accent1"/>
          </a:solidFill>
          <a:ln w="12700">
            <a:solidFill>
              <a:schemeClr val="tx1"/>
            </a:solid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14350" name="Rectangle 14"/>
          <p:cNvSpPr>
            <a:spLocks noChangeArrowheads="1"/>
          </p:cNvSpPr>
          <p:nvPr/>
        </p:nvSpPr>
        <p:spPr bwMode="auto">
          <a:xfrm>
            <a:off x="6102350" y="2216150"/>
            <a:ext cx="1435100" cy="749300"/>
          </a:xfrm>
          <a:prstGeom prst="rect">
            <a:avLst/>
          </a:prstGeom>
          <a:solidFill>
            <a:schemeClr val="accent1"/>
          </a:solidFill>
          <a:ln w="12700">
            <a:solidFill>
              <a:schemeClr val="tx1"/>
            </a:solid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14351" name="Rectangle 15"/>
          <p:cNvSpPr>
            <a:spLocks noChangeArrowheads="1"/>
          </p:cNvSpPr>
          <p:nvPr/>
        </p:nvSpPr>
        <p:spPr bwMode="auto">
          <a:xfrm>
            <a:off x="1662113" y="1814513"/>
            <a:ext cx="823912" cy="454025"/>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Sales</a:t>
            </a:r>
          </a:p>
        </p:txBody>
      </p:sp>
      <p:sp>
        <p:nvSpPr>
          <p:cNvPr id="14352" name="Rectangle 16"/>
          <p:cNvSpPr>
            <a:spLocks noChangeArrowheads="1"/>
          </p:cNvSpPr>
          <p:nvPr/>
        </p:nvSpPr>
        <p:spPr bwMode="auto">
          <a:xfrm>
            <a:off x="3795713" y="1814513"/>
            <a:ext cx="1517650" cy="454025"/>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Production</a:t>
            </a:r>
          </a:p>
        </p:txBody>
      </p:sp>
      <p:sp>
        <p:nvSpPr>
          <p:cNvPr id="14353" name="Rectangle 17"/>
          <p:cNvSpPr>
            <a:spLocks noChangeArrowheads="1"/>
          </p:cNvSpPr>
          <p:nvPr/>
        </p:nvSpPr>
        <p:spPr bwMode="auto">
          <a:xfrm>
            <a:off x="6081713" y="1814513"/>
            <a:ext cx="1449387" cy="454025"/>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Marketing</a:t>
            </a:r>
          </a:p>
        </p:txBody>
      </p:sp>
      <p:sp>
        <p:nvSpPr>
          <p:cNvPr id="14354" name="Line 18"/>
          <p:cNvSpPr>
            <a:spLocks noChangeShapeType="1"/>
          </p:cNvSpPr>
          <p:nvPr/>
        </p:nvSpPr>
        <p:spPr bwMode="auto">
          <a:xfrm>
            <a:off x="1752600" y="2998788"/>
            <a:ext cx="0" cy="709612"/>
          </a:xfrm>
          <a:prstGeom prst="line">
            <a:avLst/>
          </a:prstGeom>
          <a:noFill/>
          <a:ln w="50800">
            <a:solidFill>
              <a:schemeClr val="hlink"/>
            </a:solidFill>
            <a:round/>
            <a:headEnd/>
            <a:tailEnd type="triangle" w="med" len="med"/>
          </a:ln>
          <a:effectLst/>
        </p:spPr>
        <p:txBody>
          <a:bodyPr wrap="none" anchor="ctr"/>
          <a:lstStyle/>
          <a:p>
            <a:pPr algn="l" eaLnBrk="0" hangingPunct="0"/>
            <a:endParaRPr lang="en-US" sz="2400">
              <a:solidFill>
                <a:srgbClr val="FFFFFF"/>
              </a:solidFill>
              <a:latin typeface="Times New Roman" pitchFamily="18" charset="0"/>
            </a:endParaRPr>
          </a:p>
        </p:txBody>
      </p:sp>
      <p:sp>
        <p:nvSpPr>
          <p:cNvPr id="14355" name="Line 19"/>
          <p:cNvSpPr>
            <a:spLocks noChangeShapeType="1"/>
          </p:cNvSpPr>
          <p:nvPr/>
        </p:nvSpPr>
        <p:spPr bwMode="auto">
          <a:xfrm flipV="1">
            <a:off x="2667000" y="2947988"/>
            <a:ext cx="0" cy="811212"/>
          </a:xfrm>
          <a:prstGeom prst="line">
            <a:avLst/>
          </a:prstGeom>
          <a:noFill/>
          <a:ln w="50800">
            <a:solidFill>
              <a:schemeClr val="hlink"/>
            </a:solidFill>
            <a:round/>
            <a:headEnd/>
            <a:tailEnd type="triangle" w="med" len="med"/>
          </a:ln>
          <a:effectLst/>
        </p:spPr>
        <p:txBody>
          <a:bodyPr wrap="none" anchor="ctr"/>
          <a:lstStyle/>
          <a:p>
            <a:pPr algn="l" eaLnBrk="0" hangingPunct="0"/>
            <a:endParaRPr lang="en-US" sz="2400">
              <a:solidFill>
                <a:srgbClr val="FFFFFF"/>
              </a:solidFill>
              <a:latin typeface="Times New Roman" pitchFamily="18" charset="0"/>
            </a:endParaRPr>
          </a:p>
        </p:txBody>
      </p:sp>
      <p:sp>
        <p:nvSpPr>
          <p:cNvPr id="14356" name="Line 20"/>
          <p:cNvSpPr>
            <a:spLocks noChangeShapeType="1"/>
          </p:cNvSpPr>
          <p:nvPr/>
        </p:nvSpPr>
        <p:spPr bwMode="auto">
          <a:xfrm>
            <a:off x="4114800" y="2998788"/>
            <a:ext cx="0" cy="709612"/>
          </a:xfrm>
          <a:prstGeom prst="line">
            <a:avLst/>
          </a:prstGeom>
          <a:noFill/>
          <a:ln w="50800">
            <a:solidFill>
              <a:schemeClr val="hlink"/>
            </a:solidFill>
            <a:round/>
            <a:headEnd/>
            <a:tailEnd type="triangle" w="med" len="med"/>
          </a:ln>
          <a:effectLst/>
        </p:spPr>
        <p:txBody>
          <a:bodyPr wrap="none" anchor="ctr"/>
          <a:lstStyle/>
          <a:p>
            <a:pPr algn="l" eaLnBrk="0" hangingPunct="0"/>
            <a:endParaRPr lang="en-US" sz="2400">
              <a:solidFill>
                <a:srgbClr val="FFFFFF"/>
              </a:solidFill>
              <a:latin typeface="Times New Roman" pitchFamily="18" charset="0"/>
            </a:endParaRPr>
          </a:p>
        </p:txBody>
      </p:sp>
      <p:sp>
        <p:nvSpPr>
          <p:cNvPr id="14357" name="Line 21"/>
          <p:cNvSpPr>
            <a:spLocks noChangeShapeType="1"/>
          </p:cNvSpPr>
          <p:nvPr/>
        </p:nvSpPr>
        <p:spPr bwMode="auto">
          <a:xfrm flipV="1">
            <a:off x="5029200" y="2947988"/>
            <a:ext cx="0" cy="811212"/>
          </a:xfrm>
          <a:prstGeom prst="line">
            <a:avLst/>
          </a:prstGeom>
          <a:noFill/>
          <a:ln w="50800">
            <a:solidFill>
              <a:schemeClr val="hlink"/>
            </a:solidFill>
            <a:round/>
            <a:headEnd/>
            <a:tailEnd type="triangle" w="med" len="med"/>
          </a:ln>
          <a:effectLst/>
        </p:spPr>
        <p:txBody>
          <a:bodyPr wrap="none" anchor="ctr"/>
          <a:lstStyle/>
          <a:p>
            <a:pPr algn="l" eaLnBrk="0" hangingPunct="0"/>
            <a:endParaRPr lang="en-US" sz="2400">
              <a:solidFill>
                <a:srgbClr val="FFFFFF"/>
              </a:solidFill>
              <a:latin typeface="Times New Roman" pitchFamily="18" charset="0"/>
            </a:endParaRPr>
          </a:p>
        </p:txBody>
      </p:sp>
      <p:sp>
        <p:nvSpPr>
          <p:cNvPr id="14358" name="Line 22"/>
          <p:cNvSpPr>
            <a:spLocks noChangeShapeType="1"/>
          </p:cNvSpPr>
          <p:nvPr/>
        </p:nvSpPr>
        <p:spPr bwMode="auto">
          <a:xfrm>
            <a:off x="6400800" y="3074988"/>
            <a:ext cx="0" cy="709612"/>
          </a:xfrm>
          <a:prstGeom prst="line">
            <a:avLst/>
          </a:prstGeom>
          <a:noFill/>
          <a:ln w="50800">
            <a:solidFill>
              <a:schemeClr val="hlink"/>
            </a:solidFill>
            <a:round/>
            <a:headEnd/>
            <a:tailEnd type="triangle" w="med" len="med"/>
          </a:ln>
          <a:effectLst/>
        </p:spPr>
        <p:txBody>
          <a:bodyPr wrap="none" anchor="ctr"/>
          <a:lstStyle/>
          <a:p>
            <a:pPr algn="l" eaLnBrk="0" hangingPunct="0"/>
            <a:endParaRPr lang="en-US" sz="2400">
              <a:solidFill>
                <a:srgbClr val="FFFFFF"/>
              </a:solidFill>
              <a:latin typeface="Times New Roman" pitchFamily="18" charset="0"/>
            </a:endParaRPr>
          </a:p>
        </p:txBody>
      </p:sp>
      <p:sp>
        <p:nvSpPr>
          <p:cNvPr id="14359" name="Line 23"/>
          <p:cNvSpPr>
            <a:spLocks noChangeShapeType="1"/>
          </p:cNvSpPr>
          <p:nvPr/>
        </p:nvSpPr>
        <p:spPr bwMode="auto">
          <a:xfrm flipV="1">
            <a:off x="7315200" y="2947988"/>
            <a:ext cx="0" cy="811212"/>
          </a:xfrm>
          <a:prstGeom prst="line">
            <a:avLst/>
          </a:prstGeom>
          <a:noFill/>
          <a:ln w="50800">
            <a:solidFill>
              <a:schemeClr val="hlink"/>
            </a:solidFill>
            <a:round/>
            <a:headEnd/>
            <a:tailEnd type="triangle" w="med" len="med"/>
          </a:ln>
          <a:effectLst/>
        </p:spPr>
        <p:txBody>
          <a:bodyPr wrap="none" anchor="ctr"/>
          <a:lstStyle/>
          <a:p>
            <a:pPr algn="l" eaLnBrk="0" hangingPunct="0"/>
            <a:endParaRPr lang="en-US" sz="2400">
              <a:solidFill>
                <a:srgbClr val="FFFFFF"/>
              </a:solidFill>
              <a:latin typeface="Times New Roman" pitchFamily="18" charset="0"/>
            </a:endParaRPr>
          </a:p>
        </p:txBody>
      </p:sp>
      <p:sp>
        <p:nvSpPr>
          <p:cNvPr id="14360" name="Rectangle 24"/>
          <p:cNvSpPr>
            <a:spLocks noChangeArrowheads="1"/>
          </p:cNvSpPr>
          <p:nvPr/>
        </p:nvSpPr>
        <p:spPr bwMode="auto">
          <a:xfrm>
            <a:off x="7453313" y="3109913"/>
            <a:ext cx="1757362" cy="454025"/>
          </a:xfrm>
          <a:prstGeom prst="rect">
            <a:avLst/>
          </a:prstGeom>
          <a:noFill/>
          <a:ln w="12700">
            <a:noFill/>
            <a:miter lim="800000"/>
            <a:headEnd/>
            <a:tailEnd/>
          </a:ln>
          <a:effectLst/>
        </p:spPr>
        <p:txBody>
          <a:bodyPr wrap="none" lIns="90488" tIns="44450" rIns="90488" bIns="44450">
            <a:spAutoFit/>
          </a:bodyPr>
          <a:lstStyle/>
          <a:p>
            <a:pPr algn="l" eaLnBrk="0" hangingPunct="0"/>
            <a:r>
              <a:rPr lang="en-US" sz="2400">
                <a:solidFill>
                  <a:srgbClr val="FFFFFF"/>
                </a:solidFill>
                <a:latin typeface="Times New Roman" pitchFamily="18" charset="0"/>
              </a:rPr>
              <a:t>(App. Progs)</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DATABASE MANAGEMENT SYSTEMS</a:t>
            </a:r>
          </a:p>
        </p:txBody>
      </p:sp>
      <p:sp>
        <p:nvSpPr>
          <p:cNvPr id="83971" name="Rectangle 3"/>
          <p:cNvSpPr>
            <a:spLocks noGrp="1" noChangeArrowheads="1"/>
          </p:cNvSpPr>
          <p:nvPr>
            <p:ph type="body" idx="1"/>
          </p:nvPr>
        </p:nvSpPr>
        <p:spPr/>
        <p:txBody>
          <a:bodyPr/>
          <a:lstStyle/>
          <a:p>
            <a:r>
              <a:rPr lang="en-US"/>
              <a:t>Four components of a DBMS</a:t>
            </a:r>
          </a:p>
          <a:p>
            <a:endParaRPr lang="en-US"/>
          </a:p>
          <a:p>
            <a:endParaRPr lang="en-US">
              <a:solidFill>
                <a:srgbClr val="FF0000"/>
              </a:solidFill>
            </a:endParaRPr>
          </a:p>
        </p:txBody>
      </p:sp>
      <p:pic>
        <p:nvPicPr>
          <p:cNvPr id="83972" name="Picture 4" descr="haa83019_0208"/>
          <p:cNvPicPr>
            <a:picLocks noChangeAspect="1" noChangeArrowheads="1"/>
          </p:cNvPicPr>
          <p:nvPr/>
        </p:nvPicPr>
        <p:blipFill>
          <a:blip r:embed="rId3" cstate="print"/>
          <a:srcRect/>
          <a:stretch>
            <a:fillRect/>
          </a:stretch>
        </p:blipFill>
        <p:spPr bwMode="auto">
          <a:xfrm>
            <a:off x="685800" y="2362200"/>
            <a:ext cx="7505700" cy="3225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1143000"/>
          </a:xfrm>
        </p:spPr>
        <p:txBody>
          <a:bodyPr/>
          <a:lstStyle/>
          <a:p>
            <a:r>
              <a:rPr lang="en-US"/>
              <a:t>Another Look</a:t>
            </a:r>
            <a:br>
              <a:rPr lang="en-US"/>
            </a:br>
            <a:r>
              <a:rPr lang="en-US" sz="2000"/>
              <a:t>(</a:t>
            </a:r>
            <a:r>
              <a:rPr lang="en-US" sz="1600"/>
              <a:t>thanks to John Gallaugher, Boston College)</a:t>
            </a:r>
          </a:p>
        </p:txBody>
      </p:sp>
      <p:sp>
        <p:nvSpPr>
          <p:cNvPr id="52227" name="Rectangle 3"/>
          <p:cNvSpPr>
            <a:spLocks noGrp="1" noChangeArrowheads="1"/>
          </p:cNvSpPr>
          <p:nvPr>
            <p:ph type="body" idx="1"/>
          </p:nvPr>
        </p:nvSpPr>
        <p:spPr>
          <a:xfrm>
            <a:off x="0" y="3810000"/>
            <a:ext cx="9144000" cy="2667000"/>
          </a:xfrm>
        </p:spPr>
        <p:txBody>
          <a:bodyPr/>
          <a:lstStyle/>
          <a:p>
            <a:pPr>
              <a:lnSpc>
                <a:spcPct val="90000"/>
              </a:lnSpc>
              <a:buSzTx/>
              <a:buFontTx/>
              <a:buChar char="•"/>
            </a:pPr>
            <a:r>
              <a:rPr lang="en-US"/>
              <a:t>Database</a:t>
            </a:r>
          </a:p>
          <a:p>
            <a:pPr lvl="1">
              <a:lnSpc>
                <a:spcPct val="90000"/>
              </a:lnSpc>
              <a:buSzTx/>
              <a:buFontTx/>
              <a:buChar char="•"/>
            </a:pPr>
            <a:r>
              <a:rPr lang="en-US" sz="2400"/>
              <a:t>a collection of related data.  Usually organized according to topics: e.g. customer info, products, transactions</a:t>
            </a:r>
            <a:endParaRPr lang="en-US"/>
          </a:p>
          <a:p>
            <a:pPr>
              <a:lnSpc>
                <a:spcPct val="90000"/>
              </a:lnSpc>
              <a:buSzTx/>
              <a:buFontTx/>
              <a:buChar char="•"/>
            </a:pPr>
            <a:r>
              <a:rPr lang="en-US"/>
              <a:t>Database Management System (DBMS)</a:t>
            </a:r>
          </a:p>
          <a:p>
            <a:pPr lvl="1">
              <a:lnSpc>
                <a:spcPct val="90000"/>
              </a:lnSpc>
            </a:pPr>
            <a:r>
              <a:rPr lang="en-US" sz="2400"/>
              <a:t>a program for creating &amp; managing databases; ex. Oracle, MS-Access, Sybase</a:t>
            </a:r>
            <a:endParaRPr lang="en-US"/>
          </a:p>
        </p:txBody>
      </p:sp>
      <p:sp>
        <p:nvSpPr>
          <p:cNvPr id="52228" name="AutoShape 4"/>
          <p:cNvSpPr>
            <a:spLocks noChangeArrowheads="1"/>
          </p:cNvSpPr>
          <p:nvPr/>
        </p:nvSpPr>
        <p:spPr bwMode="auto">
          <a:xfrm>
            <a:off x="4267200" y="3155950"/>
            <a:ext cx="609600" cy="685800"/>
          </a:xfrm>
          <a:prstGeom prst="can">
            <a:avLst>
              <a:gd name="adj" fmla="val 28125"/>
            </a:avLst>
          </a:prstGeom>
          <a:noFill/>
          <a:ln w="9525">
            <a:solidFill>
              <a:schemeClr val="tx1"/>
            </a:solidFill>
            <a:round/>
            <a:headEn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2229" name="AutoShape 5"/>
          <p:cNvSpPr>
            <a:spLocks noChangeArrowheads="1"/>
          </p:cNvSpPr>
          <p:nvPr/>
        </p:nvSpPr>
        <p:spPr bwMode="auto">
          <a:xfrm>
            <a:off x="4114800" y="1860550"/>
            <a:ext cx="914400" cy="914400"/>
          </a:xfrm>
          <a:prstGeom prst="diamond">
            <a:avLst/>
          </a:prstGeom>
          <a:noFill/>
          <a:ln w="9525">
            <a:solidFill>
              <a:schemeClr val="tx1"/>
            </a:solidFill>
            <a:miter lim="800000"/>
            <a:headEn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2230" name="Text Box 6"/>
          <p:cNvSpPr txBox="1">
            <a:spLocks noChangeArrowheads="1"/>
          </p:cNvSpPr>
          <p:nvPr/>
        </p:nvSpPr>
        <p:spPr bwMode="auto">
          <a:xfrm>
            <a:off x="5029200" y="1631950"/>
            <a:ext cx="3962400" cy="1187450"/>
          </a:xfrm>
          <a:prstGeom prst="rect">
            <a:avLst/>
          </a:prstGeom>
          <a:noFill/>
          <a:ln w="9525">
            <a:noFill/>
            <a:miter lim="800000"/>
            <a:headEnd/>
            <a:tailEnd/>
          </a:ln>
          <a:effectLst/>
        </p:spPr>
        <p:txBody>
          <a:bodyPr>
            <a:spAutoFit/>
          </a:bodyPr>
          <a:lstStyle/>
          <a:p>
            <a:pPr algn="l" eaLnBrk="0" hangingPunct="0"/>
            <a:r>
              <a:rPr lang="en-US" sz="2400">
                <a:solidFill>
                  <a:srgbClr val="000000"/>
                </a:solidFill>
                <a:latin typeface="Times New Roman" pitchFamily="18" charset="0"/>
              </a:rPr>
              <a:t>DBMS - the program. Manages interaction with databases.</a:t>
            </a:r>
          </a:p>
        </p:txBody>
      </p:sp>
      <p:sp>
        <p:nvSpPr>
          <p:cNvPr id="52231" name="Text Box 7"/>
          <p:cNvSpPr txBox="1">
            <a:spLocks noChangeArrowheads="1"/>
          </p:cNvSpPr>
          <p:nvPr/>
        </p:nvSpPr>
        <p:spPr bwMode="auto">
          <a:xfrm>
            <a:off x="5029200" y="3003550"/>
            <a:ext cx="4267200" cy="1187450"/>
          </a:xfrm>
          <a:prstGeom prst="rect">
            <a:avLst/>
          </a:prstGeom>
          <a:noFill/>
          <a:ln w="9525">
            <a:noFill/>
            <a:miter lim="800000"/>
            <a:headEnd/>
            <a:tailEnd/>
          </a:ln>
          <a:effectLst/>
        </p:spPr>
        <p:txBody>
          <a:bodyPr>
            <a:spAutoFit/>
          </a:bodyPr>
          <a:lstStyle/>
          <a:p>
            <a:pPr algn="l" eaLnBrk="0" hangingPunct="0"/>
            <a:r>
              <a:rPr lang="en-US" sz="2400">
                <a:solidFill>
                  <a:srgbClr val="000000"/>
                </a:solidFill>
                <a:latin typeface="Times New Roman" pitchFamily="18" charset="0"/>
              </a:rPr>
              <a:t>database - the collection of data.</a:t>
            </a:r>
          </a:p>
          <a:p>
            <a:pPr algn="l" eaLnBrk="0" hangingPunct="0"/>
            <a:r>
              <a:rPr lang="en-US" sz="2400">
                <a:solidFill>
                  <a:srgbClr val="000000"/>
                </a:solidFill>
                <a:latin typeface="Times New Roman" pitchFamily="18" charset="0"/>
              </a:rPr>
              <a:t>Created and defined to meet the</a:t>
            </a:r>
          </a:p>
          <a:p>
            <a:pPr algn="l" eaLnBrk="0" hangingPunct="0"/>
            <a:r>
              <a:rPr lang="en-US" sz="2400">
                <a:solidFill>
                  <a:srgbClr val="000000"/>
                </a:solidFill>
                <a:latin typeface="Times New Roman" pitchFamily="18" charset="0"/>
              </a:rPr>
              <a:t>needs of the organization.</a:t>
            </a:r>
          </a:p>
        </p:txBody>
      </p:sp>
      <p:sp>
        <p:nvSpPr>
          <p:cNvPr id="52232" name="Line 8"/>
          <p:cNvSpPr>
            <a:spLocks noChangeShapeType="1"/>
          </p:cNvSpPr>
          <p:nvPr/>
        </p:nvSpPr>
        <p:spPr bwMode="auto">
          <a:xfrm>
            <a:off x="4572000" y="2393950"/>
            <a:ext cx="0" cy="1219200"/>
          </a:xfrm>
          <a:prstGeom prst="line">
            <a:avLst/>
          </a:prstGeom>
          <a:noFill/>
          <a:ln w="57150">
            <a:solidFill>
              <a:schemeClr val="tx1"/>
            </a:solidFill>
            <a:round/>
            <a:headEn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2233" name="Text Box 9"/>
          <p:cNvSpPr txBox="1">
            <a:spLocks noChangeArrowheads="1"/>
          </p:cNvSpPr>
          <p:nvPr/>
        </p:nvSpPr>
        <p:spPr bwMode="auto">
          <a:xfrm>
            <a:off x="0" y="2819400"/>
            <a:ext cx="3352800" cy="822325"/>
          </a:xfrm>
          <a:prstGeom prst="rect">
            <a:avLst/>
          </a:prstGeom>
          <a:noFill/>
          <a:ln w="9525">
            <a:noFill/>
            <a:miter lim="800000"/>
            <a:headEnd/>
            <a:tailEnd/>
          </a:ln>
          <a:effectLst/>
        </p:spPr>
        <p:txBody>
          <a:bodyPr>
            <a:spAutoFit/>
          </a:bodyPr>
          <a:lstStyle/>
          <a:p>
            <a:pPr algn="l" eaLnBrk="0" hangingPunct="0"/>
            <a:r>
              <a:rPr lang="en-US" sz="2400" b="1">
                <a:solidFill>
                  <a:srgbClr val="000000"/>
                </a:solidFill>
                <a:latin typeface="Times New Roman" pitchFamily="18" charset="0"/>
              </a:rPr>
              <a:t>Client</a:t>
            </a:r>
            <a:r>
              <a:rPr lang="en-US" sz="2400">
                <a:solidFill>
                  <a:srgbClr val="000000"/>
                </a:solidFill>
                <a:latin typeface="Times New Roman" pitchFamily="18" charset="0"/>
              </a:rPr>
              <a:t> - makes requests of the DBMS server </a:t>
            </a:r>
          </a:p>
        </p:txBody>
      </p:sp>
      <p:graphicFrame>
        <p:nvGraphicFramePr>
          <p:cNvPr id="52234" name="Object 10">
            <a:hlinkClick r:id="" action="ppaction://ole?verb=0"/>
          </p:cNvPr>
          <p:cNvGraphicFramePr>
            <a:graphicFrameLocks/>
          </p:cNvGraphicFramePr>
          <p:nvPr/>
        </p:nvGraphicFramePr>
        <p:xfrm>
          <a:off x="152400" y="2089150"/>
          <a:ext cx="947738" cy="860425"/>
        </p:xfrm>
        <a:graphic>
          <a:graphicData uri="http://schemas.openxmlformats.org/presentationml/2006/ole">
            <mc:AlternateContent xmlns:mc="http://schemas.openxmlformats.org/markup-compatibility/2006">
              <mc:Choice xmlns:v="urn:schemas-microsoft-com:vml" Requires="v">
                <p:oleObj name="Clip" r:id="rId4" imgW="946080" imgH="858600" progId="">
                  <p:embed/>
                </p:oleObj>
              </mc:Choice>
              <mc:Fallback>
                <p:oleObj name="Clip" r:id="rId4" imgW="946080" imgH="85860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089150"/>
                        <a:ext cx="947738" cy="8604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2235" name="Object 11">
            <a:hlinkClick r:id="" action="ppaction://ole?verb=0"/>
          </p:cNvPr>
          <p:cNvGraphicFramePr>
            <a:graphicFrameLocks/>
          </p:cNvGraphicFramePr>
          <p:nvPr/>
        </p:nvGraphicFramePr>
        <p:xfrm>
          <a:off x="3352800" y="1479550"/>
          <a:ext cx="868363" cy="2090738"/>
        </p:xfrm>
        <a:graphic>
          <a:graphicData uri="http://schemas.openxmlformats.org/presentationml/2006/ole">
            <mc:AlternateContent xmlns:mc="http://schemas.openxmlformats.org/markup-compatibility/2006">
              <mc:Choice xmlns:v="urn:schemas-microsoft-com:vml" Requires="v">
                <p:oleObj name="Clip" r:id="rId6" imgW="866520" imgH="2089080" progId="">
                  <p:embed/>
                </p:oleObj>
              </mc:Choice>
              <mc:Fallback>
                <p:oleObj name="Clip" r:id="rId6" imgW="866520" imgH="2089080" progId="">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479550"/>
                        <a:ext cx="868363" cy="20907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52236" name="Line 12"/>
          <p:cNvSpPr>
            <a:spLocks noChangeShapeType="1"/>
          </p:cNvSpPr>
          <p:nvPr/>
        </p:nvSpPr>
        <p:spPr bwMode="auto">
          <a:xfrm>
            <a:off x="914400" y="2317750"/>
            <a:ext cx="2362200" cy="0"/>
          </a:xfrm>
          <a:prstGeom prst="line">
            <a:avLst/>
          </a:prstGeom>
          <a:noFill/>
          <a:ln w="38100">
            <a:solidFill>
              <a:schemeClr val="tx1"/>
            </a:solidFill>
            <a:round/>
            <a:headEnd/>
            <a:tailEnd type="triangle" w="med" len="med"/>
          </a:ln>
          <a:effectLst/>
        </p:spPr>
        <p:txBody>
          <a:bodyPr wrap="none" anchor="ctr"/>
          <a:lstStyle/>
          <a:p>
            <a:pPr algn="l" eaLnBrk="0" hangingPunct="0"/>
            <a:endParaRPr lang="en-US" sz="2400">
              <a:solidFill>
                <a:srgbClr val="000000"/>
              </a:solidFill>
              <a:latin typeface="Times New Roman" pitchFamily="18" charset="0"/>
            </a:endParaRPr>
          </a:p>
        </p:txBody>
      </p:sp>
      <p:sp>
        <p:nvSpPr>
          <p:cNvPr id="52237" name="Line 13"/>
          <p:cNvSpPr>
            <a:spLocks noChangeShapeType="1"/>
          </p:cNvSpPr>
          <p:nvPr/>
        </p:nvSpPr>
        <p:spPr bwMode="auto">
          <a:xfrm>
            <a:off x="914400" y="2698750"/>
            <a:ext cx="2362200" cy="0"/>
          </a:xfrm>
          <a:prstGeom prst="line">
            <a:avLst/>
          </a:prstGeom>
          <a:noFill/>
          <a:ln w="38100">
            <a:solidFill>
              <a:schemeClr val="tx1"/>
            </a:solidFill>
            <a:round/>
            <a:headEnd type="triangle" w="med" len="me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2238" name="Text Box 14"/>
          <p:cNvSpPr txBox="1">
            <a:spLocks noChangeArrowheads="1"/>
          </p:cNvSpPr>
          <p:nvPr/>
        </p:nvSpPr>
        <p:spPr bwMode="auto">
          <a:xfrm>
            <a:off x="914400" y="1936750"/>
            <a:ext cx="990600" cy="396875"/>
          </a:xfrm>
          <a:prstGeom prst="rect">
            <a:avLst/>
          </a:prstGeom>
          <a:noFill/>
          <a:ln w="9525">
            <a:noFill/>
            <a:miter lim="800000"/>
            <a:headEnd/>
            <a:tailEnd/>
          </a:ln>
          <a:effectLst/>
        </p:spPr>
        <p:txBody>
          <a:bodyPr>
            <a:spAutoFit/>
          </a:bodyPr>
          <a:lstStyle/>
          <a:p>
            <a:pPr algn="l" eaLnBrk="0" hangingPunct="0"/>
            <a:r>
              <a:rPr lang="en-US" sz="2000" i="1">
                <a:solidFill>
                  <a:srgbClr val="000000"/>
                </a:solidFill>
                <a:latin typeface="Times New Roman" pitchFamily="18" charset="0"/>
              </a:rPr>
              <a:t>request </a:t>
            </a:r>
            <a:endParaRPr lang="en-US" sz="2400">
              <a:solidFill>
                <a:srgbClr val="000000"/>
              </a:solidFill>
              <a:latin typeface="Times New Roman" pitchFamily="18" charset="0"/>
            </a:endParaRPr>
          </a:p>
        </p:txBody>
      </p:sp>
      <p:sp>
        <p:nvSpPr>
          <p:cNvPr id="52239" name="Text Box 15"/>
          <p:cNvSpPr txBox="1">
            <a:spLocks noChangeArrowheads="1"/>
          </p:cNvSpPr>
          <p:nvPr/>
        </p:nvSpPr>
        <p:spPr bwMode="auto">
          <a:xfrm>
            <a:off x="2209800" y="2378075"/>
            <a:ext cx="1143000" cy="396875"/>
          </a:xfrm>
          <a:prstGeom prst="rect">
            <a:avLst/>
          </a:prstGeom>
          <a:noFill/>
          <a:ln w="9525">
            <a:noFill/>
            <a:miter lim="800000"/>
            <a:headEnd/>
            <a:tailEnd/>
          </a:ln>
          <a:effectLst/>
        </p:spPr>
        <p:txBody>
          <a:bodyPr>
            <a:spAutoFit/>
          </a:bodyPr>
          <a:lstStyle/>
          <a:p>
            <a:pPr algn="r" eaLnBrk="0" hangingPunct="0"/>
            <a:r>
              <a:rPr lang="en-US" sz="2000" i="1">
                <a:solidFill>
                  <a:srgbClr val="000000"/>
                </a:solidFill>
                <a:latin typeface="Times New Roman" pitchFamily="18" charset="0"/>
              </a:rPr>
              <a:t>response </a:t>
            </a:r>
            <a:endParaRPr lang="en-US" sz="2400">
              <a:solidFill>
                <a:srgbClr val="000000"/>
              </a:solidFill>
              <a:latin typeface="Times New Roman" pitchFamily="18" charset="0"/>
            </a:endParaRPr>
          </a:p>
        </p:txBody>
      </p:sp>
      <p:sp>
        <p:nvSpPr>
          <p:cNvPr id="52240" name="Text Box 16"/>
          <p:cNvSpPr txBox="1">
            <a:spLocks noChangeArrowheads="1"/>
          </p:cNvSpPr>
          <p:nvPr/>
        </p:nvSpPr>
        <p:spPr bwMode="auto">
          <a:xfrm>
            <a:off x="4038600" y="1143000"/>
            <a:ext cx="4800600" cy="457200"/>
          </a:xfrm>
          <a:prstGeom prst="rect">
            <a:avLst/>
          </a:prstGeom>
          <a:noFill/>
          <a:ln w="9525">
            <a:noFill/>
            <a:miter lim="800000"/>
            <a:headEnd/>
            <a:tailEnd/>
          </a:ln>
          <a:effectLst/>
        </p:spPr>
        <p:txBody>
          <a:bodyPr>
            <a:spAutoFit/>
          </a:bodyPr>
          <a:lstStyle/>
          <a:p>
            <a:pPr algn="l" eaLnBrk="0" hangingPunct="0"/>
            <a:r>
              <a:rPr lang="en-US" sz="2400" b="1">
                <a:solidFill>
                  <a:srgbClr val="000000"/>
                </a:solidFill>
                <a:latin typeface="Times New Roman" pitchFamily="18" charset="0"/>
              </a:rPr>
              <a:t>Server</a:t>
            </a:r>
            <a:r>
              <a:rPr lang="en-US" sz="2400">
                <a:solidFill>
                  <a:srgbClr val="000000"/>
                </a:solidFill>
                <a:latin typeface="Times New Roman" pitchFamily="18" charset="0"/>
              </a:rPr>
              <a:t> - responds to client requests </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228600"/>
            <a:ext cx="7772400" cy="838200"/>
          </a:xfrm>
        </p:spPr>
        <p:txBody>
          <a:bodyPr/>
          <a:lstStyle/>
          <a:p>
            <a:r>
              <a:rPr lang="en-US"/>
              <a:t>A Simple Database</a:t>
            </a:r>
          </a:p>
        </p:txBody>
      </p:sp>
      <p:sp>
        <p:nvSpPr>
          <p:cNvPr id="54275" name="Rectangle 3"/>
          <p:cNvSpPr>
            <a:spLocks noGrp="1" noChangeArrowheads="1"/>
          </p:cNvSpPr>
          <p:nvPr>
            <p:ph type="body" idx="1"/>
          </p:nvPr>
        </p:nvSpPr>
        <p:spPr>
          <a:xfrm>
            <a:off x="228600" y="3429000"/>
            <a:ext cx="8610600" cy="1143000"/>
          </a:xfrm>
        </p:spPr>
        <p:txBody>
          <a:bodyPr/>
          <a:lstStyle/>
          <a:p>
            <a:pPr>
              <a:lnSpc>
                <a:spcPct val="90000"/>
              </a:lnSpc>
              <a:buSzTx/>
              <a:buFontTx/>
              <a:buChar char="•"/>
            </a:pPr>
            <a:r>
              <a:rPr lang="en-US" sz="2800"/>
              <a:t>File/Table</a:t>
            </a:r>
          </a:p>
          <a:p>
            <a:pPr lvl="1">
              <a:lnSpc>
                <a:spcPct val="90000"/>
              </a:lnSpc>
              <a:buSzTx/>
              <a:buFontTx/>
              <a:buChar char="•"/>
            </a:pPr>
            <a:r>
              <a:rPr lang="en-US" sz="2400"/>
              <a:t>Customers</a:t>
            </a:r>
          </a:p>
          <a:p>
            <a:pPr>
              <a:lnSpc>
                <a:spcPct val="90000"/>
              </a:lnSpc>
              <a:buSzTx/>
              <a:buFontTx/>
              <a:buChar char="•"/>
            </a:pPr>
            <a:r>
              <a:rPr lang="en-US" sz="2800"/>
              <a:t>Field/Column</a:t>
            </a:r>
          </a:p>
          <a:p>
            <a:pPr lvl="1">
              <a:lnSpc>
                <a:spcPct val="90000"/>
              </a:lnSpc>
              <a:buSzTx/>
              <a:buFontTx/>
              <a:buChar char="•"/>
            </a:pPr>
            <a:r>
              <a:rPr lang="en-US" sz="2400"/>
              <a:t>5 shown: CUSTID, FIRST, LAST, CITY, STATE</a:t>
            </a:r>
          </a:p>
          <a:p>
            <a:pPr>
              <a:lnSpc>
                <a:spcPct val="90000"/>
              </a:lnSpc>
              <a:buSzTx/>
              <a:buFontTx/>
              <a:buChar char="•"/>
            </a:pPr>
            <a:r>
              <a:rPr lang="en-US" sz="2800"/>
              <a:t>Record/Row</a:t>
            </a:r>
          </a:p>
          <a:p>
            <a:pPr lvl="1">
              <a:lnSpc>
                <a:spcPct val="90000"/>
              </a:lnSpc>
              <a:buSzTx/>
              <a:buFontTx/>
              <a:buChar char="•"/>
            </a:pPr>
            <a:r>
              <a:rPr lang="en-US" sz="2400"/>
              <a:t>5 shown: one for each customer</a:t>
            </a:r>
          </a:p>
        </p:txBody>
      </p:sp>
      <p:graphicFrame>
        <p:nvGraphicFramePr>
          <p:cNvPr id="54276" name="Object 4"/>
          <p:cNvGraphicFramePr>
            <a:graphicFrameLocks noChangeAspect="1"/>
          </p:cNvGraphicFramePr>
          <p:nvPr/>
        </p:nvGraphicFramePr>
        <p:xfrm>
          <a:off x="1295400" y="1282700"/>
          <a:ext cx="6477000" cy="1917700"/>
        </p:xfrm>
        <a:graphic>
          <a:graphicData uri="http://schemas.openxmlformats.org/presentationml/2006/ole">
            <mc:AlternateContent xmlns:mc="http://schemas.openxmlformats.org/markup-compatibility/2006">
              <mc:Choice xmlns:v="urn:schemas-microsoft-com:vml" Requires="v">
                <p:oleObj name="Worksheet" r:id="rId4" imgW="3314938" imgH="981313" progId="Excel.Sheet.8">
                  <p:embed/>
                </p:oleObj>
              </mc:Choice>
              <mc:Fallback>
                <p:oleObj name="Worksheet" r:id="rId4" imgW="3314938" imgH="981313"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282700"/>
                        <a:ext cx="6477000" cy="191770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057403"/>
            <a:ext cx="4038600" cy="3394472"/>
          </a:xfrm>
          <a:prstGeom prst="rect">
            <a:avLst/>
          </a:prstGeom>
        </p:spPr>
        <p:txBody>
          <a:bodyPr>
            <a:normAutofit lnSpcReduction="10000"/>
          </a:bodyPr>
          <a:lstStyle>
            <a:lvl1pPr>
              <a:buClr>
                <a:srgbClr val="858585"/>
              </a:buClr>
              <a:defRPr sz="1800">
                <a:solidFill>
                  <a:schemeClr val="tx1"/>
                </a:solidFill>
                <a:latin typeface="+mn-lt"/>
              </a:defRPr>
            </a:lvl1pPr>
            <a:lvl2pPr marL="628650" indent="-285750">
              <a:buClr>
                <a:srgbClr val="858585"/>
              </a:buClr>
              <a:buFont typeface="Arial" panose="020B0604020202020204" pitchFamily="34" charset="0"/>
              <a:buChar char="‒"/>
              <a:defRPr sz="1600">
                <a:solidFill>
                  <a:schemeClr val="tx1"/>
                </a:solidFill>
                <a:latin typeface="+mn-lt"/>
              </a:defRPr>
            </a:lvl2pPr>
            <a:lvl3pPr marL="857250" indent="-171450">
              <a:buClr>
                <a:srgbClr val="858585"/>
              </a:buClr>
              <a:buFont typeface="Arial" panose="020B0604020202020204" pitchFamily="34" charset="0"/>
              <a:buChar char="›"/>
              <a:defRPr sz="1400">
                <a:solidFill>
                  <a:schemeClr val="tx1"/>
                </a:solidFill>
                <a:latin typeface="+mn-lt"/>
              </a:defRPr>
            </a:lvl3pPr>
            <a:lvl4pPr marL="1200150" indent="-171450">
              <a:buClr>
                <a:srgbClr val="858585"/>
              </a:buClr>
              <a:buFont typeface="Courier New" panose="02070309020205020404" pitchFamily="49" charset="0"/>
              <a:buChar char="o"/>
              <a:defRPr sz="1200">
                <a:solidFill>
                  <a:schemeClr val="tx1"/>
                </a:solidFill>
                <a:latin typeface="+mn-lt"/>
              </a:defRPr>
            </a:lvl4pPr>
            <a:lvl5pPr marL="1543050" indent="-171450">
              <a:buClr>
                <a:srgbClr val="858585"/>
              </a:buClr>
              <a:buFont typeface="Arial" panose="020B0604020202020204" pitchFamily="34" charset="0"/>
              <a:buChar char="‒"/>
              <a:defRPr sz="1000">
                <a:solidFill>
                  <a:schemeClr val="tx1"/>
                </a:solidFill>
                <a:latin typeface="+mn-lt"/>
              </a:defRPr>
            </a:lvl5pPr>
            <a:lvl6pPr>
              <a:defRPr sz="1350"/>
            </a:lvl6pPr>
            <a:lvl7pPr>
              <a:defRPr sz="1350"/>
            </a:lvl7pPr>
            <a:lvl8pPr>
              <a:defRPr sz="1350"/>
            </a:lvl8pPr>
            <a:lvl9pPr>
              <a:defRPr sz="1350"/>
            </a:lvl9pPr>
          </a:lstStyle>
          <a:p>
            <a:pPr marL="0" indent="0">
              <a:spcBef>
                <a:spcPts val="0"/>
              </a:spcBef>
              <a:spcAft>
                <a:spcPts val="0"/>
              </a:spcAft>
              <a:buNone/>
            </a:pPr>
            <a:r>
              <a:rPr sz="100"/>
              <a:t> </a:t>
            </a:r>
          </a:p>
          <a:p>
            <a:pPr>
              <a:buClr>
                <a:srgbClr val="0085C3"/>
              </a:buClr>
              <a:buFont typeface="Arial" panose="020B0604020202020204" pitchFamily="34" charset="0"/>
              <a:buChar char="•"/>
            </a:pPr>
            <a:r>
              <a:t>Information is the oil of the 21st century, and analytics is the combustion engine.– </a:t>
            </a:r>
            <a:r>
              <a:rPr i="1"/>
              <a:t>Gartner</a:t>
            </a:r>
            <a:r>
              <a:t> </a:t>
            </a:r>
          </a:p>
          <a:p>
            <a:pPr>
              <a:buClr>
                <a:srgbClr val="0085C3"/>
              </a:buClr>
              <a:buFont typeface="Arial" panose="020B0604020202020204" pitchFamily="34" charset="0"/>
              <a:buChar char="•"/>
            </a:pPr>
            <a:r>
              <a:t>The world’s most valuable resource is no longer oil, but data. – </a:t>
            </a:r>
            <a:r>
              <a:rPr i="1"/>
              <a:t>The Economist</a:t>
            </a:r>
            <a:r>
              <a:t> </a:t>
            </a:r>
          </a:p>
          <a:p>
            <a:pPr>
              <a:buClr>
                <a:srgbClr val="0085C3"/>
              </a:buClr>
              <a:buFont typeface="Arial" panose="020B0604020202020204" pitchFamily="34" charset="0"/>
              <a:buChar char="•"/>
            </a:pPr>
            <a:r>
              <a:t>Big Data is a collection of data from traditional and digital sources inside and outside your company that represents a source for ongoing discovery and analysis.– </a:t>
            </a:r>
            <a:r>
              <a:rPr i="1"/>
              <a:t>Forbes</a:t>
            </a:r>
          </a:p>
        </p:txBody>
      </p:sp>
      <p:sp>
        <p:nvSpPr>
          <p:cNvPr id="5" name="Title 1"/>
          <p:cNvSpPr>
            <a:spLocks noGrp="1"/>
          </p:cNvSpPr>
          <p:nvPr>
            <p:ph type="title"/>
          </p:nvPr>
        </p:nvSpPr>
        <p:spPr>
          <a:xfrm>
            <a:off x="1676400" y="609600"/>
            <a:ext cx="6858000" cy="523220"/>
          </a:xfrm>
          <a:prstGeom prst="rect">
            <a:avLst/>
          </a:prstGeom>
        </p:spPr>
        <p:txBody>
          <a:bodyPr wrap="square">
            <a:spAutoFit/>
          </a:bodyPr>
          <a:lstStyle>
            <a:lvl1pPr>
              <a:defRPr sz="2800" b="0" baseline="0">
                <a:latin typeface="+mj-lt"/>
              </a:defRPr>
            </a:lvl1pPr>
          </a:lstStyle>
          <a:p>
            <a:r>
              <a:rPr dirty="0"/>
              <a:t>What are analysts’ thoughts on Big Data?</a:t>
            </a:r>
          </a:p>
        </p:txBody>
      </p:sp>
      <p:pic>
        <p:nvPicPr>
          <p:cNvPr id="6" name="Content Placeholder 3|973|816"/>
          <p:cNvPicPr>
            <a:picLocks noGrp="1" noChangeAspect="1"/>
          </p:cNvPicPr>
          <p:nvPr>
            <p:ph sz="half" idx="10"/>
          </p:nvPr>
        </p:nvPicPr>
        <p:blipFill>
          <a:blip r:embed="rId2"/>
          <a:stretch>
            <a:fillRect/>
          </a:stretch>
        </p:blipFill>
        <p:spPr>
          <a:xfrm>
            <a:off x="467544" y="2055469"/>
            <a:ext cx="4038600" cy="3386944"/>
          </a:xfrm>
          <a:prstGeom prst="rect">
            <a:avLst/>
          </a:prstGeom>
        </p:spPr>
      </p:pic>
    </p:spTree>
    <p:extLst>
      <p:ext uri="{BB962C8B-B14F-4D97-AF65-F5344CB8AC3E}">
        <p14:creationId xmlns:p14="http://schemas.microsoft.com/office/powerpoint/2010/main" val="424813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228600" y="1219200"/>
          <a:ext cx="8686800" cy="3100388"/>
        </p:xfrm>
        <a:graphic>
          <a:graphicData uri="http://schemas.openxmlformats.org/presentationml/2006/ole">
            <mc:AlternateContent xmlns:mc="http://schemas.openxmlformats.org/markup-compatibility/2006">
              <mc:Choice xmlns:v="urn:schemas-microsoft-com:vml" Requires="v">
                <p:oleObj name="Worksheet" r:id="rId4" imgW="5839063" imgH="2114788" progId="Excel.Sheet.8">
                  <p:embed/>
                </p:oleObj>
              </mc:Choice>
              <mc:Fallback>
                <p:oleObj name="Worksheet" r:id="rId4" imgW="5839063" imgH="2114788"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8686800" cy="3100388"/>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56323" name="Rectangle 3"/>
          <p:cNvSpPr>
            <a:spLocks noGrp="1" noChangeArrowheads="1"/>
          </p:cNvSpPr>
          <p:nvPr>
            <p:ph type="title"/>
          </p:nvPr>
        </p:nvSpPr>
        <p:spPr>
          <a:xfrm>
            <a:off x="609600" y="304800"/>
            <a:ext cx="7772400" cy="838200"/>
          </a:xfrm>
        </p:spPr>
        <p:txBody>
          <a:bodyPr/>
          <a:lstStyle/>
          <a:p>
            <a:r>
              <a:rPr lang="en-US"/>
              <a:t>A More Complex Example</a:t>
            </a:r>
          </a:p>
        </p:txBody>
      </p:sp>
      <p:sp>
        <p:nvSpPr>
          <p:cNvPr id="56324" name="Rectangle 4"/>
          <p:cNvSpPr>
            <a:spLocks noGrp="1" noChangeArrowheads="1"/>
          </p:cNvSpPr>
          <p:nvPr>
            <p:ph type="body" idx="1"/>
          </p:nvPr>
        </p:nvSpPr>
        <p:spPr>
          <a:xfrm>
            <a:off x="228600" y="4876800"/>
            <a:ext cx="8686800" cy="1600200"/>
          </a:xfrm>
        </p:spPr>
        <p:txBody>
          <a:bodyPr/>
          <a:lstStyle/>
          <a:p>
            <a:pPr>
              <a:buSzTx/>
              <a:buFontTx/>
              <a:buChar char="•"/>
            </a:pPr>
            <a:r>
              <a:rPr lang="en-US"/>
              <a:t>Entry &amp; Maintenance is complicated</a:t>
            </a:r>
          </a:p>
          <a:p>
            <a:pPr lvl="1">
              <a:buSzTx/>
              <a:buFontTx/>
              <a:buChar char="•"/>
            </a:pPr>
            <a:r>
              <a:rPr lang="en-US"/>
              <a:t>redundant data exists, increases chance of error, complicates updates/changes, takes up space</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304800" y="1295400"/>
          <a:ext cx="5334000" cy="1674813"/>
        </p:xfrm>
        <a:graphic>
          <a:graphicData uri="http://schemas.openxmlformats.org/presentationml/2006/ole">
            <mc:AlternateContent xmlns:mc="http://schemas.openxmlformats.org/markup-compatibility/2006">
              <mc:Choice xmlns:v="urn:schemas-microsoft-com:vml" Requires="v">
                <p:oleObj name="Worksheet" r:id="rId4" imgW="3124438" imgH="981313" progId="Excel.Sheet.8">
                  <p:embed/>
                </p:oleObj>
              </mc:Choice>
              <mc:Fallback>
                <p:oleObj name="Worksheet" r:id="rId4" imgW="3124438" imgH="981313"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5334000" cy="1674813"/>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58371" name="Rectangle 3"/>
          <p:cNvSpPr>
            <a:spLocks noGrp="1" noChangeArrowheads="1"/>
          </p:cNvSpPr>
          <p:nvPr>
            <p:ph type="title"/>
          </p:nvPr>
        </p:nvSpPr>
        <p:spPr>
          <a:xfrm>
            <a:off x="0" y="76200"/>
            <a:ext cx="9144000" cy="1143000"/>
          </a:xfrm>
        </p:spPr>
        <p:txBody>
          <a:bodyPr/>
          <a:lstStyle/>
          <a:p>
            <a:r>
              <a:rPr lang="en-US"/>
              <a:t>Normalize Data:</a:t>
            </a:r>
            <a:br>
              <a:rPr lang="en-US"/>
            </a:br>
            <a:r>
              <a:rPr lang="en-US" sz="3600"/>
              <a:t>Remove Redundancy</a:t>
            </a:r>
            <a:endParaRPr lang="en-US"/>
          </a:p>
        </p:txBody>
      </p:sp>
      <p:sp>
        <p:nvSpPr>
          <p:cNvPr id="58372" name="Line 4"/>
          <p:cNvSpPr>
            <a:spLocks noChangeShapeType="1"/>
          </p:cNvSpPr>
          <p:nvPr/>
        </p:nvSpPr>
        <p:spPr bwMode="auto">
          <a:xfrm>
            <a:off x="533400" y="3048000"/>
            <a:ext cx="0" cy="685800"/>
          </a:xfrm>
          <a:prstGeom prst="line">
            <a:avLst/>
          </a:prstGeom>
          <a:noFill/>
          <a:ln w="9525">
            <a:solidFill>
              <a:schemeClr val="tx1"/>
            </a:solidFill>
            <a:round/>
            <a:headEn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8373" name="Line 5"/>
          <p:cNvSpPr>
            <a:spLocks noChangeShapeType="1"/>
          </p:cNvSpPr>
          <p:nvPr/>
        </p:nvSpPr>
        <p:spPr bwMode="auto">
          <a:xfrm>
            <a:off x="533400" y="3733800"/>
            <a:ext cx="2057400" cy="0"/>
          </a:xfrm>
          <a:prstGeom prst="line">
            <a:avLst/>
          </a:prstGeom>
          <a:noFill/>
          <a:ln w="9525">
            <a:solidFill>
              <a:schemeClr val="tx1"/>
            </a:solidFill>
            <a:round/>
            <a:headEn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8374" name="Text Box 6"/>
          <p:cNvSpPr txBox="1">
            <a:spLocks noChangeArrowheads="1"/>
          </p:cNvSpPr>
          <p:nvPr/>
        </p:nvSpPr>
        <p:spPr bwMode="auto">
          <a:xfrm>
            <a:off x="533400" y="2971800"/>
            <a:ext cx="692150" cy="457200"/>
          </a:xfrm>
          <a:prstGeom prst="rect">
            <a:avLst/>
          </a:prstGeom>
          <a:noFill/>
          <a:ln w="9525">
            <a:noFill/>
            <a:miter lim="800000"/>
            <a:headEnd/>
            <a:tailEnd/>
          </a:ln>
          <a:effectLst/>
        </p:spPr>
        <p:txBody>
          <a:bodyPr wrap="none">
            <a:spAutoFit/>
          </a:bodyPr>
          <a:lstStyle/>
          <a:p>
            <a:pPr algn="l" eaLnBrk="0" hangingPunct="0"/>
            <a:r>
              <a:rPr lang="en-US" sz="2400" i="1">
                <a:solidFill>
                  <a:srgbClr val="000000"/>
                </a:solidFill>
                <a:latin typeface="Times New Roman" pitchFamily="18" charset="0"/>
              </a:rPr>
              <a:t>One</a:t>
            </a:r>
            <a:endParaRPr lang="en-US" sz="2400">
              <a:solidFill>
                <a:srgbClr val="000000"/>
              </a:solidFill>
              <a:latin typeface="Times New Roman" pitchFamily="18" charset="0"/>
            </a:endParaRPr>
          </a:p>
        </p:txBody>
      </p:sp>
      <p:sp>
        <p:nvSpPr>
          <p:cNvPr id="58375" name="Text Box 7"/>
          <p:cNvSpPr txBox="1">
            <a:spLocks noChangeArrowheads="1"/>
          </p:cNvSpPr>
          <p:nvPr/>
        </p:nvSpPr>
        <p:spPr bwMode="auto">
          <a:xfrm>
            <a:off x="1676400" y="3657600"/>
            <a:ext cx="877888" cy="457200"/>
          </a:xfrm>
          <a:prstGeom prst="rect">
            <a:avLst/>
          </a:prstGeom>
          <a:noFill/>
          <a:ln w="9525">
            <a:noFill/>
            <a:miter lim="800000"/>
            <a:headEnd/>
            <a:tailEnd/>
          </a:ln>
          <a:effectLst/>
        </p:spPr>
        <p:txBody>
          <a:bodyPr wrap="none">
            <a:spAutoFit/>
          </a:bodyPr>
          <a:lstStyle/>
          <a:p>
            <a:pPr algn="l" eaLnBrk="0" hangingPunct="0"/>
            <a:r>
              <a:rPr lang="en-US" sz="2400" i="1">
                <a:solidFill>
                  <a:srgbClr val="000000"/>
                </a:solidFill>
                <a:latin typeface="Times New Roman" pitchFamily="18" charset="0"/>
              </a:rPr>
              <a:t>Many</a:t>
            </a:r>
            <a:endParaRPr lang="en-US" sz="2400">
              <a:solidFill>
                <a:srgbClr val="000000"/>
              </a:solidFill>
              <a:latin typeface="Times New Roman" pitchFamily="18" charset="0"/>
            </a:endParaRPr>
          </a:p>
        </p:txBody>
      </p:sp>
      <p:graphicFrame>
        <p:nvGraphicFramePr>
          <p:cNvPr id="58376" name="Object 8"/>
          <p:cNvGraphicFramePr>
            <a:graphicFrameLocks noChangeAspect="1"/>
          </p:cNvGraphicFramePr>
          <p:nvPr/>
        </p:nvGraphicFramePr>
        <p:xfrm>
          <a:off x="2743200" y="3279775"/>
          <a:ext cx="6248400" cy="3425825"/>
        </p:xfrm>
        <a:graphic>
          <a:graphicData uri="http://schemas.openxmlformats.org/presentationml/2006/ole">
            <mc:AlternateContent xmlns:mc="http://schemas.openxmlformats.org/markup-compatibility/2006">
              <mc:Choice xmlns:v="urn:schemas-microsoft-com:vml" Requires="v">
                <p:oleObj name="Worksheet" r:id="rId6" imgW="3915013" imgH="2114788" progId="Excel.Sheet.8">
                  <p:embed/>
                </p:oleObj>
              </mc:Choice>
              <mc:Fallback>
                <p:oleObj name="Worksheet" r:id="rId6" imgW="3915013" imgH="2114788"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3279775"/>
                        <a:ext cx="6248400" cy="3425825"/>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58377" name="Text Box 9"/>
          <p:cNvSpPr txBox="1">
            <a:spLocks noChangeArrowheads="1"/>
          </p:cNvSpPr>
          <p:nvPr/>
        </p:nvSpPr>
        <p:spPr bwMode="auto">
          <a:xfrm>
            <a:off x="6172200" y="1905000"/>
            <a:ext cx="2139950" cy="457200"/>
          </a:xfrm>
          <a:prstGeom prst="rect">
            <a:avLst/>
          </a:prstGeom>
          <a:noFill/>
          <a:ln w="9525">
            <a:noFill/>
            <a:miter lim="800000"/>
            <a:headEnd/>
            <a:tailEnd/>
          </a:ln>
          <a:effectLst/>
        </p:spPr>
        <p:txBody>
          <a:bodyPr wrap="none">
            <a:spAutoFit/>
          </a:bodyPr>
          <a:lstStyle/>
          <a:p>
            <a:pPr algn="l" eaLnBrk="0" hangingPunct="0"/>
            <a:r>
              <a:rPr lang="en-US" sz="2400" i="1">
                <a:solidFill>
                  <a:srgbClr val="000000"/>
                </a:solidFill>
                <a:latin typeface="Times New Roman" pitchFamily="18" charset="0"/>
              </a:rPr>
              <a:t>Customer Table</a:t>
            </a:r>
            <a:endParaRPr lang="en-US" sz="2400">
              <a:solidFill>
                <a:srgbClr val="000000"/>
              </a:solidFill>
              <a:latin typeface="Times New Roman" pitchFamily="18" charset="0"/>
            </a:endParaRPr>
          </a:p>
        </p:txBody>
      </p:sp>
      <p:sp>
        <p:nvSpPr>
          <p:cNvPr id="58378" name="AutoShape 10"/>
          <p:cNvSpPr>
            <a:spLocks/>
          </p:cNvSpPr>
          <p:nvPr/>
        </p:nvSpPr>
        <p:spPr bwMode="auto">
          <a:xfrm>
            <a:off x="5715000" y="1295400"/>
            <a:ext cx="533400" cy="1674813"/>
          </a:xfrm>
          <a:prstGeom prst="rightBrace">
            <a:avLst>
              <a:gd name="adj1" fmla="val 26166"/>
              <a:gd name="adj2" fmla="val 50000"/>
            </a:avLst>
          </a:prstGeom>
          <a:noFill/>
          <a:ln w="9525">
            <a:solidFill>
              <a:schemeClr val="tx1"/>
            </a:solidFill>
            <a:round/>
            <a:headEn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8379" name="Text Box 11"/>
          <p:cNvSpPr txBox="1">
            <a:spLocks noChangeArrowheads="1"/>
          </p:cNvSpPr>
          <p:nvPr/>
        </p:nvSpPr>
        <p:spPr bwMode="auto">
          <a:xfrm>
            <a:off x="6281738" y="2822575"/>
            <a:ext cx="2786062" cy="457200"/>
          </a:xfrm>
          <a:prstGeom prst="rect">
            <a:avLst/>
          </a:prstGeom>
          <a:noFill/>
          <a:ln w="9525">
            <a:noFill/>
            <a:miter lim="800000"/>
            <a:headEnd/>
            <a:tailEnd/>
          </a:ln>
          <a:effectLst/>
        </p:spPr>
        <p:txBody>
          <a:bodyPr>
            <a:spAutoFit/>
          </a:bodyPr>
          <a:lstStyle/>
          <a:p>
            <a:pPr algn="r" eaLnBrk="0" hangingPunct="0"/>
            <a:r>
              <a:rPr lang="en-US" sz="2400" i="1">
                <a:solidFill>
                  <a:srgbClr val="000000"/>
                </a:solidFill>
                <a:latin typeface="Times New Roman" pitchFamily="18" charset="0"/>
              </a:rPr>
              <a:t>Transaction Table</a:t>
            </a:r>
            <a:endParaRPr lang="en-US" sz="2400">
              <a:solidFill>
                <a:srgbClr val="000000"/>
              </a:solidFill>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76200"/>
            <a:ext cx="7772400" cy="1143000"/>
          </a:xfrm>
        </p:spPr>
        <p:txBody>
          <a:bodyPr/>
          <a:lstStyle/>
          <a:p>
            <a:r>
              <a:rPr lang="en-US"/>
              <a:t>Key Terms</a:t>
            </a:r>
          </a:p>
        </p:txBody>
      </p:sp>
      <p:sp>
        <p:nvSpPr>
          <p:cNvPr id="60419" name="Rectangle 3"/>
          <p:cNvSpPr>
            <a:spLocks noGrp="1" noChangeArrowheads="1"/>
          </p:cNvSpPr>
          <p:nvPr>
            <p:ph type="body" idx="1"/>
          </p:nvPr>
        </p:nvSpPr>
        <p:spPr>
          <a:xfrm>
            <a:off x="304800" y="1143000"/>
            <a:ext cx="8610600" cy="4114800"/>
          </a:xfrm>
        </p:spPr>
        <p:txBody>
          <a:bodyPr/>
          <a:lstStyle/>
          <a:p>
            <a:pPr>
              <a:lnSpc>
                <a:spcPct val="90000"/>
              </a:lnSpc>
              <a:buSzTx/>
              <a:buFontTx/>
              <a:buChar char="•"/>
            </a:pPr>
            <a:r>
              <a:rPr lang="en-US" sz="2800"/>
              <a:t>Relational DBMS</a:t>
            </a:r>
          </a:p>
          <a:p>
            <a:pPr lvl="1">
              <a:lnSpc>
                <a:spcPct val="90000"/>
              </a:lnSpc>
              <a:buSzTx/>
              <a:buFontTx/>
              <a:buChar char="•"/>
            </a:pPr>
            <a:r>
              <a:rPr lang="en-US" sz="2400"/>
              <a:t>manages databases as a collection of files/tables in which all data relationships are represented by common values in related tables (referred to as keys).</a:t>
            </a:r>
          </a:p>
          <a:p>
            <a:pPr lvl="1">
              <a:lnSpc>
                <a:spcPct val="90000"/>
              </a:lnSpc>
              <a:buSzTx/>
              <a:buFontTx/>
              <a:buChar char="•"/>
            </a:pPr>
            <a:r>
              <a:rPr lang="en-US" sz="2400"/>
              <a:t>a relational system has the flexibility to take multiple files and generate a new file from the records that meet the matching criteria (join).</a:t>
            </a:r>
          </a:p>
          <a:p>
            <a:pPr>
              <a:lnSpc>
                <a:spcPct val="90000"/>
              </a:lnSpc>
              <a:buSzTx/>
              <a:buFontTx/>
              <a:buChar char="•"/>
            </a:pPr>
            <a:r>
              <a:rPr lang="en-US" sz="2800"/>
              <a:t>SQL - Structured Query Language</a:t>
            </a:r>
          </a:p>
          <a:p>
            <a:pPr lvl="1">
              <a:lnSpc>
                <a:spcPct val="90000"/>
              </a:lnSpc>
              <a:buSzTx/>
              <a:buFontTx/>
              <a:buChar char="•"/>
            </a:pPr>
            <a:r>
              <a:rPr lang="en-US" sz="2400"/>
              <a:t>Most popular relational database standard.  Includes a language for creating &amp; manipulating data.  </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43000" y="304800"/>
            <a:ext cx="7772400" cy="1143000"/>
          </a:xfrm>
        </p:spPr>
        <p:txBody>
          <a:bodyPr/>
          <a:lstStyle/>
          <a:p>
            <a:r>
              <a:rPr lang="en-US" sz="3600" b="1">
                <a:solidFill>
                  <a:schemeClr val="tx1"/>
                </a:solidFill>
              </a:rPr>
              <a:t>Using </a:t>
            </a:r>
            <a:r>
              <a:rPr lang="en-US" sz="3600" b="1">
                <a:solidFill>
                  <a:srgbClr val="FF0000"/>
                </a:solidFill>
              </a:rPr>
              <a:t>SQL</a:t>
            </a:r>
            <a:r>
              <a:rPr lang="en-US" sz="3600" b="1">
                <a:solidFill>
                  <a:schemeClr val="tx1"/>
                </a:solidFill>
              </a:rPr>
              <a:t> for Querying</a:t>
            </a:r>
          </a:p>
        </p:txBody>
      </p:sp>
      <p:sp>
        <p:nvSpPr>
          <p:cNvPr id="62467" name="Rectangle 3"/>
          <p:cNvSpPr>
            <a:spLocks noGrp="1" noChangeArrowheads="1"/>
          </p:cNvSpPr>
          <p:nvPr>
            <p:ph type="body" idx="1"/>
          </p:nvPr>
        </p:nvSpPr>
        <p:spPr>
          <a:xfrm>
            <a:off x="2209800" y="1828800"/>
            <a:ext cx="6172200" cy="4114800"/>
          </a:xfrm>
        </p:spPr>
        <p:txBody>
          <a:bodyPr/>
          <a:lstStyle/>
          <a:p>
            <a:pPr>
              <a:buFontTx/>
              <a:buChar char="•"/>
            </a:pPr>
            <a:r>
              <a:rPr lang="en-US" sz="2000" b="1">
                <a:latin typeface="NewCenturySchlbk"/>
              </a:rPr>
              <a:t>SQL (</a:t>
            </a:r>
            <a:r>
              <a:rPr lang="en-US" sz="2000" b="1">
                <a:solidFill>
                  <a:srgbClr val="FF0000"/>
                </a:solidFill>
                <a:latin typeface="NewCenturySchlbk"/>
              </a:rPr>
              <a:t>Structured Query Language</a:t>
            </a:r>
            <a:r>
              <a:rPr lang="en-US" sz="2000" b="1">
                <a:latin typeface="NewCenturySchlbk"/>
              </a:rPr>
              <a:t>)</a:t>
            </a:r>
            <a:br>
              <a:rPr lang="en-US" sz="2000" b="1">
                <a:latin typeface="NewCenturySchlbk"/>
              </a:rPr>
            </a:br>
            <a:r>
              <a:rPr lang="en-US" sz="2000" b="1">
                <a:latin typeface="NewCenturySchlbk"/>
              </a:rPr>
              <a:t>Data language </a:t>
            </a:r>
            <a:br>
              <a:rPr lang="en-US" sz="2000" b="1">
                <a:latin typeface="NewCenturySchlbk"/>
              </a:rPr>
            </a:br>
            <a:r>
              <a:rPr lang="en-US" sz="2000" b="1">
                <a:latin typeface="NewCenturySchlbk"/>
              </a:rPr>
              <a:t>English-like, nonprocedural, very user friendly language</a:t>
            </a:r>
            <a:br>
              <a:rPr lang="en-US" sz="2000" b="1">
                <a:latin typeface="NewCenturySchlbk"/>
              </a:rPr>
            </a:br>
            <a:r>
              <a:rPr lang="en-US" sz="2000" b="1">
                <a:latin typeface="NewCenturySchlbk"/>
              </a:rPr>
              <a:t>Free format</a:t>
            </a:r>
            <a:br>
              <a:rPr lang="en-US" sz="2000" b="1">
                <a:latin typeface="NewCenturySchlbk"/>
              </a:rPr>
            </a:br>
            <a:br>
              <a:rPr lang="en-US" sz="2000" b="1">
                <a:latin typeface="NewCenturySchlbk"/>
              </a:rPr>
            </a:br>
            <a:r>
              <a:rPr lang="en-US" sz="2000" b="1">
                <a:latin typeface="NewCenturySchlbk"/>
              </a:rPr>
              <a:t>Example:</a:t>
            </a:r>
            <a:br>
              <a:rPr lang="en-US" sz="2000" b="1">
                <a:latin typeface="NewCenturySchlbk"/>
              </a:rPr>
            </a:br>
            <a:r>
              <a:rPr lang="en-US" sz="2000" b="1">
                <a:latin typeface="NewCenturySchlbk"/>
              </a:rPr>
              <a:t>SELECT		Name, Salary</a:t>
            </a:r>
            <a:br>
              <a:rPr lang="en-US" sz="2000" b="1">
                <a:latin typeface="NewCenturySchlbk"/>
              </a:rPr>
            </a:br>
            <a:r>
              <a:rPr lang="en-US" sz="2000" b="1">
                <a:latin typeface="NewCenturySchlbk"/>
              </a:rPr>
              <a:t>FROM		Employees</a:t>
            </a:r>
            <a:br>
              <a:rPr lang="en-US" sz="2000" b="1">
                <a:latin typeface="NewCenturySchlbk"/>
              </a:rPr>
            </a:br>
            <a:r>
              <a:rPr lang="en-US" sz="2000" b="1">
                <a:latin typeface="NewCenturySchlbk"/>
              </a:rPr>
              <a:t>WHERE		Salary &gt;2000 </a:t>
            </a:r>
            <a:br>
              <a:rPr lang="en-US" sz="2000" b="1">
                <a:latin typeface="NewCenturySchlbk"/>
              </a:rPr>
            </a:br>
            <a:endParaRPr lang="en-US" sz="2000" b="1">
              <a:latin typeface="NewCenturySchlbk"/>
            </a:endParaRPr>
          </a:p>
          <a:p>
            <a:endParaRPr lang="en-US" sz="2800"/>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2457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24580" name="Rectangle 4"/>
          <p:cNvSpPr>
            <a:spLocks noChangeArrowheads="1"/>
          </p:cNvSpPr>
          <p:nvPr/>
        </p:nvSpPr>
        <p:spPr bwMode="auto">
          <a:xfrm>
            <a:off x="463550" y="1073150"/>
            <a:ext cx="8140700" cy="2044700"/>
          </a:xfrm>
          <a:prstGeom prst="rect">
            <a:avLst/>
          </a:prstGeom>
          <a:solidFill>
            <a:srgbClr val="8CF4EA"/>
          </a:solidFill>
          <a:ln w="12700">
            <a:solidFill>
              <a:schemeClr val="tx1"/>
            </a:solid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24581" name="Rectangle 5"/>
          <p:cNvSpPr>
            <a:spLocks noChangeArrowheads="1"/>
          </p:cNvSpPr>
          <p:nvPr/>
        </p:nvSpPr>
        <p:spPr bwMode="auto">
          <a:xfrm>
            <a:off x="230188" y="246063"/>
            <a:ext cx="2254250" cy="393700"/>
          </a:xfrm>
          <a:prstGeom prst="rect">
            <a:avLst/>
          </a:prstGeom>
          <a:noFill/>
          <a:ln w="12700">
            <a:noFill/>
            <a:miter lim="800000"/>
            <a:headEnd/>
            <a:tailEnd/>
          </a:ln>
          <a:effectLst/>
        </p:spPr>
        <p:txBody>
          <a:bodyPr wrap="none" lIns="90488" tIns="44450" rIns="90488" bIns="44450">
            <a:spAutoFit/>
          </a:bodyPr>
          <a:lstStyle/>
          <a:p>
            <a:pPr algn="l" eaLnBrk="0" hangingPunct="0"/>
            <a:r>
              <a:rPr lang="en-US" sz="2000" b="1">
                <a:solidFill>
                  <a:srgbClr val="FFFFFF"/>
                </a:solidFill>
                <a:effectLst>
                  <a:outerShdw blurRad="38100" dist="38100" dir="2700000" algn="tl">
                    <a:srgbClr val="000000"/>
                  </a:outerShdw>
                </a:effectLst>
              </a:rPr>
              <a:t>Data Dictionaries</a:t>
            </a:r>
          </a:p>
        </p:txBody>
      </p:sp>
      <p:sp>
        <p:nvSpPr>
          <p:cNvPr id="24582" name="Rectangle 6"/>
          <p:cNvSpPr>
            <a:spLocks noChangeArrowheads="1"/>
          </p:cNvSpPr>
          <p:nvPr/>
        </p:nvSpPr>
        <p:spPr bwMode="auto">
          <a:xfrm>
            <a:off x="207963" y="831850"/>
            <a:ext cx="2101850" cy="346075"/>
          </a:xfrm>
          <a:prstGeom prst="rect">
            <a:avLst/>
          </a:prstGeom>
          <a:solidFill>
            <a:srgbClr val="FFFFFF"/>
          </a:solidFill>
          <a:ln w="12700">
            <a:solidFill>
              <a:schemeClr val="tx2"/>
            </a:solidFill>
            <a:miter lim="800000"/>
            <a:headEnd/>
            <a:tailEnd/>
          </a:ln>
          <a:effectLst/>
        </p:spPr>
        <p:txBody>
          <a:bodyPr wrap="none" lIns="90488" tIns="44450" rIns="90488" bIns="44450">
            <a:spAutoFit/>
          </a:bodyPr>
          <a:lstStyle/>
          <a:p>
            <a:pPr algn="l" eaLnBrk="0" hangingPunct="0"/>
            <a:r>
              <a:rPr lang="en-US" sz="1600" b="1">
                <a:solidFill>
                  <a:srgbClr val="00FFFF"/>
                </a:solidFill>
              </a:rPr>
              <a:t>The Data Dictionary</a:t>
            </a:r>
          </a:p>
        </p:txBody>
      </p:sp>
      <p:sp>
        <p:nvSpPr>
          <p:cNvPr id="24583" name="Rectangle 7"/>
          <p:cNvSpPr>
            <a:spLocks noChangeArrowheads="1"/>
          </p:cNvSpPr>
          <p:nvPr/>
        </p:nvSpPr>
        <p:spPr bwMode="auto">
          <a:xfrm>
            <a:off x="692150" y="1301750"/>
            <a:ext cx="7531100" cy="1587500"/>
          </a:xfrm>
          <a:prstGeom prst="rect">
            <a:avLst/>
          </a:prstGeom>
          <a:solidFill>
            <a:schemeClr val="bg1"/>
          </a:solidFill>
          <a:ln w="12700">
            <a:solidFill>
              <a:schemeClr val="tx1"/>
            </a:solidFill>
            <a:miter lim="800000"/>
            <a:headEnd/>
            <a:tailEnd/>
          </a:ln>
          <a:effectLst/>
        </p:spPr>
        <p:txBody>
          <a:bodyPr lIns="90488" tIns="44450" rIns="90488" bIns="44450"/>
          <a:lstStyle/>
          <a:p>
            <a:pPr algn="l" eaLnBrk="0" hangingPunct="0"/>
            <a:endParaRPr lang="en-US" sz="1600">
              <a:solidFill>
                <a:srgbClr val="FAFD00"/>
              </a:solidFill>
            </a:endParaRPr>
          </a:p>
          <a:p>
            <a:pPr algn="l" eaLnBrk="0" hangingPunct="0">
              <a:buFontTx/>
              <a:buChar char="•"/>
            </a:pPr>
            <a:r>
              <a:rPr lang="en-US" sz="1600">
                <a:solidFill>
                  <a:srgbClr val="FAFD00"/>
                </a:solidFill>
              </a:rPr>
              <a:t> A reference work of data about data (metadata) compiled by the systems </a:t>
            </a:r>
          </a:p>
          <a:p>
            <a:pPr algn="l" eaLnBrk="0" hangingPunct="0"/>
            <a:r>
              <a:rPr lang="en-US" sz="1600">
                <a:solidFill>
                  <a:srgbClr val="FAFD00"/>
                </a:solidFill>
              </a:rPr>
              <a:t>  analyst to guide analysis and design.  </a:t>
            </a:r>
          </a:p>
          <a:p>
            <a:pPr algn="l" eaLnBrk="0" hangingPunct="0"/>
            <a:endParaRPr lang="en-US" sz="1600">
              <a:solidFill>
                <a:srgbClr val="FAFD00"/>
              </a:solidFill>
            </a:endParaRPr>
          </a:p>
          <a:p>
            <a:pPr algn="l" eaLnBrk="0" hangingPunct="0">
              <a:buFontTx/>
              <a:buChar char="•"/>
            </a:pPr>
            <a:r>
              <a:rPr lang="en-US" sz="1600">
                <a:solidFill>
                  <a:srgbClr val="FAFD00"/>
                </a:solidFill>
              </a:rPr>
              <a:t> As a document, the data dictionary collects, coordinates, and confirms the </a:t>
            </a:r>
          </a:p>
          <a:p>
            <a:pPr algn="l" eaLnBrk="0" hangingPunct="0"/>
            <a:r>
              <a:rPr lang="en-US" sz="1600">
                <a:solidFill>
                  <a:srgbClr val="FAFD00"/>
                </a:solidFill>
              </a:rPr>
              <a:t>  meaning of data  terms to various users throughout the organization.</a:t>
            </a:r>
          </a:p>
          <a:p>
            <a:pPr algn="l"/>
            <a:endParaRPr lang="en-US" sz="1600">
              <a:solidFill>
                <a:srgbClr val="FAFD00"/>
              </a:solidFill>
            </a:endParaRPr>
          </a:p>
        </p:txBody>
      </p:sp>
      <p:sp>
        <p:nvSpPr>
          <p:cNvPr id="24584" name="Rectangle 8"/>
          <p:cNvSpPr>
            <a:spLocks noChangeArrowheads="1"/>
          </p:cNvSpPr>
          <p:nvPr/>
        </p:nvSpPr>
        <p:spPr bwMode="auto">
          <a:xfrm>
            <a:off x="539750" y="4121150"/>
            <a:ext cx="8064500" cy="2273300"/>
          </a:xfrm>
          <a:prstGeom prst="rect">
            <a:avLst/>
          </a:prstGeom>
          <a:solidFill>
            <a:srgbClr val="8CF4EA"/>
          </a:solidFill>
          <a:ln w="12700">
            <a:solidFill>
              <a:schemeClr val="tx1"/>
            </a:solid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24585" name="Rectangle 9"/>
          <p:cNvSpPr>
            <a:spLocks noChangeArrowheads="1"/>
          </p:cNvSpPr>
          <p:nvPr/>
        </p:nvSpPr>
        <p:spPr bwMode="auto">
          <a:xfrm>
            <a:off x="692150" y="4425950"/>
            <a:ext cx="7531100" cy="1587500"/>
          </a:xfrm>
          <a:prstGeom prst="rect">
            <a:avLst/>
          </a:prstGeom>
          <a:solidFill>
            <a:schemeClr val="bg1"/>
          </a:solidFill>
          <a:ln w="12700">
            <a:solidFill>
              <a:schemeClr val="tx1"/>
            </a:solidFill>
            <a:miter lim="800000"/>
            <a:headEnd/>
            <a:tailEnd/>
          </a:ln>
          <a:effectLst/>
        </p:spPr>
        <p:txBody>
          <a:bodyPr lIns="90488" tIns="44450" rIns="90488" bIns="44450"/>
          <a:lstStyle/>
          <a:p>
            <a:pPr algn="l" eaLnBrk="0" hangingPunct="0"/>
            <a:endParaRPr lang="en-US" sz="1600">
              <a:solidFill>
                <a:srgbClr val="FAFD00"/>
              </a:solidFill>
            </a:endParaRPr>
          </a:p>
          <a:p>
            <a:pPr algn="l" eaLnBrk="0" hangingPunct="0">
              <a:buFontTx/>
              <a:buChar char="•"/>
            </a:pPr>
            <a:r>
              <a:rPr lang="en-US" sz="1600">
                <a:solidFill>
                  <a:srgbClr val="FAFD00"/>
                </a:solidFill>
              </a:rPr>
              <a:t> Documentation, Elimination of data redundancy</a:t>
            </a:r>
          </a:p>
          <a:p>
            <a:pPr algn="l" eaLnBrk="0" hangingPunct="0">
              <a:buFontTx/>
              <a:buChar char="•"/>
            </a:pPr>
            <a:r>
              <a:rPr lang="en-US" sz="1600">
                <a:solidFill>
                  <a:srgbClr val="FAFD00"/>
                </a:solidFill>
              </a:rPr>
              <a:t> Validate the data flow diagram for completeness and accuracy</a:t>
            </a:r>
          </a:p>
          <a:p>
            <a:pPr algn="l" eaLnBrk="0" hangingPunct="0">
              <a:buFontTx/>
              <a:buChar char="•"/>
            </a:pPr>
            <a:r>
              <a:rPr lang="en-US" sz="1600">
                <a:solidFill>
                  <a:srgbClr val="FAFD00"/>
                </a:solidFill>
              </a:rPr>
              <a:t> Provide a starting point for developing screens and reports</a:t>
            </a:r>
          </a:p>
          <a:p>
            <a:pPr algn="l" eaLnBrk="0" hangingPunct="0">
              <a:buFontTx/>
              <a:buChar char="•"/>
            </a:pPr>
            <a:r>
              <a:rPr lang="en-US" sz="1600">
                <a:solidFill>
                  <a:srgbClr val="FAFD00"/>
                </a:solidFill>
              </a:rPr>
              <a:t> Determine contents of data stored in files</a:t>
            </a:r>
          </a:p>
          <a:p>
            <a:pPr algn="l" eaLnBrk="0" hangingPunct="0">
              <a:buFontTx/>
              <a:buChar char="•"/>
            </a:pPr>
            <a:r>
              <a:rPr lang="en-US" sz="1600">
                <a:solidFill>
                  <a:srgbClr val="FAFD00"/>
                </a:solidFill>
              </a:rPr>
              <a:t> Develop the logic for data flow diagram processes</a:t>
            </a:r>
          </a:p>
        </p:txBody>
      </p:sp>
      <p:sp>
        <p:nvSpPr>
          <p:cNvPr id="24586" name="Rectangle 10"/>
          <p:cNvSpPr>
            <a:spLocks noChangeArrowheads="1"/>
          </p:cNvSpPr>
          <p:nvPr/>
        </p:nvSpPr>
        <p:spPr bwMode="auto">
          <a:xfrm>
            <a:off x="233363" y="3879850"/>
            <a:ext cx="2836862" cy="346075"/>
          </a:xfrm>
          <a:prstGeom prst="rect">
            <a:avLst/>
          </a:prstGeom>
          <a:solidFill>
            <a:srgbClr val="FFFFFF"/>
          </a:solidFill>
          <a:ln w="12700">
            <a:solidFill>
              <a:schemeClr val="tx2"/>
            </a:solidFill>
            <a:miter lim="800000"/>
            <a:headEnd/>
            <a:tailEnd/>
          </a:ln>
          <a:effectLst/>
        </p:spPr>
        <p:txBody>
          <a:bodyPr wrap="none" lIns="90488" tIns="44450" rIns="90488" bIns="44450">
            <a:spAutoFit/>
          </a:bodyPr>
          <a:lstStyle/>
          <a:p>
            <a:pPr algn="l" eaLnBrk="0" hangingPunct="0"/>
            <a:r>
              <a:rPr lang="en-US" sz="1600" b="1">
                <a:solidFill>
                  <a:srgbClr val="00FFFF"/>
                </a:solidFill>
              </a:rPr>
              <a:t>Uses of the Data Dictionary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66800" y="2590800"/>
            <a:ext cx="2514600" cy="1905000"/>
            <a:chOff x="1008" y="1584"/>
            <a:chExt cx="1584" cy="1200"/>
          </a:xfrm>
        </p:grpSpPr>
        <p:sp>
          <p:nvSpPr>
            <p:cNvPr id="66563" name="Rectangle 3"/>
            <p:cNvSpPr>
              <a:spLocks noChangeArrowheads="1"/>
            </p:cNvSpPr>
            <p:nvPr/>
          </p:nvSpPr>
          <p:spPr bwMode="auto">
            <a:xfrm>
              <a:off x="1008" y="1584"/>
              <a:ext cx="1584" cy="1200"/>
            </a:xfrm>
            <a:prstGeom prst="rect">
              <a:avLst/>
            </a:prstGeom>
            <a:solidFill>
              <a:schemeClr val="accent1"/>
            </a:solidFill>
            <a:ln w="9525">
              <a:solidFill>
                <a:schemeClr val="tx1"/>
              </a:solidFill>
              <a:miter lim="800000"/>
              <a:headEnd/>
              <a:tailEnd/>
            </a:ln>
            <a:effectLst/>
          </p:spPr>
          <p:txBody>
            <a:bodyPr wrap="none" anchor="ctr"/>
            <a:lstStyle/>
            <a:p>
              <a:endParaRPr lang="en-US" sz="2400">
                <a:solidFill>
                  <a:srgbClr val="FFFFFF"/>
                </a:solidFill>
                <a:latin typeface="Times New Roman" pitchFamily="18" charset="0"/>
              </a:endParaRPr>
            </a:p>
          </p:txBody>
        </p:sp>
        <p:sp>
          <p:nvSpPr>
            <p:cNvPr id="66564" name="Line 4"/>
            <p:cNvSpPr>
              <a:spLocks noChangeShapeType="1"/>
            </p:cNvSpPr>
            <p:nvPr/>
          </p:nvSpPr>
          <p:spPr bwMode="auto">
            <a:xfrm>
              <a:off x="1008" y="1920"/>
              <a:ext cx="1584" cy="0"/>
            </a:xfrm>
            <a:prstGeom prst="line">
              <a:avLst/>
            </a:prstGeom>
            <a:noFill/>
            <a:ln w="9525">
              <a:solidFill>
                <a:schemeClr val="tx1"/>
              </a:solidFill>
              <a:miter lim="800000"/>
              <a:headEnd/>
              <a:tailEnd/>
            </a:ln>
            <a:effectLst/>
          </p:spPr>
          <p:txBody>
            <a:bodyPr wrap="none"/>
            <a:lstStyle/>
            <a:p>
              <a:pPr algn="l" eaLnBrk="0" hangingPunct="0"/>
              <a:endParaRPr lang="en-US" sz="2400">
                <a:solidFill>
                  <a:srgbClr val="FFFFFF"/>
                </a:solidFill>
                <a:latin typeface="Times New Roman" pitchFamily="18" charset="0"/>
              </a:endParaRPr>
            </a:p>
          </p:txBody>
        </p:sp>
      </p:grpSp>
      <p:grpSp>
        <p:nvGrpSpPr>
          <p:cNvPr id="3" name="Group 5"/>
          <p:cNvGrpSpPr>
            <a:grpSpLocks/>
          </p:cNvGrpSpPr>
          <p:nvPr/>
        </p:nvGrpSpPr>
        <p:grpSpPr bwMode="auto">
          <a:xfrm>
            <a:off x="5867400" y="2590800"/>
            <a:ext cx="2514600" cy="1905000"/>
            <a:chOff x="3696" y="1632"/>
            <a:chExt cx="1584" cy="1200"/>
          </a:xfrm>
        </p:grpSpPr>
        <p:sp>
          <p:nvSpPr>
            <p:cNvPr id="66566" name="Rectangle 6"/>
            <p:cNvSpPr>
              <a:spLocks noChangeArrowheads="1"/>
            </p:cNvSpPr>
            <p:nvPr/>
          </p:nvSpPr>
          <p:spPr bwMode="auto">
            <a:xfrm>
              <a:off x="3696" y="1632"/>
              <a:ext cx="1584" cy="1200"/>
            </a:xfrm>
            <a:prstGeom prst="rect">
              <a:avLst/>
            </a:prstGeom>
            <a:solidFill>
              <a:schemeClr val="accent1"/>
            </a:solidFill>
            <a:ln w="9525">
              <a:solidFill>
                <a:schemeClr val="tx1"/>
              </a:solidFill>
              <a:miter lim="800000"/>
              <a:headEnd/>
              <a:tailEnd/>
            </a:ln>
            <a:effectLst/>
          </p:spPr>
          <p:txBody>
            <a:bodyPr wrap="none" anchor="ctr"/>
            <a:lstStyle/>
            <a:p>
              <a:endParaRPr lang="en-US" sz="2400">
                <a:solidFill>
                  <a:srgbClr val="FFFFFF"/>
                </a:solidFill>
                <a:latin typeface="Times New Roman" pitchFamily="18" charset="0"/>
              </a:endParaRPr>
            </a:p>
          </p:txBody>
        </p:sp>
        <p:sp>
          <p:nvSpPr>
            <p:cNvPr id="66567" name="Line 7"/>
            <p:cNvSpPr>
              <a:spLocks noChangeShapeType="1"/>
            </p:cNvSpPr>
            <p:nvPr/>
          </p:nvSpPr>
          <p:spPr bwMode="auto">
            <a:xfrm>
              <a:off x="3696" y="1968"/>
              <a:ext cx="1584" cy="0"/>
            </a:xfrm>
            <a:prstGeom prst="line">
              <a:avLst/>
            </a:prstGeom>
            <a:noFill/>
            <a:ln w="9525">
              <a:solidFill>
                <a:schemeClr val="tx1"/>
              </a:solidFill>
              <a:miter lim="800000"/>
              <a:headEnd/>
              <a:tailEnd/>
            </a:ln>
            <a:effectLst/>
          </p:spPr>
          <p:txBody>
            <a:bodyPr wrap="none"/>
            <a:lstStyle/>
            <a:p>
              <a:pPr algn="l" eaLnBrk="0" hangingPunct="0"/>
              <a:endParaRPr lang="en-US" sz="2400">
                <a:solidFill>
                  <a:srgbClr val="FFFFFF"/>
                </a:solidFill>
                <a:latin typeface="Times New Roman" pitchFamily="18" charset="0"/>
              </a:endParaRPr>
            </a:p>
          </p:txBody>
        </p:sp>
      </p:grpSp>
      <p:sp>
        <p:nvSpPr>
          <p:cNvPr id="66568" name="Text Box 8"/>
          <p:cNvSpPr txBox="1">
            <a:spLocks noChangeArrowheads="1"/>
          </p:cNvSpPr>
          <p:nvPr/>
        </p:nvSpPr>
        <p:spPr bwMode="auto">
          <a:xfrm>
            <a:off x="1371600" y="2590800"/>
            <a:ext cx="1909763" cy="457200"/>
          </a:xfrm>
          <a:prstGeom prst="rect">
            <a:avLst/>
          </a:prstGeom>
          <a:noFill/>
          <a:ln w="9525">
            <a:noFill/>
            <a:miter lim="800000"/>
            <a:headEnd/>
            <a:tailEnd/>
          </a:ln>
          <a:effectLst/>
        </p:spPr>
        <p:txBody>
          <a:bodyPr wrap="none">
            <a:spAutoFit/>
          </a:bodyPr>
          <a:lstStyle/>
          <a:p>
            <a:pPr algn="l"/>
            <a:r>
              <a:rPr lang="en-US" sz="2400">
                <a:solidFill>
                  <a:srgbClr val="FFFFFF"/>
                </a:solidFill>
                <a:latin typeface="Times New Roman" pitchFamily="18" charset="0"/>
              </a:rPr>
              <a:t>Dept. Projects</a:t>
            </a:r>
          </a:p>
        </p:txBody>
      </p:sp>
      <p:sp>
        <p:nvSpPr>
          <p:cNvPr id="66569" name="Text Box 9"/>
          <p:cNvSpPr txBox="1">
            <a:spLocks noChangeArrowheads="1"/>
          </p:cNvSpPr>
          <p:nvPr/>
        </p:nvSpPr>
        <p:spPr bwMode="auto">
          <a:xfrm>
            <a:off x="6172200" y="2590800"/>
            <a:ext cx="2162175" cy="457200"/>
          </a:xfrm>
          <a:prstGeom prst="rect">
            <a:avLst/>
          </a:prstGeom>
          <a:noFill/>
          <a:ln w="9525">
            <a:noFill/>
            <a:miter lim="800000"/>
            <a:headEnd/>
            <a:tailEnd/>
          </a:ln>
          <a:effectLst/>
        </p:spPr>
        <p:txBody>
          <a:bodyPr wrap="none">
            <a:spAutoFit/>
          </a:bodyPr>
          <a:lstStyle/>
          <a:p>
            <a:pPr algn="l"/>
            <a:r>
              <a:rPr lang="en-US" sz="2400">
                <a:solidFill>
                  <a:srgbClr val="FFFFFF"/>
                </a:solidFill>
                <a:latin typeface="Times New Roman" pitchFamily="18" charset="0"/>
              </a:rPr>
              <a:t>Dept. Employee</a:t>
            </a:r>
          </a:p>
        </p:txBody>
      </p:sp>
      <p:sp>
        <p:nvSpPr>
          <p:cNvPr id="66570" name="Rectangle 10"/>
          <p:cNvSpPr>
            <a:spLocks noChangeArrowheads="1"/>
          </p:cNvSpPr>
          <p:nvPr/>
        </p:nvSpPr>
        <p:spPr bwMode="auto">
          <a:xfrm>
            <a:off x="1524000" y="990600"/>
            <a:ext cx="6827838" cy="762000"/>
          </a:xfrm>
          <a:prstGeom prst="rect">
            <a:avLst/>
          </a:prstGeom>
          <a:noFill/>
          <a:ln w="9525">
            <a:noFill/>
            <a:miter lim="800000"/>
            <a:headEnd/>
            <a:tailEnd/>
          </a:ln>
          <a:effectLst/>
        </p:spPr>
        <p:txBody>
          <a:bodyPr wrap="none">
            <a:spAutoFit/>
          </a:bodyPr>
          <a:lstStyle/>
          <a:p>
            <a:pPr algn="l"/>
            <a:r>
              <a:rPr lang="en-US" sz="4400">
                <a:solidFill>
                  <a:srgbClr val="FFFFFF"/>
                </a:solidFill>
                <a:latin typeface="Times New Roman" pitchFamily="18" charset="0"/>
              </a:rPr>
              <a:t>Entity Relationship Diagrams</a:t>
            </a:r>
          </a:p>
        </p:txBody>
      </p:sp>
      <p:sp>
        <p:nvSpPr>
          <p:cNvPr id="66571" name="Line 11"/>
          <p:cNvSpPr>
            <a:spLocks noChangeShapeType="1"/>
          </p:cNvSpPr>
          <p:nvPr/>
        </p:nvSpPr>
        <p:spPr bwMode="auto">
          <a:xfrm>
            <a:off x="3581400" y="3581400"/>
            <a:ext cx="2286000" cy="0"/>
          </a:xfrm>
          <a:prstGeom prst="line">
            <a:avLst/>
          </a:prstGeom>
          <a:noFill/>
          <a:ln w="9525">
            <a:solidFill>
              <a:schemeClr val="tx1"/>
            </a:solidFill>
            <a:miter lim="800000"/>
            <a:headEnd/>
            <a:tailEnd/>
          </a:ln>
          <a:effectLst/>
        </p:spPr>
        <p:txBody>
          <a:bodyPr wrap="none"/>
          <a:lstStyle/>
          <a:p>
            <a:pPr algn="l" eaLnBrk="0" hangingPunct="0"/>
            <a:endParaRPr lang="en-US" sz="2400">
              <a:solidFill>
                <a:srgbClr val="FFFFFF"/>
              </a:solidFill>
              <a:latin typeface="Times New Roman" pitchFamily="18" charset="0"/>
            </a:endParaRPr>
          </a:p>
        </p:txBody>
      </p:sp>
      <p:sp>
        <p:nvSpPr>
          <p:cNvPr id="66572" name="Text Box 12"/>
          <p:cNvSpPr txBox="1">
            <a:spLocks noChangeArrowheads="1"/>
          </p:cNvSpPr>
          <p:nvPr/>
        </p:nvSpPr>
        <p:spPr bwMode="auto">
          <a:xfrm>
            <a:off x="4251325" y="3089275"/>
            <a:ext cx="1311275" cy="457200"/>
          </a:xfrm>
          <a:prstGeom prst="rect">
            <a:avLst/>
          </a:prstGeom>
          <a:noFill/>
          <a:ln w="9525">
            <a:noFill/>
            <a:miter lim="800000"/>
            <a:headEnd/>
            <a:tailEnd/>
          </a:ln>
          <a:effectLst/>
        </p:spPr>
        <p:txBody>
          <a:bodyPr wrap="none">
            <a:spAutoFit/>
          </a:bodyPr>
          <a:lstStyle/>
          <a:p>
            <a:pPr algn="l"/>
            <a:r>
              <a:rPr lang="en-US" sz="2400">
                <a:solidFill>
                  <a:srgbClr val="FFFFFF"/>
                </a:solidFill>
                <a:latin typeface="Times New Roman" pitchFamily="18" charset="0"/>
              </a:rPr>
              <a:t>works on</a:t>
            </a:r>
          </a:p>
        </p:txBody>
      </p:sp>
      <p:sp>
        <p:nvSpPr>
          <p:cNvPr id="66573" name="Line 13"/>
          <p:cNvSpPr>
            <a:spLocks noChangeShapeType="1"/>
          </p:cNvSpPr>
          <p:nvPr/>
        </p:nvSpPr>
        <p:spPr bwMode="auto">
          <a:xfrm flipV="1">
            <a:off x="5638800" y="3429000"/>
            <a:ext cx="228600" cy="152400"/>
          </a:xfrm>
          <a:prstGeom prst="line">
            <a:avLst/>
          </a:prstGeom>
          <a:noFill/>
          <a:ln w="9525">
            <a:solidFill>
              <a:schemeClr val="tx1"/>
            </a:solidFill>
            <a:miter lim="800000"/>
            <a:headEnd/>
            <a:tailEnd/>
          </a:ln>
          <a:effectLst/>
        </p:spPr>
        <p:txBody>
          <a:bodyPr wrap="none"/>
          <a:lstStyle/>
          <a:p>
            <a:pPr algn="l" eaLnBrk="0" hangingPunct="0"/>
            <a:endParaRPr lang="en-US" sz="2400">
              <a:solidFill>
                <a:srgbClr val="FFFFFF"/>
              </a:solidFill>
              <a:latin typeface="Times New Roman" pitchFamily="18" charset="0"/>
            </a:endParaRPr>
          </a:p>
        </p:txBody>
      </p:sp>
      <p:sp>
        <p:nvSpPr>
          <p:cNvPr id="66574" name="Line 14"/>
          <p:cNvSpPr>
            <a:spLocks noChangeShapeType="1"/>
          </p:cNvSpPr>
          <p:nvPr/>
        </p:nvSpPr>
        <p:spPr bwMode="auto">
          <a:xfrm>
            <a:off x="5638800" y="3581400"/>
            <a:ext cx="228600" cy="152400"/>
          </a:xfrm>
          <a:prstGeom prst="line">
            <a:avLst/>
          </a:prstGeom>
          <a:noFill/>
          <a:ln w="9525">
            <a:solidFill>
              <a:schemeClr val="tx1"/>
            </a:solidFill>
            <a:miter lim="800000"/>
            <a:headEnd/>
            <a:tailEnd/>
          </a:ln>
          <a:effectLst/>
        </p:spPr>
        <p:txBody>
          <a:bodyPr wrap="none"/>
          <a:lstStyle/>
          <a:p>
            <a:pPr algn="l" eaLnBrk="0" hangingPunct="0"/>
            <a:endParaRPr lang="en-US" sz="2400">
              <a:solidFill>
                <a:srgbClr val="FFFFFF"/>
              </a:solidFill>
              <a:latin typeface="Times New Roman" pitchFamily="18" charset="0"/>
            </a:endParaRPr>
          </a:p>
        </p:txBody>
      </p:sp>
      <p:grpSp>
        <p:nvGrpSpPr>
          <p:cNvPr id="4" name="Group 15"/>
          <p:cNvGrpSpPr>
            <a:grpSpLocks/>
          </p:cNvGrpSpPr>
          <p:nvPr/>
        </p:nvGrpSpPr>
        <p:grpSpPr bwMode="auto">
          <a:xfrm rot="-10939123">
            <a:off x="3581400" y="3429000"/>
            <a:ext cx="228600" cy="304800"/>
            <a:chOff x="2832" y="3168"/>
            <a:chExt cx="144" cy="192"/>
          </a:xfrm>
        </p:grpSpPr>
        <p:sp>
          <p:nvSpPr>
            <p:cNvPr id="66576" name="Line 16"/>
            <p:cNvSpPr>
              <a:spLocks noChangeShapeType="1"/>
            </p:cNvSpPr>
            <p:nvPr/>
          </p:nvSpPr>
          <p:spPr bwMode="auto">
            <a:xfrm flipV="1">
              <a:off x="2832" y="3168"/>
              <a:ext cx="144" cy="96"/>
            </a:xfrm>
            <a:prstGeom prst="line">
              <a:avLst/>
            </a:prstGeom>
            <a:noFill/>
            <a:ln w="9525">
              <a:solidFill>
                <a:schemeClr val="tx1"/>
              </a:solidFill>
              <a:miter lim="800000"/>
              <a:headEnd/>
              <a:tailEnd/>
            </a:ln>
            <a:effectLst/>
          </p:spPr>
          <p:txBody>
            <a:bodyPr wrap="none"/>
            <a:lstStyle/>
            <a:p>
              <a:pPr algn="l" eaLnBrk="0" hangingPunct="0"/>
              <a:endParaRPr lang="en-US" sz="2400">
                <a:solidFill>
                  <a:srgbClr val="FFFFFF"/>
                </a:solidFill>
                <a:latin typeface="Times New Roman" pitchFamily="18" charset="0"/>
              </a:endParaRPr>
            </a:p>
          </p:txBody>
        </p:sp>
        <p:sp>
          <p:nvSpPr>
            <p:cNvPr id="66577" name="Line 17"/>
            <p:cNvSpPr>
              <a:spLocks noChangeShapeType="1"/>
            </p:cNvSpPr>
            <p:nvPr/>
          </p:nvSpPr>
          <p:spPr bwMode="auto">
            <a:xfrm>
              <a:off x="2832" y="3264"/>
              <a:ext cx="144" cy="96"/>
            </a:xfrm>
            <a:prstGeom prst="line">
              <a:avLst/>
            </a:prstGeom>
            <a:noFill/>
            <a:ln w="9525">
              <a:solidFill>
                <a:schemeClr val="tx1"/>
              </a:solidFill>
              <a:miter lim="800000"/>
              <a:headEnd/>
              <a:tailEnd/>
            </a:ln>
            <a:effectLst/>
          </p:spPr>
          <p:txBody>
            <a:bodyPr wrap="none"/>
            <a:lstStyle/>
            <a:p>
              <a:pPr algn="l" eaLnBrk="0" hangingPunct="0"/>
              <a:endParaRPr lang="en-US" sz="2400">
                <a:solidFill>
                  <a:srgbClr val="FFFFFF"/>
                </a:solidFill>
                <a:latin typeface="Times New Roman" pitchFamily="18" charset="0"/>
              </a:endParaRPr>
            </a:p>
          </p:txBody>
        </p:sp>
      </p:grpSp>
      <p:sp>
        <p:nvSpPr>
          <p:cNvPr id="66578" name="Oval 18"/>
          <p:cNvSpPr>
            <a:spLocks noChangeArrowheads="1"/>
          </p:cNvSpPr>
          <p:nvPr/>
        </p:nvSpPr>
        <p:spPr bwMode="auto">
          <a:xfrm>
            <a:off x="3886200" y="3429000"/>
            <a:ext cx="152400" cy="304800"/>
          </a:xfrm>
          <a:prstGeom prst="ellipse">
            <a:avLst/>
          </a:prstGeom>
          <a:noFill/>
          <a:ln w="9525">
            <a:solidFill>
              <a:schemeClr val="tx1"/>
            </a:solidFill>
            <a:miter lim="800000"/>
            <a:headEnd/>
            <a:tailEnd/>
          </a:ln>
          <a:effectLst/>
        </p:spPr>
        <p:txBody>
          <a:bodyPr wrap="none" anchor="ctr"/>
          <a:lstStyle/>
          <a:p>
            <a:pPr algn="l" eaLnBrk="0" hangingPunct="0"/>
            <a:endParaRPr lang="en-US" sz="2400">
              <a:solidFill>
                <a:srgbClr val="FFFFFF"/>
              </a:solidFill>
              <a:latin typeface="Times New Roman" pitchFamily="18" charset="0"/>
            </a:endParaRPr>
          </a:p>
        </p:txBody>
      </p:sp>
      <p:sp>
        <p:nvSpPr>
          <p:cNvPr id="66579" name="Line 19"/>
          <p:cNvSpPr>
            <a:spLocks noChangeShapeType="1"/>
          </p:cNvSpPr>
          <p:nvPr/>
        </p:nvSpPr>
        <p:spPr bwMode="auto">
          <a:xfrm>
            <a:off x="5562600" y="3429000"/>
            <a:ext cx="0" cy="381000"/>
          </a:xfrm>
          <a:prstGeom prst="line">
            <a:avLst/>
          </a:prstGeom>
          <a:noFill/>
          <a:ln w="9525">
            <a:solidFill>
              <a:schemeClr val="tx1"/>
            </a:solidFill>
            <a:miter lim="800000"/>
            <a:headEnd/>
            <a:tailEnd/>
          </a:ln>
          <a:effectLst/>
        </p:spPr>
        <p:txBody>
          <a:bodyPr wrap="none"/>
          <a:lstStyle/>
          <a:p>
            <a:pPr algn="l" eaLnBrk="0" hangingPunct="0"/>
            <a:endParaRPr lang="en-US" sz="2400">
              <a:solidFill>
                <a:srgbClr val="FFFFFF"/>
              </a:solidFill>
              <a:latin typeface="Times New Roman" pitchFamily="18" charset="0"/>
            </a:endParaRPr>
          </a:p>
        </p:txBody>
      </p:sp>
      <p:sp>
        <p:nvSpPr>
          <p:cNvPr id="66580" name="Line 20"/>
          <p:cNvSpPr>
            <a:spLocks noChangeShapeType="1"/>
          </p:cNvSpPr>
          <p:nvPr/>
        </p:nvSpPr>
        <p:spPr bwMode="auto">
          <a:xfrm flipV="1">
            <a:off x="4419600" y="3886200"/>
            <a:ext cx="1066800" cy="1524000"/>
          </a:xfrm>
          <a:prstGeom prst="line">
            <a:avLst/>
          </a:prstGeom>
          <a:noFill/>
          <a:ln w="12700">
            <a:solidFill>
              <a:schemeClr val="tx1"/>
            </a:solidFill>
            <a:round/>
            <a:headEnd/>
            <a:tailEnd type="triangle" w="med" len="med"/>
          </a:ln>
          <a:effectLst/>
        </p:spPr>
        <p:txBody>
          <a:bodyPr/>
          <a:lstStyle/>
          <a:p>
            <a:pPr algn="l" eaLnBrk="0" hangingPunct="0"/>
            <a:endParaRPr lang="en-US" sz="2400">
              <a:solidFill>
                <a:srgbClr val="FFFFFF"/>
              </a:solidFill>
              <a:latin typeface="Times New Roman" pitchFamily="18" charset="0"/>
            </a:endParaRPr>
          </a:p>
        </p:txBody>
      </p:sp>
      <p:sp>
        <p:nvSpPr>
          <p:cNvPr id="66581" name="Text Box 21"/>
          <p:cNvSpPr txBox="1">
            <a:spLocks noChangeArrowheads="1"/>
          </p:cNvSpPr>
          <p:nvPr/>
        </p:nvSpPr>
        <p:spPr bwMode="auto">
          <a:xfrm>
            <a:off x="3946525" y="5299075"/>
            <a:ext cx="893763" cy="457200"/>
          </a:xfrm>
          <a:prstGeom prst="rect">
            <a:avLst/>
          </a:prstGeom>
          <a:noFill/>
          <a:ln w="12700">
            <a:noFill/>
            <a:miter lim="800000"/>
            <a:headEnd/>
            <a:tailEnd/>
          </a:ln>
          <a:effectLst/>
        </p:spPr>
        <p:txBody>
          <a:bodyPr wrap="none">
            <a:spAutoFit/>
          </a:bodyPr>
          <a:lstStyle/>
          <a:p>
            <a:pPr algn="l" eaLnBrk="0" hangingPunct="0"/>
            <a:r>
              <a:rPr lang="en-US" sz="2400">
                <a:solidFill>
                  <a:srgbClr val="FFFFFF"/>
                </a:solidFill>
                <a:latin typeface="Times New Roman" pitchFamily="18" charset="0"/>
              </a:rPr>
              <a:t>“one”</a:t>
            </a:r>
          </a:p>
        </p:txBody>
      </p:sp>
      <p:sp>
        <p:nvSpPr>
          <p:cNvPr id="66582" name="Line 22"/>
          <p:cNvSpPr>
            <a:spLocks noChangeShapeType="1"/>
          </p:cNvSpPr>
          <p:nvPr/>
        </p:nvSpPr>
        <p:spPr bwMode="auto">
          <a:xfrm flipV="1">
            <a:off x="5638800" y="3733800"/>
            <a:ext cx="76200" cy="1600200"/>
          </a:xfrm>
          <a:prstGeom prst="line">
            <a:avLst/>
          </a:prstGeom>
          <a:noFill/>
          <a:ln w="12700">
            <a:solidFill>
              <a:schemeClr val="tx1"/>
            </a:solidFill>
            <a:round/>
            <a:headEnd/>
            <a:tailEnd type="triangle" w="med" len="med"/>
          </a:ln>
          <a:effectLst/>
        </p:spPr>
        <p:txBody>
          <a:bodyPr/>
          <a:lstStyle/>
          <a:p>
            <a:pPr algn="l" eaLnBrk="0" hangingPunct="0"/>
            <a:endParaRPr lang="en-US" sz="2400">
              <a:solidFill>
                <a:srgbClr val="FFFFFF"/>
              </a:solidFill>
              <a:latin typeface="Times New Roman" pitchFamily="18" charset="0"/>
            </a:endParaRPr>
          </a:p>
        </p:txBody>
      </p:sp>
      <p:sp>
        <p:nvSpPr>
          <p:cNvPr id="66583" name="Text Box 23"/>
          <p:cNvSpPr txBox="1">
            <a:spLocks noChangeArrowheads="1"/>
          </p:cNvSpPr>
          <p:nvPr/>
        </p:nvSpPr>
        <p:spPr bwMode="auto">
          <a:xfrm>
            <a:off x="5181600" y="5257800"/>
            <a:ext cx="1130300" cy="457200"/>
          </a:xfrm>
          <a:prstGeom prst="rect">
            <a:avLst/>
          </a:prstGeom>
          <a:noFill/>
          <a:ln w="12700">
            <a:noFill/>
            <a:miter lim="800000"/>
            <a:headEnd/>
            <a:tailEnd/>
          </a:ln>
          <a:effectLst/>
        </p:spPr>
        <p:txBody>
          <a:bodyPr wrap="none">
            <a:spAutoFit/>
          </a:bodyPr>
          <a:lstStyle/>
          <a:p>
            <a:pPr algn="l" eaLnBrk="0" hangingPunct="0"/>
            <a:r>
              <a:rPr lang="en-US" sz="2400">
                <a:solidFill>
                  <a:srgbClr val="FFFFFF"/>
                </a:solidFill>
                <a:latin typeface="Times New Roman" pitchFamily="18" charset="0"/>
              </a:rPr>
              <a:t>“many”</a:t>
            </a:r>
          </a:p>
        </p:txBody>
      </p:sp>
      <p:sp>
        <p:nvSpPr>
          <p:cNvPr id="66584" name="Line 24"/>
          <p:cNvSpPr>
            <a:spLocks noChangeShapeType="1"/>
          </p:cNvSpPr>
          <p:nvPr/>
        </p:nvSpPr>
        <p:spPr bwMode="auto">
          <a:xfrm flipV="1">
            <a:off x="3444875" y="3886200"/>
            <a:ext cx="517525" cy="1482725"/>
          </a:xfrm>
          <a:prstGeom prst="line">
            <a:avLst/>
          </a:prstGeom>
          <a:noFill/>
          <a:ln w="12700">
            <a:solidFill>
              <a:schemeClr val="tx1"/>
            </a:solidFill>
            <a:round/>
            <a:headEnd/>
            <a:tailEnd type="triangle" w="med" len="med"/>
          </a:ln>
          <a:effectLst/>
        </p:spPr>
        <p:txBody>
          <a:bodyPr/>
          <a:lstStyle/>
          <a:p>
            <a:pPr algn="l" eaLnBrk="0" hangingPunct="0"/>
            <a:endParaRPr lang="en-US" sz="2400">
              <a:solidFill>
                <a:srgbClr val="FFFFFF"/>
              </a:solidFill>
              <a:latin typeface="Times New Roman" pitchFamily="18" charset="0"/>
            </a:endParaRPr>
          </a:p>
        </p:txBody>
      </p:sp>
      <p:sp>
        <p:nvSpPr>
          <p:cNvPr id="66585" name="Text Box 25"/>
          <p:cNvSpPr txBox="1">
            <a:spLocks noChangeArrowheads="1"/>
          </p:cNvSpPr>
          <p:nvPr/>
        </p:nvSpPr>
        <p:spPr bwMode="auto">
          <a:xfrm>
            <a:off x="2971800" y="5257800"/>
            <a:ext cx="977900" cy="457200"/>
          </a:xfrm>
          <a:prstGeom prst="rect">
            <a:avLst/>
          </a:prstGeom>
          <a:noFill/>
          <a:ln w="12700">
            <a:noFill/>
            <a:miter lim="800000"/>
            <a:headEnd/>
            <a:tailEnd/>
          </a:ln>
          <a:effectLst/>
        </p:spPr>
        <p:txBody>
          <a:bodyPr wrap="none">
            <a:spAutoFit/>
          </a:bodyPr>
          <a:lstStyle/>
          <a:p>
            <a:pPr algn="l" eaLnBrk="0" hangingPunct="0"/>
            <a:r>
              <a:rPr lang="en-US" sz="2400">
                <a:solidFill>
                  <a:srgbClr val="FFFFFF"/>
                </a:solidFill>
                <a:latin typeface="Times New Roman" pitchFamily="18" charset="0"/>
              </a:rPr>
              <a:t>“zero”</a:t>
            </a:r>
          </a:p>
        </p:txBody>
      </p:sp>
      <p:sp>
        <p:nvSpPr>
          <p:cNvPr id="66586" name="Text Box 26"/>
          <p:cNvSpPr txBox="1">
            <a:spLocks noChangeArrowheads="1"/>
          </p:cNvSpPr>
          <p:nvPr/>
        </p:nvSpPr>
        <p:spPr bwMode="auto">
          <a:xfrm>
            <a:off x="6080125" y="3089275"/>
            <a:ext cx="1184275" cy="1187450"/>
          </a:xfrm>
          <a:prstGeom prst="rect">
            <a:avLst/>
          </a:prstGeom>
          <a:noFill/>
          <a:ln w="12700">
            <a:noFill/>
            <a:miter lim="800000"/>
            <a:headEnd/>
            <a:tailEnd/>
          </a:ln>
          <a:effectLst/>
        </p:spPr>
        <p:txBody>
          <a:bodyPr wrap="none">
            <a:spAutoFit/>
          </a:bodyPr>
          <a:lstStyle/>
          <a:p>
            <a:pPr algn="l" eaLnBrk="0" hangingPunct="0"/>
            <a:r>
              <a:rPr lang="en-US" sz="2400">
                <a:solidFill>
                  <a:srgbClr val="FFFFFF"/>
                </a:solidFill>
                <a:latin typeface="Times New Roman" pitchFamily="18" charset="0"/>
              </a:rPr>
              <a:t>* Name</a:t>
            </a:r>
          </a:p>
          <a:p>
            <a:pPr algn="l" eaLnBrk="0" hangingPunct="0"/>
            <a:r>
              <a:rPr lang="en-US" sz="2400">
                <a:solidFill>
                  <a:srgbClr val="FFFFFF"/>
                </a:solidFill>
                <a:latin typeface="Times New Roman" pitchFamily="18" charset="0"/>
              </a:rPr>
              <a:t>Title</a:t>
            </a:r>
          </a:p>
          <a:p>
            <a:pPr algn="l" eaLnBrk="0" hangingPunct="0"/>
            <a:r>
              <a:rPr lang="en-US" sz="2400">
                <a:solidFill>
                  <a:srgbClr val="FFFFFF"/>
                </a:solidFill>
                <a:latin typeface="Times New Roman" pitchFamily="18" charset="0"/>
              </a:rPr>
              <a:t>Address</a:t>
            </a:r>
          </a:p>
        </p:txBody>
      </p:sp>
      <p:sp>
        <p:nvSpPr>
          <p:cNvPr id="66587" name="Text Box 27"/>
          <p:cNvSpPr txBox="1">
            <a:spLocks noChangeArrowheads="1"/>
          </p:cNvSpPr>
          <p:nvPr/>
        </p:nvSpPr>
        <p:spPr bwMode="auto">
          <a:xfrm>
            <a:off x="1127125" y="3089275"/>
            <a:ext cx="1436688" cy="1187450"/>
          </a:xfrm>
          <a:prstGeom prst="rect">
            <a:avLst/>
          </a:prstGeom>
          <a:noFill/>
          <a:ln w="12700">
            <a:noFill/>
            <a:miter lim="800000"/>
            <a:headEnd/>
            <a:tailEnd/>
          </a:ln>
          <a:effectLst/>
        </p:spPr>
        <p:txBody>
          <a:bodyPr wrap="none">
            <a:spAutoFit/>
          </a:bodyPr>
          <a:lstStyle/>
          <a:p>
            <a:pPr algn="l" eaLnBrk="0" hangingPunct="0"/>
            <a:r>
              <a:rPr lang="en-US" sz="2400">
                <a:solidFill>
                  <a:srgbClr val="FFFFFF"/>
                </a:solidFill>
                <a:latin typeface="Times New Roman" pitchFamily="18" charset="0"/>
              </a:rPr>
              <a:t>* Project</a:t>
            </a:r>
          </a:p>
          <a:p>
            <a:pPr algn="l" eaLnBrk="0" hangingPunct="0"/>
            <a:r>
              <a:rPr lang="en-US" sz="2400">
                <a:solidFill>
                  <a:srgbClr val="FFFFFF"/>
                </a:solidFill>
                <a:latin typeface="Times New Roman" pitchFamily="18" charset="0"/>
              </a:rPr>
              <a:t>Deadline</a:t>
            </a:r>
          </a:p>
          <a:p>
            <a:pPr algn="l" eaLnBrk="0" hangingPunct="0"/>
            <a:r>
              <a:rPr lang="en-US" sz="2400">
                <a:solidFill>
                  <a:srgbClr val="FFFFFF"/>
                </a:solidFill>
                <a:latin typeface="Times New Roman" pitchFamily="18" charset="0"/>
              </a:rPr>
              <a:t>Resources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New Names, Same Ideas</a:t>
            </a:r>
          </a:p>
        </p:txBody>
      </p:sp>
      <p:sp>
        <p:nvSpPr>
          <p:cNvPr id="40963" name="Rectangle 3"/>
          <p:cNvSpPr>
            <a:spLocks noGrp="1" noChangeArrowheads="1"/>
          </p:cNvSpPr>
          <p:nvPr>
            <p:ph type="body" idx="1"/>
          </p:nvPr>
        </p:nvSpPr>
        <p:spPr/>
        <p:txBody>
          <a:bodyPr/>
          <a:lstStyle/>
          <a:p>
            <a:pPr>
              <a:buFontTx/>
              <a:buChar char="•"/>
            </a:pPr>
            <a:r>
              <a:rPr lang="en-US"/>
              <a:t>Data Mining, OLAP</a:t>
            </a:r>
          </a:p>
          <a:p>
            <a:pPr>
              <a:buFontTx/>
              <a:buChar char="•"/>
            </a:pPr>
            <a:r>
              <a:rPr lang="en-US"/>
              <a:t>Data Warehousing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Data Mining</a:t>
            </a:r>
          </a:p>
        </p:txBody>
      </p:sp>
      <p:sp>
        <p:nvSpPr>
          <p:cNvPr id="64515" name="Rectangle 3"/>
          <p:cNvSpPr>
            <a:spLocks noGrp="1" noChangeArrowheads="1"/>
          </p:cNvSpPr>
          <p:nvPr>
            <p:ph type="body" idx="1"/>
          </p:nvPr>
        </p:nvSpPr>
        <p:spPr>
          <a:xfrm>
            <a:off x="685800" y="1600200"/>
            <a:ext cx="8229600" cy="4114800"/>
          </a:xfrm>
        </p:spPr>
        <p:txBody>
          <a:bodyPr/>
          <a:lstStyle/>
          <a:p>
            <a:pPr>
              <a:lnSpc>
                <a:spcPct val="90000"/>
              </a:lnSpc>
              <a:buSzTx/>
              <a:buFontTx/>
              <a:buChar char="•"/>
            </a:pPr>
            <a:r>
              <a:rPr lang="en-US"/>
              <a:t>automated information discovery process, uncovers important patterns in existing data</a:t>
            </a:r>
          </a:p>
          <a:p>
            <a:pPr lvl="1">
              <a:lnSpc>
                <a:spcPct val="90000"/>
              </a:lnSpc>
              <a:buSzTx/>
              <a:buFontTx/>
              <a:buChar char="•"/>
            </a:pPr>
            <a:r>
              <a:rPr lang="en-US"/>
              <a:t>can use neural networks or other approaches.  Requires ‘clean’, reliable, consistent data.  Historical data must reflect the current environment.</a:t>
            </a:r>
          </a:p>
          <a:p>
            <a:pPr lvl="1">
              <a:lnSpc>
                <a:spcPct val="90000"/>
              </a:lnSpc>
              <a:buSzTx/>
              <a:buFontTx/>
              <a:buChar char="•"/>
            </a:pPr>
            <a:r>
              <a:rPr lang="en-US"/>
              <a:t>e.g. </a:t>
            </a:r>
            <a:r>
              <a:rPr lang="en-US" i="1"/>
              <a:t>“What are the characteristics that identify when we are likely to lose a customer?”</a:t>
            </a:r>
          </a:p>
          <a:p>
            <a:pPr>
              <a:lnSpc>
                <a:spcPct val="90000"/>
              </a:lnSpc>
              <a:buSzTx/>
              <a:buFontTx/>
              <a:buChar char="•"/>
            </a:pPr>
            <a:r>
              <a:rPr lang="en-US"/>
              <a:t>OLAP is user-driven discovery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Warehouses &amp; Marts</a:t>
            </a:r>
          </a:p>
        </p:txBody>
      </p:sp>
      <p:sp>
        <p:nvSpPr>
          <p:cNvPr id="48131" name="Rectangle 3"/>
          <p:cNvSpPr>
            <a:spLocks noGrp="1" noChangeArrowheads="1"/>
          </p:cNvSpPr>
          <p:nvPr>
            <p:ph type="body" idx="1"/>
          </p:nvPr>
        </p:nvSpPr>
        <p:spPr>
          <a:xfrm>
            <a:off x="0" y="1447800"/>
            <a:ext cx="9144000" cy="4114800"/>
          </a:xfrm>
        </p:spPr>
        <p:txBody>
          <a:bodyPr/>
          <a:lstStyle/>
          <a:p>
            <a:pPr>
              <a:buSzTx/>
              <a:buFontTx/>
              <a:buChar char="•"/>
            </a:pPr>
            <a:r>
              <a:rPr lang="en-US" sz="2800"/>
              <a:t>Data Warehouse</a:t>
            </a:r>
          </a:p>
          <a:p>
            <a:pPr lvl="1">
              <a:buSzTx/>
              <a:buFontTx/>
              <a:buChar char="•"/>
            </a:pPr>
            <a:r>
              <a:rPr lang="en-US" sz="2400"/>
              <a:t>a database designed to support decision-making in an organization.  It is batch-updated and structured for fast online queries and exploration.  Data warehouses may aggregate enormous amounts of data from many different operational systems.</a:t>
            </a:r>
          </a:p>
          <a:p>
            <a:pPr>
              <a:buSzTx/>
              <a:buFontTx/>
              <a:buChar char="•"/>
            </a:pPr>
            <a:r>
              <a:rPr lang="en-US" sz="2800"/>
              <a:t>Data Mart</a:t>
            </a:r>
          </a:p>
          <a:p>
            <a:pPr lvl="1"/>
            <a:r>
              <a:rPr lang="en-US" sz="2400"/>
              <a:t>a database focused on addressing the concerns of a specific problem or business unit (e.g. Marketing, Engineering).  Size doesn’t define data marts, but they tend to be smaller than data warehouses.</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 y="228600"/>
            <a:ext cx="8763000" cy="1143000"/>
          </a:xfrm>
        </p:spPr>
        <p:txBody>
          <a:bodyPr/>
          <a:lstStyle/>
          <a:p>
            <a:r>
              <a:rPr lang="en-US"/>
              <a:t>Data Warehouses &amp; Data Marts</a:t>
            </a:r>
          </a:p>
        </p:txBody>
      </p:sp>
      <p:sp>
        <p:nvSpPr>
          <p:cNvPr id="50179" name="Text Box 3"/>
          <p:cNvSpPr txBox="1">
            <a:spLocks noChangeArrowheads="1"/>
          </p:cNvSpPr>
          <p:nvPr/>
        </p:nvSpPr>
        <p:spPr bwMode="auto">
          <a:xfrm>
            <a:off x="1219200" y="3400425"/>
            <a:ext cx="1828800" cy="1552575"/>
          </a:xfrm>
          <a:prstGeom prst="rect">
            <a:avLst/>
          </a:prstGeom>
          <a:noFill/>
          <a:ln w="9525">
            <a:noFill/>
            <a:miter lim="800000"/>
            <a:headEnd/>
            <a:tailEnd/>
          </a:ln>
          <a:effectLst/>
        </p:spPr>
        <p:txBody>
          <a:bodyPr>
            <a:spAutoFit/>
          </a:bodyPr>
          <a:lstStyle/>
          <a:p>
            <a:pPr eaLnBrk="0" hangingPunct="0"/>
            <a:r>
              <a:rPr lang="en-US" sz="2400" i="1">
                <a:solidFill>
                  <a:srgbClr val="000000"/>
                </a:solidFill>
                <a:latin typeface="Times New Roman" pitchFamily="18" charset="0"/>
              </a:rPr>
              <a:t>TPS</a:t>
            </a:r>
          </a:p>
          <a:p>
            <a:pPr eaLnBrk="0" hangingPunct="0"/>
            <a:r>
              <a:rPr lang="en-US" sz="2400" i="1">
                <a:solidFill>
                  <a:srgbClr val="000000"/>
                </a:solidFill>
                <a:latin typeface="Times New Roman" pitchFamily="18" charset="0"/>
              </a:rPr>
              <a:t>&amp; other</a:t>
            </a:r>
          </a:p>
          <a:p>
            <a:pPr eaLnBrk="0" hangingPunct="0"/>
            <a:r>
              <a:rPr lang="en-US" sz="2400" i="1">
                <a:solidFill>
                  <a:srgbClr val="000000"/>
                </a:solidFill>
                <a:latin typeface="Times New Roman" pitchFamily="18" charset="0"/>
              </a:rPr>
              <a:t>operational systems</a:t>
            </a:r>
            <a:endParaRPr lang="en-US" sz="2400">
              <a:solidFill>
                <a:srgbClr val="000000"/>
              </a:solidFill>
              <a:latin typeface="Times New Roman" pitchFamily="18" charset="0"/>
            </a:endParaRPr>
          </a:p>
        </p:txBody>
      </p:sp>
      <p:graphicFrame>
        <p:nvGraphicFramePr>
          <p:cNvPr id="50180" name="Object 4">
            <a:hlinkClick r:id="" action="ppaction://ole?verb=0"/>
          </p:cNvPr>
          <p:cNvGraphicFramePr>
            <a:graphicFrameLocks/>
          </p:cNvGraphicFramePr>
          <p:nvPr/>
        </p:nvGraphicFramePr>
        <p:xfrm>
          <a:off x="152400" y="2927350"/>
          <a:ext cx="788988" cy="701675"/>
        </p:xfrm>
        <a:graphic>
          <a:graphicData uri="http://schemas.openxmlformats.org/presentationml/2006/ole">
            <mc:AlternateContent xmlns:mc="http://schemas.openxmlformats.org/markup-compatibility/2006">
              <mc:Choice xmlns:v="urn:schemas-microsoft-com:vml" Requires="v">
                <p:oleObj name="Clip" r:id="rId4" imgW="946080" imgH="858600" progId="">
                  <p:embed/>
                </p:oleObj>
              </mc:Choice>
              <mc:Fallback>
                <p:oleObj name="Clip" r:id="rId4" imgW="946080" imgH="85860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r="16751" b="18451"/>
                      <a:stretch>
                        <a:fillRect/>
                      </a:stretch>
                    </p:blipFill>
                    <p:spPr bwMode="auto">
                      <a:xfrm>
                        <a:off x="152400" y="2927350"/>
                        <a:ext cx="788988" cy="701675"/>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graphicFrame>
        <p:nvGraphicFramePr>
          <p:cNvPr id="50181" name="Object 5">
            <a:hlinkClick r:id="" action="ppaction://ole?verb=0"/>
          </p:cNvPr>
          <p:cNvGraphicFramePr>
            <a:graphicFrameLocks/>
          </p:cNvGraphicFramePr>
          <p:nvPr/>
        </p:nvGraphicFramePr>
        <p:xfrm>
          <a:off x="152400" y="3810000"/>
          <a:ext cx="788988" cy="701675"/>
        </p:xfrm>
        <a:graphic>
          <a:graphicData uri="http://schemas.openxmlformats.org/presentationml/2006/ole">
            <mc:AlternateContent xmlns:mc="http://schemas.openxmlformats.org/markup-compatibility/2006">
              <mc:Choice xmlns:v="urn:schemas-microsoft-com:vml" Requires="v">
                <p:oleObj name="Clip" r:id="rId6" imgW="946080" imgH="858600" progId="">
                  <p:embed/>
                </p:oleObj>
              </mc:Choice>
              <mc:Fallback>
                <p:oleObj name="Clip" r:id="rId6" imgW="946080" imgH="858600" progId="">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r="16751" b="18451"/>
                      <a:stretch>
                        <a:fillRect/>
                      </a:stretch>
                    </p:blipFill>
                    <p:spPr bwMode="auto">
                      <a:xfrm>
                        <a:off x="152400" y="3810000"/>
                        <a:ext cx="788988" cy="701675"/>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graphicFrame>
        <p:nvGraphicFramePr>
          <p:cNvPr id="50182" name="Object 6">
            <a:hlinkClick r:id="" action="ppaction://ole?verb=0"/>
          </p:cNvPr>
          <p:cNvGraphicFramePr>
            <a:graphicFrameLocks/>
          </p:cNvGraphicFramePr>
          <p:nvPr/>
        </p:nvGraphicFramePr>
        <p:xfrm>
          <a:off x="152400" y="4784725"/>
          <a:ext cx="788988" cy="701675"/>
        </p:xfrm>
        <a:graphic>
          <a:graphicData uri="http://schemas.openxmlformats.org/presentationml/2006/ole">
            <mc:AlternateContent xmlns:mc="http://schemas.openxmlformats.org/markup-compatibility/2006">
              <mc:Choice xmlns:v="urn:schemas-microsoft-com:vml" Requires="v">
                <p:oleObj name="Clip" r:id="rId8" imgW="946080" imgH="858600" progId="">
                  <p:embed/>
                </p:oleObj>
              </mc:Choice>
              <mc:Fallback>
                <p:oleObj name="Clip" r:id="rId8" imgW="946080" imgH="858600" progId="">
                  <p:embed/>
                  <p:pic>
                    <p:nvPicPr>
                      <p:cNvPr id="0" name="Picture 4"/>
                      <p:cNvPicPr>
                        <a:picLocks noChangeArrowheads="1"/>
                      </p:cNvPicPr>
                      <p:nvPr/>
                    </p:nvPicPr>
                    <p:blipFill>
                      <a:blip r:embed="rId9">
                        <a:extLst>
                          <a:ext uri="{28A0092B-C50C-407E-A947-70E740481C1C}">
                            <a14:useLocalDpi xmlns:a14="http://schemas.microsoft.com/office/drawing/2010/main" val="0"/>
                          </a:ext>
                        </a:extLst>
                      </a:blip>
                      <a:srcRect r="16751" b="18451"/>
                      <a:stretch>
                        <a:fillRect/>
                      </a:stretch>
                    </p:blipFill>
                    <p:spPr bwMode="auto">
                      <a:xfrm>
                        <a:off x="152400" y="4784725"/>
                        <a:ext cx="788988" cy="701675"/>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50183" name="Text Box 7"/>
          <p:cNvSpPr txBox="1">
            <a:spLocks noChangeArrowheads="1"/>
          </p:cNvSpPr>
          <p:nvPr/>
        </p:nvSpPr>
        <p:spPr bwMode="auto">
          <a:xfrm>
            <a:off x="3657600" y="3581400"/>
            <a:ext cx="1828800" cy="822325"/>
          </a:xfrm>
          <a:prstGeom prst="rect">
            <a:avLst/>
          </a:prstGeom>
          <a:noFill/>
          <a:ln w="9525">
            <a:noFill/>
            <a:miter lim="800000"/>
            <a:headEnd/>
            <a:tailEnd/>
          </a:ln>
          <a:effectLst/>
        </p:spPr>
        <p:txBody>
          <a:bodyPr>
            <a:spAutoFit/>
          </a:bodyPr>
          <a:lstStyle/>
          <a:p>
            <a:pPr eaLnBrk="0" hangingPunct="0"/>
            <a:r>
              <a:rPr lang="en-US" sz="2400" i="1">
                <a:solidFill>
                  <a:srgbClr val="000000"/>
                </a:solidFill>
                <a:latin typeface="Times New Roman" pitchFamily="18" charset="0"/>
              </a:rPr>
              <a:t>Data</a:t>
            </a:r>
          </a:p>
          <a:p>
            <a:pPr eaLnBrk="0" hangingPunct="0"/>
            <a:r>
              <a:rPr lang="en-US" sz="2400" i="1">
                <a:solidFill>
                  <a:srgbClr val="000000"/>
                </a:solidFill>
                <a:latin typeface="Times New Roman" pitchFamily="18" charset="0"/>
              </a:rPr>
              <a:t>Warehouse</a:t>
            </a:r>
            <a:endParaRPr lang="en-US" sz="2400">
              <a:solidFill>
                <a:srgbClr val="000000"/>
              </a:solidFill>
              <a:latin typeface="Times New Roman" pitchFamily="18" charset="0"/>
            </a:endParaRPr>
          </a:p>
        </p:txBody>
      </p:sp>
      <p:sp>
        <p:nvSpPr>
          <p:cNvPr id="50184" name="Text Box 8"/>
          <p:cNvSpPr txBox="1">
            <a:spLocks noChangeArrowheads="1"/>
          </p:cNvSpPr>
          <p:nvPr/>
        </p:nvSpPr>
        <p:spPr bwMode="auto">
          <a:xfrm>
            <a:off x="5981700" y="2105025"/>
            <a:ext cx="1828800" cy="822325"/>
          </a:xfrm>
          <a:prstGeom prst="rect">
            <a:avLst/>
          </a:prstGeom>
          <a:noFill/>
          <a:ln w="9525">
            <a:noFill/>
            <a:miter lim="800000"/>
            <a:headEnd/>
            <a:tailEnd/>
          </a:ln>
          <a:effectLst/>
        </p:spPr>
        <p:txBody>
          <a:bodyPr>
            <a:spAutoFit/>
          </a:bodyPr>
          <a:lstStyle/>
          <a:p>
            <a:pPr eaLnBrk="0" hangingPunct="0"/>
            <a:r>
              <a:rPr lang="en-US" sz="2400" i="1">
                <a:solidFill>
                  <a:srgbClr val="000000"/>
                </a:solidFill>
                <a:latin typeface="Times New Roman" pitchFamily="18" charset="0"/>
              </a:rPr>
              <a:t>Data Mart</a:t>
            </a:r>
          </a:p>
          <a:p>
            <a:pPr eaLnBrk="0" hangingPunct="0"/>
            <a:r>
              <a:rPr lang="en-US" sz="2400" i="1">
                <a:solidFill>
                  <a:srgbClr val="000000"/>
                </a:solidFill>
                <a:latin typeface="Times New Roman" pitchFamily="18" charset="0"/>
              </a:rPr>
              <a:t>(Marketing)</a:t>
            </a:r>
            <a:endParaRPr lang="en-US" sz="2400">
              <a:solidFill>
                <a:srgbClr val="000000"/>
              </a:solidFill>
              <a:latin typeface="Times New Roman" pitchFamily="18" charset="0"/>
            </a:endParaRPr>
          </a:p>
        </p:txBody>
      </p:sp>
      <p:sp>
        <p:nvSpPr>
          <p:cNvPr id="50185" name="Text Box 9"/>
          <p:cNvSpPr txBox="1">
            <a:spLocks noChangeArrowheads="1"/>
          </p:cNvSpPr>
          <p:nvPr/>
        </p:nvSpPr>
        <p:spPr bwMode="auto">
          <a:xfrm>
            <a:off x="5867400" y="5121275"/>
            <a:ext cx="2057400" cy="822325"/>
          </a:xfrm>
          <a:prstGeom prst="rect">
            <a:avLst/>
          </a:prstGeom>
          <a:noFill/>
          <a:ln w="9525">
            <a:noFill/>
            <a:miter lim="800000"/>
            <a:headEnd/>
            <a:tailEnd/>
          </a:ln>
          <a:effectLst/>
        </p:spPr>
        <p:txBody>
          <a:bodyPr>
            <a:spAutoFit/>
          </a:bodyPr>
          <a:lstStyle/>
          <a:p>
            <a:pPr eaLnBrk="0" hangingPunct="0"/>
            <a:r>
              <a:rPr lang="en-US" sz="2400" i="1">
                <a:solidFill>
                  <a:srgbClr val="000000"/>
                </a:solidFill>
                <a:latin typeface="Times New Roman" pitchFamily="18" charset="0"/>
              </a:rPr>
              <a:t>Data Mart</a:t>
            </a:r>
          </a:p>
          <a:p>
            <a:pPr eaLnBrk="0" hangingPunct="0"/>
            <a:r>
              <a:rPr lang="en-US" sz="2400" i="1">
                <a:solidFill>
                  <a:srgbClr val="000000"/>
                </a:solidFill>
                <a:latin typeface="Times New Roman" pitchFamily="18" charset="0"/>
              </a:rPr>
              <a:t>(Engineering)</a:t>
            </a:r>
            <a:endParaRPr lang="en-US" sz="2400">
              <a:solidFill>
                <a:srgbClr val="000000"/>
              </a:solidFill>
              <a:latin typeface="Times New Roman" pitchFamily="18" charset="0"/>
            </a:endParaRPr>
          </a:p>
        </p:txBody>
      </p:sp>
      <p:graphicFrame>
        <p:nvGraphicFramePr>
          <p:cNvPr id="50186" name="Object 10">
            <a:hlinkClick r:id="" action="ppaction://ole?verb=0"/>
          </p:cNvPr>
          <p:cNvGraphicFramePr>
            <a:graphicFrameLocks/>
          </p:cNvGraphicFramePr>
          <p:nvPr/>
        </p:nvGraphicFramePr>
        <p:xfrm>
          <a:off x="4240213" y="2286000"/>
          <a:ext cx="788987" cy="701675"/>
        </p:xfrm>
        <a:graphic>
          <a:graphicData uri="http://schemas.openxmlformats.org/presentationml/2006/ole">
            <mc:AlternateContent xmlns:mc="http://schemas.openxmlformats.org/markup-compatibility/2006">
              <mc:Choice xmlns:v="urn:schemas-microsoft-com:vml" Requires="v">
                <p:oleObj name="Clip" r:id="rId10" imgW="946080" imgH="858600" progId="">
                  <p:embed/>
                </p:oleObj>
              </mc:Choice>
              <mc:Fallback>
                <p:oleObj name="Clip" r:id="rId10" imgW="946080" imgH="858600" progId="">
                  <p:embed/>
                  <p:pic>
                    <p:nvPicPr>
                      <p:cNvPr id="0" name="Picture 5"/>
                      <p:cNvPicPr>
                        <a:picLocks noChangeArrowheads="1"/>
                      </p:cNvPicPr>
                      <p:nvPr/>
                    </p:nvPicPr>
                    <p:blipFill>
                      <a:blip r:embed="rId11">
                        <a:extLst>
                          <a:ext uri="{28A0092B-C50C-407E-A947-70E740481C1C}">
                            <a14:useLocalDpi xmlns:a14="http://schemas.microsoft.com/office/drawing/2010/main" val="0"/>
                          </a:ext>
                        </a:extLst>
                      </a:blip>
                      <a:srcRect r="16751" b="18451"/>
                      <a:stretch>
                        <a:fillRect/>
                      </a:stretch>
                    </p:blipFill>
                    <p:spPr bwMode="auto">
                      <a:xfrm>
                        <a:off x="4240213" y="2286000"/>
                        <a:ext cx="788987" cy="701675"/>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graphicFrame>
        <p:nvGraphicFramePr>
          <p:cNvPr id="50187" name="Object 11">
            <a:hlinkClick r:id="" action="ppaction://ole?verb=0"/>
          </p:cNvPr>
          <p:cNvGraphicFramePr>
            <a:graphicFrameLocks/>
          </p:cNvGraphicFramePr>
          <p:nvPr/>
        </p:nvGraphicFramePr>
        <p:xfrm>
          <a:off x="7924800" y="1479550"/>
          <a:ext cx="788988" cy="701675"/>
        </p:xfrm>
        <a:graphic>
          <a:graphicData uri="http://schemas.openxmlformats.org/presentationml/2006/ole">
            <mc:AlternateContent xmlns:mc="http://schemas.openxmlformats.org/markup-compatibility/2006">
              <mc:Choice xmlns:v="urn:schemas-microsoft-com:vml" Requires="v">
                <p:oleObj name="Clip" r:id="rId12" imgW="946080" imgH="858600" progId="">
                  <p:embed/>
                </p:oleObj>
              </mc:Choice>
              <mc:Fallback>
                <p:oleObj name="Clip" r:id="rId12" imgW="946080" imgH="858600" progId="">
                  <p:embed/>
                  <p:pic>
                    <p:nvPicPr>
                      <p:cNvPr id="0" name="Picture 6"/>
                      <p:cNvPicPr>
                        <a:picLocks noChangeArrowheads="1"/>
                      </p:cNvPicPr>
                      <p:nvPr/>
                    </p:nvPicPr>
                    <p:blipFill>
                      <a:blip r:embed="rId11">
                        <a:extLst>
                          <a:ext uri="{28A0092B-C50C-407E-A947-70E740481C1C}">
                            <a14:useLocalDpi xmlns:a14="http://schemas.microsoft.com/office/drawing/2010/main" val="0"/>
                          </a:ext>
                        </a:extLst>
                      </a:blip>
                      <a:srcRect r="16751" b="18451"/>
                      <a:stretch>
                        <a:fillRect/>
                      </a:stretch>
                    </p:blipFill>
                    <p:spPr bwMode="auto">
                      <a:xfrm>
                        <a:off x="7924800" y="1479550"/>
                        <a:ext cx="788988" cy="701675"/>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graphicFrame>
        <p:nvGraphicFramePr>
          <p:cNvPr id="50188" name="Object 12">
            <a:hlinkClick r:id="" action="ppaction://ole?verb=0"/>
          </p:cNvPr>
          <p:cNvGraphicFramePr>
            <a:graphicFrameLocks/>
          </p:cNvGraphicFramePr>
          <p:nvPr/>
        </p:nvGraphicFramePr>
        <p:xfrm>
          <a:off x="7924800" y="2879725"/>
          <a:ext cx="788988" cy="701675"/>
        </p:xfrm>
        <a:graphic>
          <a:graphicData uri="http://schemas.openxmlformats.org/presentationml/2006/ole">
            <mc:AlternateContent xmlns:mc="http://schemas.openxmlformats.org/markup-compatibility/2006">
              <mc:Choice xmlns:v="urn:schemas-microsoft-com:vml" Requires="v">
                <p:oleObj name="Clip" r:id="rId13" imgW="946080" imgH="858600" progId="">
                  <p:embed/>
                </p:oleObj>
              </mc:Choice>
              <mc:Fallback>
                <p:oleObj name="Clip" r:id="rId13" imgW="946080" imgH="858600" progId="">
                  <p:embed/>
                  <p:pic>
                    <p:nvPicPr>
                      <p:cNvPr id="0" name="Picture 7"/>
                      <p:cNvPicPr>
                        <a:picLocks noChangeArrowheads="1"/>
                      </p:cNvPicPr>
                      <p:nvPr/>
                    </p:nvPicPr>
                    <p:blipFill>
                      <a:blip r:embed="rId11">
                        <a:extLst>
                          <a:ext uri="{28A0092B-C50C-407E-A947-70E740481C1C}">
                            <a14:useLocalDpi xmlns:a14="http://schemas.microsoft.com/office/drawing/2010/main" val="0"/>
                          </a:ext>
                        </a:extLst>
                      </a:blip>
                      <a:srcRect r="16751" b="18451"/>
                      <a:stretch>
                        <a:fillRect/>
                      </a:stretch>
                    </p:blipFill>
                    <p:spPr bwMode="auto">
                      <a:xfrm>
                        <a:off x="7924800" y="2879725"/>
                        <a:ext cx="788988" cy="701675"/>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graphicFrame>
        <p:nvGraphicFramePr>
          <p:cNvPr id="50189" name="Object 13">
            <a:hlinkClick r:id="" action="ppaction://ole?verb=0"/>
          </p:cNvPr>
          <p:cNvGraphicFramePr>
            <a:graphicFrameLocks/>
          </p:cNvGraphicFramePr>
          <p:nvPr/>
        </p:nvGraphicFramePr>
        <p:xfrm>
          <a:off x="7924800" y="4572000"/>
          <a:ext cx="788988" cy="701675"/>
        </p:xfrm>
        <a:graphic>
          <a:graphicData uri="http://schemas.openxmlformats.org/presentationml/2006/ole">
            <mc:AlternateContent xmlns:mc="http://schemas.openxmlformats.org/markup-compatibility/2006">
              <mc:Choice xmlns:v="urn:schemas-microsoft-com:vml" Requires="v">
                <p:oleObj name="Clip" r:id="rId14" imgW="946080" imgH="858600" progId="">
                  <p:embed/>
                </p:oleObj>
              </mc:Choice>
              <mc:Fallback>
                <p:oleObj name="Clip" r:id="rId14" imgW="946080" imgH="858600" progId="">
                  <p:embed/>
                  <p:pic>
                    <p:nvPicPr>
                      <p:cNvPr id="0" name="Picture 8"/>
                      <p:cNvPicPr>
                        <a:picLocks noChangeArrowheads="1"/>
                      </p:cNvPicPr>
                      <p:nvPr/>
                    </p:nvPicPr>
                    <p:blipFill>
                      <a:blip r:embed="rId11">
                        <a:extLst>
                          <a:ext uri="{28A0092B-C50C-407E-A947-70E740481C1C}">
                            <a14:useLocalDpi xmlns:a14="http://schemas.microsoft.com/office/drawing/2010/main" val="0"/>
                          </a:ext>
                        </a:extLst>
                      </a:blip>
                      <a:srcRect r="16751" b="18451"/>
                      <a:stretch>
                        <a:fillRect/>
                      </a:stretch>
                    </p:blipFill>
                    <p:spPr bwMode="auto">
                      <a:xfrm>
                        <a:off x="7924800" y="4572000"/>
                        <a:ext cx="788988" cy="701675"/>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graphicFrame>
        <p:nvGraphicFramePr>
          <p:cNvPr id="50190" name="Object 14">
            <a:hlinkClick r:id="" action="ppaction://ole?verb=0"/>
          </p:cNvPr>
          <p:cNvGraphicFramePr>
            <a:graphicFrameLocks/>
          </p:cNvGraphicFramePr>
          <p:nvPr/>
        </p:nvGraphicFramePr>
        <p:xfrm>
          <a:off x="7924800" y="6003925"/>
          <a:ext cx="788988" cy="701675"/>
        </p:xfrm>
        <a:graphic>
          <a:graphicData uri="http://schemas.openxmlformats.org/presentationml/2006/ole">
            <mc:AlternateContent xmlns:mc="http://schemas.openxmlformats.org/markup-compatibility/2006">
              <mc:Choice xmlns:v="urn:schemas-microsoft-com:vml" Requires="v">
                <p:oleObj name="Clip" r:id="rId15" imgW="946080" imgH="858600" progId="">
                  <p:embed/>
                </p:oleObj>
              </mc:Choice>
              <mc:Fallback>
                <p:oleObj name="Clip" r:id="rId15" imgW="946080" imgH="858600" progId="">
                  <p:embed/>
                  <p:pic>
                    <p:nvPicPr>
                      <p:cNvPr id="0" name="Picture 9"/>
                      <p:cNvPicPr>
                        <a:picLocks noChangeArrowheads="1"/>
                      </p:cNvPicPr>
                      <p:nvPr/>
                    </p:nvPicPr>
                    <p:blipFill>
                      <a:blip r:embed="rId11">
                        <a:extLst>
                          <a:ext uri="{28A0092B-C50C-407E-A947-70E740481C1C}">
                            <a14:useLocalDpi xmlns:a14="http://schemas.microsoft.com/office/drawing/2010/main" val="0"/>
                          </a:ext>
                        </a:extLst>
                      </a:blip>
                      <a:srcRect r="16751" b="18451"/>
                      <a:stretch>
                        <a:fillRect/>
                      </a:stretch>
                    </p:blipFill>
                    <p:spPr bwMode="auto">
                      <a:xfrm>
                        <a:off x="7924800" y="6003925"/>
                        <a:ext cx="788988" cy="701675"/>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50191" name="Line 15"/>
          <p:cNvSpPr>
            <a:spLocks noChangeShapeType="1"/>
          </p:cNvSpPr>
          <p:nvPr/>
        </p:nvSpPr>
        <p:spPr bwMode="auto">
          <a:xfrm>
            <a:off x="941388" y="3124200"/>
            <a:ext cx="277812" cy="0"/>
          </a:xfrm>
          <a:prstGeom prst="line">
            <a:avLst/>
          </a:prstGeom>
          <a:noFill/>
          <a:ln w="28575">
            <a:solidFill>
              <a:schemeClr val="tx1"/>
            </a:solidFill>
            <a:round/>
            <a:headEnd type="triangle" w="med" len="me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0192" name="Line 16"/>
          <p:cNvSpPr>
            <a:spLocks noChangeShapeType="1"/>
          </p:cNvSpPr>
          <p:nvPr/>
        </p:nvSpPr>
        <p:spPr bwMode="auto">
          <a:xfrm>
            <a:off x="1219200" y="3124200"/>
            <a:ext cx="0" cy="2133600"/>
          </a:xfrm>
          <a:prstGeom prst="line">
            <a:avLst/>
          </a:prstGeom>
          <a:noFill/>
          <a:ln w="28575">
            <a:solidFill>
              <a:schemeClr val="tx1"/>
            </a:solidFill>
            <a:round/>
            <a:headEn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0193" name="Line 17"/>
          <p:cNvSpPr>
            <a:spLocks noChangeShapeType="1"/>
          </p:cNvSpPr>
          <p:nvPr/>
        </p:nvSpPr>
        <p:spPr bwMode="auto">
          <a:xfrm>
            <a:off x="914400" y="5257800"/>
            <a:ext cx="277813" cy="0"/>
          </a:xfrm>
          <a:prstGeom prst="line">
            <a:avLst/>
          </a:prstGeom>
          <a:noFill/>
          <a:ln w="28575">
            <a:solidFill>
              <a:schemeClr val="tx1"/>
            </a:solidFill>
            <a:round/>
            <a:headEnd type="triangle" w="med" len="me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0194" name="Line 18"/>
          <p:cNvSpPr>
            <a:spLocks noChangeShapeType="1"/>
          </p:cNvSpPr>
          <p:nvPr/>
        </p:nvSpPr>
        <p:spPr bwMode="auto">
          <a:xfrm>
            <a:off x="914400" y="4114800"/>
            <a:ext cx="609600" cy="0"/>
          </a:xfrm>
          <a:prstGeom prst="line">
            <a:avLst/>
          </a:prstGeom>
          <a:noFill/>
          <a:ln w="28575">
            <a:solidFill>
              <a:schemeClr val="tx1"/>
            </a:solidFill>
            <a:round/>
            <a:headEnd type="triangle" w="med" len="med"/>
            <a:tailEnd type="triangle" w="med" len="med"/>
          </a:ln>
          <a:effectLst/>
        </p:spPr>
        <p:txBody>
          <a:bodyPr wrap="none" anchor="ctr"/>
          <a:lstStyle/>
          <a:p>
            <a:pPr algn="l" eaLnBrk="0" hangingPunct="0"/>
            <a:endParaRPr lang="en-US" sz="2400">
              <a:solidFill>
                <a:srgbClr val="000000"/>
              </a:solidFill>
              <a:latin typeface="Times New Roman" pitchFamily="18" charset="0"/>
            </a:endParaRPr>
          </a:p>
        </p:txBody>
      </p:sp>
      <p:sp>
        <p:nvSpPr>
          <p:cNvPr id="50195" name="Line 19"/>
          <p:cNvSpPr>
            <a:spLocks noChangeShapeType="1"/>
          </p:cNvSpPr>
          <p:nvPr/>
        </p:nvSpPr>
        <p:spPr bwMode="auto">
          <a:xfrm>
            <a:off x="2846388" y="4114800"/>
            <a:ext cx="811212" cy="0"/>
          </a:xfrm>
          <a:prstGeom prst="line">
            <a:avLst/>
          </a:prstGeom>
          <a:noFill/>
          <a:ln w="38100">
            <a:solidFill>
              <a:schemeClr val="tx1"/>
            </a:solidFill>
            <a:round/>
            <a:headEnd/>
            <a:tailEnd type="triangle" w="med" len="med"/>
          </a:ln>
          <a:effectLst/>
        </p:spPr>
        <p:txBody>
          <a:bodyPr wrap="none" anchor="ctr"/>
          <a:lstStyle/>
          <a:p>
            <a:pPr algn="l" eaLnBrk="0" hangingPunct="0"/>
            <a:endParaRPr lang="en-US" sz="2400">
              <a:solidFill>
                <a:srgbClr val="000000"/>
              </a:solidFill>
              <a:latin typeface="Times New Roman" pitchFamily="18" charset="0"/>
            </a:endParaRPr>
          </a:p>
        </p:txBody>
      </p:sp>
      <p:sp>
        <p:nvSpPr>
          <p:cNvPr id="50196" name="Line 20"/>
          <p:cNvSpPr>
            <a:spLocks noChangeShapeType="1"/>
          </p:cNvSpPr>
          <p:nvPr/>
        </p:nvSpPr>
        <p:spPr bwMode="auto">
          <a:xfrm flipV="1">
            <a:off x="5437188" y="3048000"/>
            <a:ext cx="811212" cy="990600"/>
          </a:xfrm>
          <a:prstGeom prst="line">
            <a:avLst/>
          </a:prstGeom>
          <a:noFill/>
          <a:ln w="38100">
            <a:solidFill>
              <a:schemeClr val="tx1"/>
            </a:solidFill>
            <a:round/>
            <a:headEnd/>
            <a:tailEnd type="triangle" w="med" len="med"/>
          </a:ln>
          <a:effectLst/>
        </p:spPr>
        <p:txBody>
          <a:bodyPr wrap="none" anchor="ctr"/>
          <a:lstStyle/>
          <a:p>
            <a:pPr algn="l" eaLnBrk="0" hangingPunct="0"/>
            <a:endParaRPr lang="en-US" sz="2400">
              <a:solidFill>
                <a:srgbClr val="000000"/>
              </a:solidFill>
              <a:latin typeface="Times New Roman" pitchFamily="18" charset="0"/>
            </a:endParaRPr>
          </a:p>
        </p:txBody>
      </p:sp>
      <p:sp>
        <p:nvSpPr>
          <p:cNvPr id="50197" name="Line 21"/>
          <p:cNvSpPr>
            <a:spLocks noChangeShapeType="1"/>
          </p:cNvSpPr>
          <p:nvPr/>
        </p:nvSpPr>
        <p:spPr bwMode="auto">
          <a:xfrm>
            <a:off x="5410200" y="4191000"/>
            <a:ext cx="811213" cy="990600"/>
          </a:xfrm>
          <a:prstGeom prst="line">
            <a:avLst/>
          </a:prstGeom>
          <a:noFill/>
          <a:ln w="38100">
            <a:solidFill>
              <a:schemeClr val="tx1"/>
            </a:solidFill>
            <a:round/>
            <a:headEnd/>
            <a:tailEnd type="triangle" w="med" len="med"/>
          </a:ln>
          <a:effectLst/>
        </p:spPr>
        <p:txBody>
          <a:bodyPr wrap="none" anchor="ctr"/>
          <a:lstStyle/>
          <a:p>
            <a:pPr algn="l" eaLnBrk="0" hangingPunct="0"/>
            <a:endParaRPr lang="en-US" sz="2400">
              <a:solidFill>
                <a:srgbClr val="000000"/>
              </a:solidFill>
              <a:latin typeface="Times New Roman" pitchFamily="18" charset="0"/>
            </a:endParaRPr>
          </a:p>
        </p:txBody>
      </p:sp>
      <p:sp>
        <p:nvSpPr>
          <p:cNvPr id="50198" name="Line 22"/>
          <p:cNvSpPr>
            <a:spLocks noChangeShapeType="1"/>
          </p:cNvSpPr>
          <p:nvPr/>
        </p:nvSpPr>
        <p:spPr bwMode="auto">
          <a:xfrm>
            <a:off x="4648200" y="3048000"/>
            <a:ext cx="0" cy="533400"/>
          </a:xfrm>
          <a:prstGeom prst="line">
            <a:avLst/>
          </a:prstGeom>
          <a:noFill/>
          <a:ln w="28575">
            <a:solidFill>
              <a:schemeClr val="tx1"/>
            </a:solidFill>
            <a:round/>
            <a:headEnd type="triangle" w="med" len="med"/>
            <a:tailEnd type="triangle" w="med" len="med"/>
          </a:ln>
          <a:effectLst/>
        </p:spPr>
        <p:txBody>
          <a:bodyPr wrap="none" anchor="ctr"/>
          <a:lstStyle/>
          <a:p>
            <a:pPr algn="l" eaLnBrk="0" hangingPunct="0"/>
            <a:endParaRPr lang="en-US" sz="2400">
              <a:solidFill>
                <a:srgbClr val="000000"/>
              </a:solidFill>
              <a:latin typeface="Times New Roman" pitchFamily="18" charset="0"/>
            </a:endParaRPr>
          </a:p>
        </p:txBody>
      </p:sp>
      <p:sp>
        <p:nvSpPr>
          <p:cNvPr id="50199" name="Line 23"/>
          <p:cNvSpPr>
            <a:spLocks noChangeShapeType="1"/>
          </p:cNvSpPr>
          <p:nvPr/>
        </p:nvSpPr>
        <p:spPr bwMode="auto">
          <a:xfrm flipH="1">
            <a:off x="7391400" y="1752600"/>
            <a:ext cx="419100" cy="352425"/>
          </a:xfrm>
          <a:prstGeom prst="line">
            <a:avLst/>
          </a:prstGeom>
          <a:noFill/>
          <a:ln w="28575">
            <a:solidFill>
              <a:schemeClr val="tx1"/>
            </a:solidFill>
            <a:round/>
            <a:headEnd type="triangle" w="med" len="med"/>
            <a:tailEnd type="triangle" w="med" len="med"/>
          </a:ln>
          <a:effectLst/>
        </p:spPr>
        <p:txBody>
          <a:bodyPr wrap="none" anchor="ctr"/>
          <a:lstStyle/>
          <a:p>
            <a:pPr algn="l" eaLnBrk="0" hangingPunct="0"/>
            <a:endParaRPr lang="en-US" sz="2400">
              <a:solidFill>
                <a:srgbClr val="000000"/>
              </a:solidFill>
              <a:latin typeface="Times New Roman" pitchFamily="18" charset="0"/>
            </a:endParaRPr>
          </a:p>
        </p:txBody>
      </p:sp>
      <p:sp>
        <p:nvSpPr>
          <p:cNvPr id="50200" name="Line 24"/>
          <p:cNvSpPr>
            <a:spLocks noChangeShapeType="1"/>
          </p:cNvSpPr>
          <p:nvPr/>
        </p:nvSpPr>
        <p:spPr bwMode="auto">
          <a:xfrm flipH="1" flipV="1">
            <a:off x="7391400" y="3000375"/>
            <a:ext cx="419100" cy="352425"/>
          </a:xfrm>
          <a:prstGeom prst="line">
            <a:avLst/>
          </a:prstGeom>
          <a:noFill/>
          <a:ln w="28575">
            <a:solidFill>
              <a:schemeClr val="tx1"/>
            </a:solidFill>
            <a:round/>
            <a:headEnd type="triangle" w="med" len="med"/>
            <a:tailEnd type="triangle" w="med" len="med"/>
          </a:ln>
          <a:effectLst/>
        </p:spPr>
        <p:txBody>
          <a:bodyPr wrap="none" anchor="ctr"/>
          <a:lstStyle/>
          <a:p>
            <a:pPr algn="l" eaLnBrk="0" hangingPunct="0"/>
            <a:endParaRPr lang="en-US" sz="2400">
              <a:solidFill>
                <a:srgbClr val="000000"/>
              </a:solidFill>
              <a:latin typeface="Times New Roman" pitchFamily="18" charset="0"/>
            </a:endParaRPr>
          </a:p>
        </p:txBody>
      </p:sp>
      <p:sp>
        <p:nvSpPr>
          <p:cNvPr id="50201" name="Line 25"/>
          <p:cNvSpPr>
            <a:spLocks noChangeShapeType="1"/>
          </p:cNvSpPr>
          <p:nvPr/>
        </p:nvSpPr>
        <p:spPr bwMode="auto">
          <a:xfrm flipH="1">
            <a:off x="7391400" y="4800600"/>
            <a:ext cx="419100" cy="352425"/>
          </a:xfrm>
          <a:prstGeom prst="line">
            <a:avLst/>
          </a:prstGeom>
          <a:noFill/>
          <a:ln w="28575">
            <a:solidFill>
              <a:schemeClr val="tx1"/>
            </a:solidFill>
            <a:round/>
            <a:headEnd type="triangle" w="med" len="med"/>
            <a:tailEnd type="triangle" w="med" len="med"/>
          </a:ln>
          <a:effectLst/>
        </p:spPr>
        <p:txBody>
          <a:bodyPr wrap="none" anchor="ctr"/>
          <a:lstStyle/>
          <a:p>
            <a:pPr algn="l" eaLnBrk="0" hangingPunct="0"/>
            <a:endParaRPr lang="en-US" sz="2400">
              <a:solidFill>
                <a:srgbClr val="000000"/>
              </a:solidFill>
              <a:latin typeface="Times New Roman" pitchFamily="18" charset="0"/>
            </a:endParaRPr>
          </a:p>
        </p:txBody>
      </p:sp>
      <p:sp>
        <p:nvSpPr>
          <p:cNvPr id="50202" name="Line 26"/>
          <p:cNvSpPr>
            <a:spLocks noChangeShapeType="1"/>
          </p:cNvSpPr>
          <p:nvPr/>
        </p:nvSpPr>
        <p:spPr bwMode="auto">
          <a:xfrm flipH="1" flipV="1">
            <a:off x="7391400" y="6048375"/>
            <a:ext cx="419100" cy="352425"/>
          </a:xfrm>
          <a:prstGeom prst="line">
            <a:avLst/>
          </a:prstGeom>
          <a:noFill/>
          <a:ln w="28575">
            <a:solidFill>
              <a:schemeClr val="tx1"/>
            </a:solidFill>
            <a:round/>
            <a:headEnd type="triangle" w="med" len="med"/>
            <a:tailEnd type="triangle" w="med" len="med"/>
          </a:ln>
          <a:effectLst/>
        </p:spPr>
        <p:txBody>
          <a:bodyPr wrap="none" anchor="ctr"/>
          <a:lstStyle/>
          <a:p>
            <a:pPr algn="l" eaLnBrk="0" hangingPunct="0"/>
            <a:endParaRPr lang="en-US" sz="2400">
              <a:solidFill>
                <a:srgbClr val="000000"/>
              </a:solidFill>
              <a:latin typeface="Times New Roman" pitchFamily="18" charset="0"/>
            </a:endParaRPr>
          </a:p>
        </p:txBody>
      </p:sp>
      <p:sp>
        <p:nvSpPr>
          <p:cNvPr id="50203" name="AutoShape 27"/>
          <p:cNvSpPr>
            <a:spLocks noChangeArrowheads="1"/>
          </p:cNvSpPr>
          <p:nvPr/>
        </p:nvSpPr>
        <p:spPr bwMode="auto">
          <a:xfrm>
            <a:off x="1828800" y="4953000"/>
            <a:ext cx="533400" cy="457200"/>
          </a:xfrm>
          <a:prstGeom prst="can">
            <a:avLst>
              <a:gd name="adj" fmla="val 25000"/>
            </a:avLst>
          </a:prstGeom>
          <a:solidFill>
            <a:schemeClr val="bg1"/>
          </a:solidFill>
          <a:ln w="9525">
            <a:solidFill>
              <a:schemeClr val="tx1"/>
            </a:solidFill>
            <a:round/>
            <a:headEn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0204" name="AutoShape 28"/>
          <p:cNvSpPr>
            <a:spLocks noChangeArrowheads="1"/>
          </p:cNvSpPr>
          <p:nvPr/>
        </p:nvSpPr>
        <p:spPr bwMode="auto">
          <a:xfrm>
            <a:off x="4240213" y="4403725"/>
            <a:ext cx="788987" cy="717550"/>
          </a:xfrm>
          <a:prstGeom prst="can">
            <a:avLst>
              <a:gd name="adj" fmla="val 25000"/>
            </a:avLst>
          </a:prstGeom>
          <a:solidFill>
            <a:schemeClr val="bg1"/>
          </a:solidFill>
          <a:ln w="9525">
            <a:solidFill>
              <a:schemeClr val="tx1"/>
            </a:solidFill>
            <a:round/>
            <a:headEn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0205" name="AutoShape 29"/>
          <p:cNvSpPr>
            <a:spLocks noChangeArrowheads="1"/>
          </p:cNvSpPr>
          <p:nvPr/>
        </p:nvSpPr>
        <p:spPr bwMode="auto">
          <a:xfrm>
            <a:off x="6629400" y="2987675"/>
            <a:ext cx="533400" cy="457200"/>
          </a:xfrm>
          <a:prstGeom prst="can">
            <a:avLst>
              <a:gd name="adj" fmla="val 25000"/>
            </a:avLst>
          </a:prstGeom>
          <a:solidFill>
            <a:schemeClr val="bg1"/>
          </a:solidFill>
          <a:ln w="9525">
            <a:solidFill>
              <a:schemeClr val="tx1"/>
            </a:solidFill>
            <a:round/>
            <a:headEn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0206" name="AutoShape 30"/>
          <p:cNvSpPr>
            <a:spLocks noChangeArrowheads="1"/>
          </p:cNvSpPr>
          <p:nvPr/>
        </p:nvSpPr>
        <p:spPr bwMode="auto">
          <a:xfrm>
            <a:off x="6629400" y="5943600"/>
            <a:ext cx="533400" cy="457200"/>
          </a:xfrm>
          <a:prstGeom prst="can">
            <a:avLst>
              <a:gd name="adj" fmla="val 25000"/>
            </a:avLst>
          </a:prstGeom>
          <a:solidFill>
            <a:schemeClr val="bg1"/>
          </a:solidFill>
          <a:ln w="9525">
            <a:solidFill>
              <a:schemeClr val="tx1"/>
            </a:solidFill>
            <a:round/>
            <a:headEn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0207" name="AutoShape 31"/>
          <p:cNvSpPr>
            <a:spLocks noChangeArrowheads="1"/>
          </p:cNvSpPr>
          <p:nvPr/>
        </p:nvSpPr>
        <p:spPr bwMode="auto">
          <a:xfrm>
            <a:off x="1828800" y="1676400"/>
            <a:ext cx="533400" cy="457200"/>
          </a:xfrm>
          <a:prstGeom prst="can">
            <a:avLst>
              <a:gd name="adj" fmla="val 25000"/>
            </a:avLst>
          </a:prstGeom>
          <a:solidFill>
            <a:schemeClr val="bg1"/>
          </a:solidFill>
          <a:ln w="9525">
            <a:solidFill>
              <a:schemeClr val="tx1"/>
            </a:solidFill>
            <a:round/>
            <a:headEnd/>
            <a:tailEnd/>
          </a:ln>
          <a:effectLst/>
        </p:spPr>
        <p:txBody>
          <a:bodyPr wrap="none" anchor="ctr"/>
          <a:lstStyle/>
          <a:p>
            <a:pPr algn="l" eaLnBrk="0" hangingPunct="0"/>
            <a:endParaRPr lang="en-US" sz="2400">
              <a:solidFill>
                <a:srgbClr val="000000"/>
              </a:solidFill>
              <a:latin typeface="Times New Roman" pitchFamily="18" charset="0"/>
            </a:endParaRPr>
          </a:p>
        </p:txBody>
      </p:sp>
      <p:sp>
        <p:nvSpPr>
          <p:cNvPr id="50208" name="Text Box 32"/>
          <p:cNvSpPr txBox="1">
            <a:spLocks noChangeArrowheads="1"/>
          </p:cNvSpPr>
          <p:nvPr/>
        </p:nvSpPr>
        <p:spPr bwMode="auto">
          <a:xfrm>
            <a:off x="941388" y="1219200"/>
            <a:ext cx="2335212" cy="457200"/>
          </a:xfrm>
          <a:prstGeom prst="rect">
            <a:avLst/>
          </a:prstGeom>
          <a:noFill/>
          <a:ln w="9525">
            <a:noFill/>
            <a:miter lim="800000"/>
            <a:headEnd/>
            <a:tailEnd/>
          </a:ln>
          <a:effectLst/>
        </p:spPr>
        <p:txBody>
          <a:bodyPr>
            <a:spAutoFit/>
          </a:bodyPr>
          <a:lstStyle/>
          <a:p>
            <a:pPr eaLnBrk="0" hangingPunct="0"/>
            <a:r>
              <a:rPr lang="en-US" sz="2400" i="1">
                <a:solidFill>
                  <a:srgbClr val="000000"/>
                </a:solidFill>
                <a:latin typeface="Times New Roman" pitchFamily="18" charset="0"/>
              </a:rPr>
              <a:t>3rd party data</a:t>
            </a:r>
            <a:endParaRPr lang="en-US" sz="2400">
              <a:solidFill>
                <a:srgbClr val="000000"/>
              </a:solidFill>
              <a:latin typeface="Times New Roman" pitchFamily="18" charset="0"/>
            </a:endParaRPr>
          </a:p>
        </p:txBody>
      </p:sp>
      <p:sp>
        <p:nvSpPr>
          <p:cNvPr id="50209" name="Line 33"/>
          <p:cNvSpPr>
            <a:spLocks noChangeShapeType="1"/>
          </p:cNvSpPr>
          <p:nvPr/>
        </p:nvSpPr>
        <p:spPr bwMode="auto">
          <a:xfrm>
            <a:off x="2846388" y="1752600"/>
            <a:ext cx="3271837" cy="533400"/>
          </a:xfrm>
          <a:prstGeom prst="line">
            <a:avLst/>
          </a:prstGeom>
          <a:noFill/>
          <a:ln w="38100">
            <a:solidFill>
              <a:schemeClr val="tx1"/>
            </a:solidFill>
            <a:round/>
            <a:headEnd/>
            <a:tailEnd type="triangle" w="med" len="med"/>
          </a:ln>
          <a:effectLst/>
        </p:spPr>
        <p:txBody>
          <a:bodyPr wrap="none" anchor="ctr"/>
          <a:lstStyle/>
          <a:p>
            <a:pPr algn="l" eaLnBrk="0" hangingPunct="0"/>
            <a:endParaRPr lang="en-US" sz="2400">
              <a:solidFill>
                <a:srgbClr val="000000"/>
              </a:solidFill>
              <a:latin typeface="Times New Roman" pitchFamily="18" charset="0"/>
            </a:endParaRPr>
          </a:p>
        </p:txBody>
      </p:sp>
      <p:graphicFrame>
        <p:nvGraphicFramePr>
          <p:cNvPr id="50210" name="Object 34">
            <a:hlinkClick r:id="" action="ppaction://ole?verb=0"/>
          </p:cNvPr>
          <p:cNvGraphicFramePr>
            <a:graphicFrameLocks/>
          </p:cNvGraphicFramePr>
          <p:nvPr/>
        </p:nvGraphicFramePr>
        <p:xfrm>
          <a:off x="114300" y="6230938"/>
          <a:ext cx="533400" cy="474662"/>
        </p:xfrm>
        <a:graphic>
          <a:graphicData uri="http://schemas.openxmlformats.org/presentationml/2006/ole">
            <mc:AlternateContent xmlns:mc="http://schemas.openxmlformats.org/markup-compatibility/2006">
              <mc:Choice xmlns:v="urn:schemas-microsoft-com:vml" Requires="v">
                <p:oleObj name="Clip" r:id="rId16" imgW="946080" imgH="858600" progId="">
                  <p:embed/>
                </p:oleObj>
              </mc:Choice>
              <mc:Fallback>
                <p:oleObj name="Clip" r:id="rId16" imgW="946080" imgH="858600" progId="">
                  <p:embed/>
                  <p:pic>
                    <p:nvPicPr>
                      <p:cNvPr id="0" name="Picture 10"/>
                      <p:cNvPicPr>
                        <a:picLocks noChangeArrowheads="1"/>
                      </p:cNvPicPr>
                      <p:nvPr/>
                    </p:nvPicPr>
                    <p:blipFill>
                      <a:blip r:embed="rId11">
                        <a:extLst>
                          <a:ext uri="{28A0092B-C50C-407E-A947-70E740481C1C}">
                            <a14:useLocalDpi xmlns:a14="http://schemas.microsoft.com/office/drawing/2010/main" val="0"/>
                          </a:ext>
                        </a:extLst>
                      </a:blip>
                      <a:srcRect r="16751" b="18451"/>
                      <a:stretch>
                        <a:fillRect/>
                      </a:stretch>
                    </p:blipFill>
                    <p:spPr bwMode="auto">
                      <a:xfrm>
                        <a:off x="114300" y="6230938"/>
                        <a:ext cx="533400" cy="474662"/>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50211" name="Text Box 35"/>
          <p:cNvSpPr txBox="1">
            <a:spLocks noChangeArrowheads="1"/>
          </p:cNvSpPr>
          <p:nvPr/>
        </p:nvSpPr>
        <p:spPr bwMode="auto">
          <a:xfrm>
            <a:off x="598488" y="6230938"/>
            <a:ext cx="7631112" cy="457200"/>
          </a:xfrm>
          <a:prstGeom prst="rect">
            <a:avLst/>
          </a:prstGeom>
          <a:noFill/>
          <a:ln w="9525">
            <a:noFill/>
            <a:miter lim="800000"/>
            <a:headEnd/>
            <a:tailEnd/>
          </a:ln>
          <a:effectLst/>
        </p:spPr>
        <p:txBody>
          <a:bodyPr>
            <a:spAutoFit/>
          </a:bodyPr>
          <a:lstStyle/>
          <a:p>
            <a:pPr algn="l" eaLnBrk="0" hangingPunct="0"/>
            <a:r>
              <a:rPr lang="en-US" sz="2400" i="1">
                <a:solidFill>
                  <a:srgbClr val="000000"/>
                </a:solidFill>
                <a:latin typeface="Times New Roman" pitchFamily="18" charset="0"/>
              </a:rPr>
              <a:t>= query, OLAP, mining, etc.</a:t>
            </a:r>
            <a:endParaRPr lang="en-US" sz="2400">
              <a:solidFill>
                <a:srgbClr val="000000"/>
              </a:solidFill>
              <a:latin typeface="Times New Roman" pitchFamily="18" charset="0"/>
            </a:endParaRPr>
          </a:p>
        </p:txBody>
      </p:sp>
      <p:graphicFrame>
        <p:nvGraphicFramePr>
          <p:cNvPr id="50212" name="Object 36">
            <a:hlinkClick r:id="" action="ppaction://ole?verb=0"/>
          </p:cNvPr>
          <p:cNvGraphicFramePr>
            <a:graphicFrameLocks/>
          </p:cNvGraphicFramePr>
          <p:nvPr/>
        </p:nvGraphicFramePr>
        <p:xfrm>
          <a:off x="114300" y="5715000"/>
          <a:ext cx="533400" cy="474663"/>
        </p:xfrm>
        <a:graphic>
          <a:graphicData uri="http://schemas.openxmlformats.org/presentationml/2006/ole">
            <mc:AlternateContent xmlns:mc="http://schemas.openxmlformats.org/markup-compatibility/2006">
              <mc:Choice xmlns:v="urn:schemas-microsoft-com:vml" Requires="v">
                <p:oleObj name="Clip" r:id="rId17" imgW="946080" imgH="858600" progId="">
                  <p:embed/>
                </p:oleObj>
              </mc:Choice>
              <mc:Fallback>
                <p:oleObj name="Clip" r:id="rId17" imgW="946080" imgH="858600" progId="">
                  <p:embed/>
                  <p:pic>
                    <p:nvPicPr>
                      <p:cNvPr id="0" name="Picture 11"/>
                      <p:cNvPicPr>
                        <a:picLocks noChangeArrowheads="1"/>
                      </p:cNvPicPr>
                      <p:nvPr/>
                    </p:nvPicPr>
                    <p:blipFill>
                      <a:blip r:embed="rId18">
                        <a:extLst>
                          <a:ext uri="{28A0092B-C50C-407E-A947-70E740481C1C}">
                            <a14:useLocalDpi xmlns:a14="http://schemas.microsoft.com/office/drawing/2010/main" val="0"/>
                          </a:ext>
                        </a:extLst>
                      </a:blip>
                      <a:srcRect r="16751" b="18451"/>
                      <a:stretch>
                        <a:fillRect/>
                      </a:stretch>
                    </p:blipFill>
                    <p:spPr bwMode="auto">
                      <a:xfrm>
                        <a:off x="114300" y="5715000"/>
                        <a:ext cx="533400" cy="474663"/>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50213" name="Text Box 37"/>
          <p:cNvSpPr txBox="1">
            <a:spLocks noChangeArrowheads="1"/>
          </p:cNvSpPr>
          <p:nvPr/>
        </p:nvSpPr>
        <p:spPr bwMode="auto">
          <a:xfrm>
            <a:off x="598488" y="5715000"/>
            <a:ext cx="4811712" cy="457200"/>
          </a:xfrm>
          <a:prstGeom prst="rect">
            <a:avLst/>
          </a:prstGeom>
          <a:noFill/>
          <a:ln w="9525">
            <a:noFill/>
            <a:miter lim="800000"/>
            <a:headEnd/>
            <a:tailEnd/>
          </a:ln>
          <a:effectLst/>
        </p:spPr>
        <p:txBody>
          <a:bodyPr>
            <a:spAutoFit/>
          </a:bodyPr>
          <a:lstStyle/>
          <a:p>
            <a:pPr algn="l" eaLnBrk="0" hangingPunct="0"/>
            <a:r>
              <a:rPr lang="en-US" sz="2400" i="1">
                <a:solidFill>
                  <a:srgbClr val="000000"/>
                </a:solidFill>
                <a:latin typeface="Times New Roman" pitchFamily="18" charset="0"/>
              </a:rPr>
              <a:t>= operational clients</a:t>
            </a:r>
            <a:endParaRPr lang="en-US" sz="2400">
              <a:solidFill>
                <a:srgbClr val="000000"/>
              </a:solidFill>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1980|850"/>
          <p:cNvPicPr>
            <a:picLocks noGrp="1" noChangeAspect="1"/>
          </p:cNvPicPr>
          <p:nvPr>
            <p:ph type="pic" idx="1"/>
          </p:nvPr>
        </p:nvPicPr>
        <p:blipFill>
          <a:blip r:embed="rId2"/>
          <a:stretch>
            <a:fillRect/>
          </a:stretch>
        </p:blipFill>
        <p:spPr>
          <a:xfrm>
            <a:off x="472805" y="1916833"/>
            <a:ext cx="8219078" cy="3528392"/>
          </a:xfrm>
          <a:prstGeom prst="rect">
            <a:avLst/>
          </a:prstGeom>
          <a:ln w="12700">
            <a:noFill/>
          </a:ln>
          <a:effectLst/>
        </p:spPr>
      </p:pic>
      <p:sp>
        <p:nvSpPr>
          <p:cNvPr id="4" name="Title 1"/>
          <p:cNvSpPr>
            <a:spLocks noGrp="1"/>
          </p:cNvSpPr>
          <p:nvPr>
            <p:ph type="title"/>
          </p:nvPr>
        </p:nvSpPr>
        <p:spPr>
          <a:xfrm>
            <a:off x="1905000" y="642179"/>
            <a:ext cx="5059681" cy="523220"/>
          </a:xfrm>
          <a:prstGeom prst="rect">
            <a:avLst/>
          </a:prstGeom>
        </p:spPr>
        <p:txBody>
          <a:bodyPr wrap="square">
            <a:spAutoFit/>
          </a:bodyPr>
          <a:lstStyle>
            <a:lvl1pPr>
              <a:defRPr sz="2800" b="0" baseline="0">
                <a:latin typeface="+mj-lt"/>
              </a:defRPr>
            </a:lvl1pPr>
          </a:lstStyle>
          <a:p>
            <a:r>
              <a:rPr dirty="0"/>
              <a:t>How significant is Big Data?</a:t>
            </a:r>
          </a:p>
        </p:txBody>
      </p:sp>
      <p:grpSp>
        <p:nvGrpSpPr>
          <p:cNvPr id="10023" name="OverlayMainGroup_10024[3|79|5|1840|836|1980|850]"/>
          <p:cNvGrpSpPr/>
          <p:nvPr/>
        </p:nvGrpSpPr>
        <p:grpSpPr>
          <a:xfrm>
            <a:off x="800739" y="1937589"/>
            <a:ext cx="7637931" cy="3470277"/>
            <a:chOff x="752475" y="47625"/>
            <a:chExt cx="17526000" cy="7962900"/>
          </a:xfrm>
        </p:grpSpPr>
        <p:sp>
          <p:nvSpPr>
            <p:cNvPr id="10016" name="OverlayBoundedText_10016"/>
            <p:cNvSpPr/>
            <p:nvPr/>
          </p:nvSpPr>
          <p:spPr>
            <a:xfrm>
              <a:off x="2457450" y="1266825"/>
              <a:ext cx="4381500" cy="1838325"/>
            </a:xfrm>
            <a:prstGeom prst="rect">
              <a:avLst/>
            </a:prstGeom>
            <a:solidFill>
              <a:srgbClr val="FFFFFF">
                <a:alpha val="0"/>
              </a:srgbClr>
            </a:solidFill>
          </p:spPr>
          <p:style>
            <a:lnRef idx="0">
              <a:srgbClr val="000000"/>
            </a:lnRef>
            <a:fillRef idx="0">
              <a:srgbClr val="FFFFFF"/>
            </a:fillRef>
            <a:effectRef idx="0">
              <a:scrgbClr r="0" g="0" b="0"/>
            </a:effectRef>
            <a:fontRef idx="minor"/>
          </p:style>
          <p:txBody>
            <a:bodyPr numCol="1" anchor="t"/>
            <a:lstStyle/>
            <a:p>
              <a:pPr algn="l"/>
              <a:r>
                <a:rPr sz="2071">
                  <a:solidFill>
                    <a:srgbClr val="000000"/>
                  </a:solidFill>
                  <a:latin typeface="Arial" pitchFamily="34" charset="0"/>
                </a:rPr>
                <a:t>Processes 0.5 petabytes</a:t>
              </a:r>
            </a:p>
          </p:txBody>
        </p:sp>
        <p:sp>
          <p:nvSpPr>
            <p:cNvPr id="10017" name="OverlayBoundedText_10017"/>
            <p:cNvSpPr/>
            <p:nvPr/>
          </p:nvSpPr>
          <p:spPr>
            <a:xfrm>
              <a:off x="10420350" y="1266825"/>
              <a:ext cx="7858125" cy="1838325"/>
            </a:xfrm>
            <a:prstGeom prst="rect">
              <a:avLst/>
            </a:prstGeom>
            <a:solidFill>
              <a:srgbClr val="FFFFFF">
                <a:alpha val="0"/>
              </a:srgbClr>
            </a:solidFill>
          </p:spPr>
          <p:style>
            <a:lnRef idx="0">
              <a:srgbClr val="000000"/>
            </a:lnRef>
            <a:fillRef idx="0">
              <a:srgbClr val="FFFFFF"/>
            </a:fillRef>
            <a:effectRef idx="0">
              <a:scrgbClr r="0" g="0" b="0"/>
            </a:effectRef>
            <a:fontRef idx="minor"/>
          </p:style>
          <p:txBody>
            <a:bodyPr numCol="1" anchor="t"/>
            <a:lstStyle/>
            <a:p>
              <a:pPr algn="l"/>
              <a:r>
                <a:rPr sz="2071">
                  <a:solidFill>
                    <a:srgbClr val="000000"/>
                  </a:solidFill>
                  <a:latin typeface="Arial" pitchFamily="34" charset="0"/>
                </a:rPr>
                <a:t>Generates 40 petabytes of transactional data</a:t>
              </a:r>
            </a:p>
          </p:txBody>
        </p:sp>
        <p:sp>
          <p:nvSpPr>
            <p:cNvPr id="10018" name="OverlayBoundedText_10018"/>
            <p:cNvSpPr/>
            <p:nvPr/>
          </p:nvSpPr>
          <p:spPr>
            <a:xfrm>
              <a:off x="2457450" y="3333750"/>
              <a:ext cx="4419600" cy="1771650"/>
            </a:xfrm>
            <a:prstGeom prst="rect">
              <a:avLst/>
            </a:prstGeom>
            <a:solidFill>
              <a:srgbClr val="FFFFFF">
                <a:alpha val="0"/>
              </a:srgbClr>
            </a:solidFill>
          </p:spPr>
          <p:style>
            <a:lnRef idx="0">
              <a:srgbClr val="000000"/>
            </a:lnRef>
            <a:fillRef idx="0">
              <a:srgbClr val="FFFFFF"/>
            </a:fillRef>
            <a:effectRef idx="0">
              <a:scrgbClr r="0" g="0" b="0"/>
            </a:effectRef>
            <a:fontRef idx="minor"/>
          </p:style>
          <p:txBody>
            <a:bodyPr numCol="1" anchor="t"/>
            <a:lstStyle/>
            <a:p>
              <a:pPr algn="l"/>
              <a:r>
                <a:rPr sz="2071">
                  <a:solidFill>
                    <a:srgbClr val="000000"/>
                  </a:solidFill>
                  <a:latin typeface="Arial" pitchFamily="34" charset="0"/>
                </a:rPr>
                <a:t>Processes 24 petabytes</a:t>
              </a:r>
            </a:p>
          </p:txBody>
        </p:sp>
        <p:sp>
          <p:nvSpPr>
            <p:cNvPr id="10019" name="OverlayBoundedText_10019"/>
            <p:cNvSpPr/>
            <p:nvPr/>
          </p:nvSpPr>
          <p:spPr>
            <a:xfrm>
              <a:off x="10439400" y="3514725"/>
              <a:ext cx="7038975" cy="1114425"/>
            </a:xfrm>
            <a:prstGeom prst="rect">
              <a:avLst/>
            </a:prstGeom>
            <a:solidFill>
              <a:srgbClr val="FFFFFF">
                <a:alpha val="0"/>
              </a:srgbClr>
            </a:solidFill>
          </p:spPr>
          <p:style>
            <a:lnRef idx="0">
              <a:srgbClr val="000000"/>
            </a:lnRef>
            <a:fillRef idx="0">
              <a:srgbClr val="FFFFFF"/>
            </a:fillRef>
            <a:effectRef idx="0">
              <a:scrgbClr r="0" g="0" b="0"/>
            </a:effectRef>
            <a:fontRef idx="minor"/>
          </p:style>
          <p:txBody>
            <a:bodyPr numCol="1" anchor="t"/>
            <a:lstStyle/>
            <a:p>
              <a:pPr algn="l"/>
              <a:r>
                <a:rPr sz="2071">
                  <a:solidFill>
                    <a:srgbClr val="000000"/>
                  </a:solidFill>
                  <a:latin typeface="Arial" pitchFamily="34" charset="0"/>
                </a:rPr>
                <a:t>Touches 29 petabytes</a:t>
              </a:r>
            </a:p>
          </p:txBody>
        </p:sp>
        <p:sp>
          <p:nvSpPr>
            <p:cNvPr id="10020" name="OverlayBoundedText_10020"/>
            <p:cNvSpPr/>
            <p:nvPr/>
          </p:nvSpPr>
          <p:spPr>
            <a:xfrm>
              <a:off x="2457450" y="5353050"/>
              <a:ext cx="15430500" cy="1685925"/>
            </a:xfrm>
            <a:prstGeom prst="rect">
              <a:avLst/>
            </a:prstGeom>
            <a:solidFill>
              <a:srgbClr val="FFFFFF">
                <a:alpha val="0"/>
              </a:srgbClr>
            </a:solidFill>
          </p:spPr>
          <p:style>
            <a:lnRef idx="0">
              <a:srgbClr val="000000"/>
            </a:lnRef>
            <a:fillRef idx="0">
              <a:srgbClr val="FFFFFF"/>
            </a:fillRef>
            <a:effectRef idx="0">
              <a:scrgbClr r="0" g="0" b="0"/>
            </a:effectRef>
            <a:fontRef idx="minor"/>
          </p:style>
          <p:txBody>
            <a:bodyPr numCol="1" anchor="t"/>
            <a:lstStyle/>
            <a:p>
              <a:pPr algn="l"/>
              <a:r>
                <a:rPr sz="2071">
                  <a:solidFill>
                    <a:srgbClr val="000000"/>
                  </a:solidFill>
                  <a:latin typeface="Arial" pitchFamily="34" charset="0"/>
                </a:rPr>
                <a:t>There are 413 petabytes produced by surveillance cameras around the world.</a:t>
              </a:r>
            </a:p>
          </p:txBody>
        </p:sp>
        <p:sp>
          <p:nvSpPr>
            <p:cNvPr id="10021" name="OverlayBoundedText_10021"/>
            <p:cNvSpPr/>
            <p:nvPr/>
          </p:nvSpPr>
          <p:spPr>
            <a:xfrm>
              <a:off x="10010775" y="7305675"/>
              <a:ext cx="7486650" cy="704850"/>
            </a:xfrm>
            <a:prstGeom prst="rect">
              <a:avLst/>
            </a:prstGeom>
            <a:solidFill>
              <a:srgbClr val="FFFFFF">
                <a:alpha val="0"/>
              </a:srgbClr>
            </a:solidFill>
          </p:spPr>
          <p:style>
            <a:lnRef idx="0">
              <a:srgbClr val="000000"/>
            </a:lnRef>
            <a:fillRef idx="0">
              <a:srgbClr val="FFFFFF"/>
            </a:fillRef>
            <a:effectRef idx="0">
              <a:scrgbClr r="0" g="0" b="0"/>
            </a:effectRef>
            <a:fontRef idx="minor"/>
          </p:style>
          <p:txBody>
            <a:bodyPr numCol="1" anchor="t"/>
            <a:lstStyle/>
            <a:p>
              <a:pPr algn="l"/>
              <a:r>
                <a:rPr sz="1381">
                  <a:solidFill>
                    <a:srgbClr val="000000"/>
                  </a:solidFill>
                  <a:latin typeface="Arial Narrow" pitchFamily="34" charset="0"/>
                </a:rPr>
                <a:t>1 petabyte = 1,000,000,000,000,000 bytes</a:t>
              </a:r>
            </a:p>
          </p:txBody>
        </p:sp>
        <p:sp>
          <p:nvSpPr>
            <p:cNvPr id="10022" name="OverlayBoundedText_10022"/>
            <p:cNvSpPr/>
            <p:nvPr/>
          </p:nvSpPr>
          <p:spPr>
            <a:xfrm>
              <a:off x="752475" y="47625"/>
              <a:ext cx="5953125" cy="1000125"/>
            </a:xfrm>
            <a:prstGeom prst="rect">
              <a:avLst/>
            </a:prstGeom>
            <a:solidFill>
              <a:srgbClr val="FFFFFF">
                <a:alpha val="0"/>
              </a:srgbClr>
            </a:solidFill>
          </p:spPr>
          <p:style>
            <a:lnRef idx="0">
              <a:srgbClr val="000000"/>
            </a:lnRef>
            <a:fillRef idx="0">
              <a:srgbClr val="FFFFFF"/>
            </a:fillRef>
            <a:effectRef idx="0">
              <a:scrgbClr r="0" g="0" b="0"/>
            </a:effectRef>
            <a:fontRef idx="minor"/>
          </p:style>
          <p:txBody>
            <a:bodyPr numCol="1" anchor="t"/>
            <a:lstStyle/>
            <a:p>
              <a:pPr algn="l"/>
              <a:r>
                <a:rPr sz="2071">
                  <a:solidFill>
                    <a:srgbClr val="000000"/>
                  </a:solidFill>
                  <a:latin typeface="Arial" pitchFamily="34" charset="0"/>
                </a:rPr>
                <a:t>Every day:</a:t>
              </a:r>
            </a:p>
          </p:txBody>
        </p:sp>
      </p:grpSp>
    </p:spTree>
    <p:extLst>
      <p:ext uri="{BB962C8B-B14F-4D97-AF65-F5344CB8AC3E}">
        <p14:creationId xmlns:p14="http://schemas.microsoft.com/office/powerpoint/2010/main" val="1220840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400" dirty="0"/>
              <a:t>We’re talking mostly about databases and Access – BI can come from other sources!</a:t>
            </a:r>
          </a:p>
        </p:txBody>
      </p:sp>
      <p:sp>
        <p:nvSpPr>
          <p:cNvPr id="10243" name="Rectangle 3"/>
          <p:cNvSpPr>
            <a:spLocks noGrp="1" noChangeArrowheads="1"/>
          </p:cNvSpPr>
          <p:nvPr>
            <p:ph type="body" idx="1"/>
          </p:nvPr>
        </p:nvSpPr>
        <p:spPr>
          <a:xfrm>
            <a:off x="672445" y="1143000"/>
            <a:ext cx="8153400" cy="5105400"/>
          </a:xfrm>
        </p:spPr>
        <p:txBody>
          <a:bodyPr/>
          <a:lstStyle/>
          <a:p>
            <a:pPr marL="533400" indent="-533400">
              <a:lnSpc>
                <a:spcPct val="90000"/>
              </a:lnSpc>
            </a:pPr>
            <a:r>
              <a:rPr lang="en-US" sz="2800" b="1" i="1" dirty="0"/>
              <a:t>Decision support system (DSS) (e.g. SPREADSHEETS… Excel) –</a:t>
            </a:r>
            <a:r>
              <a:rPr lang="en-US" sz="2800" dirty="0"/>
              <a:t> models information to support managers and business professionals during the decision-making process</a:t>
            </a:r>
          </a:p>
          <a:p>
            <a:pPr marL="533400" indent="-533400">
              <a:lnSpc>
                <a:spcPct val="90000"/>
              </a:lnSpc>
            </a:pPr>
            <a:r>
              <a:rPr lang="en-US" sz="2800" dirty="0"/>
              <a:t>Optimization (“Highest Profit”, “Lease Cost”, etc.).  Excel does this for you!!  Check out “Solver” available in Excel</a:t>
            </a:r>
          </a:p>
          <a:p>
            <a:pPr marL="533400" indent="-533400">
              <a:lnSpc>
                <a:spcPct val="90000"/>
              </a:lnSpc>
            </a:pPr>
            <a:r>
              <a:rPr lang="en-US" sz="2800" dirty="0"/>
              <a:t>Three quantitative models typically used by DSSs:</a:t>
            </a:r>
          </a:p>
          <a:p>
            <a:pPr marL="914400" lvl="1" indent="-457200">
              <a:lnSpc>
                <a:spcPct val="90000"/>
              </a:lnSpc>
              <a:buFont typeface="Arial" pitchFamily="34" charset="0"/>
              <a:buAutoNum type="arabicPeriod"/>
            </a:pPr>
            <a:r>
              <a:rPr lang="en-US" sz="2400" b="1" i="1" dirty="0"/>
              <a:t>Sensitivity analysis</a:t>
            </a:r>
            <a:r>
              <a:rPr lang="en-US" sz="2400" dirty="0"/>
              <a:t> – the study of the impact that changes in one (or more) parts of the model have on other parts of the model</a:t>
            </a:r>
          </a:p>
          <a:p>
            <a:pPr marL="914400" lvl="1" indent="-457200">
              <a:lnSpc>
                <a:spcPct val="90000"/>
              </a:lnSpc>
              <a:buFont typeface="Arial" pitchFamily="34" charset="0"/>
              <a:buAutoNum type="arabicPeriod"/>
            </a:pPr>
            <a:r>
              <a:rPr lang="en-US" sz="2400" b="1" i="1" dirty="0"/>
              <a:t>What-if analysis</a:t>
            </a:r>
            <a:r>
              <a:rPr lang="en-US" sz="2400" dirty="0"/>
              <a:t> – checks the impact of a change in an assumption on the proposed solution</a:t>
            </a:r>
          </a:p>
          <a:p>
            <a:pPr marL="914400" lvl="1" indent="-457200">
              <a:lnSpc>
                <a:spcPct val="90000"/>
              </a:lnSpc>
              <a:buFont typeface="Arial" pitchFamily="34" charset="0"/>
              <a:buAutoNum type="arabicPeriod"/>
            </a:pPr>
            <a:r>
              <a:rPr lang="en-US" sz="2400" b="1" i="1" dirty="0"/>
              <a:t>Goal-seeking analysis</a:t>
            </a:r>
            <a:r>
              <a:rPr lang="en-US" sz="2400" dirty="0"/>
              <a:t> – finds the inputs necessary to achieve a goal such as a desired level of output</a:t>
            </a:r>
          </a:p>
          <a:p>
            <a:pPr marL="914400" lvl="1" indent="-457200">
              <a:lnSpc>
                <a:spcPct val="90000"/>
              </a:lnSpc>
            </a:pP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BI:  Pivot Tables in Excel</a:t>
            </a:r>
          </a:p>
        </p:txBody>
      </p:sp>
      <p:sp>
        <p:nvSpPr>
          <p:cNvPr id="3" name="Content Placeholder 2"/>
          <p:cNvSpPr>
            <a:spLocks noGrp="1"/>
          </p:cNvSpPr>
          <p:nvPr>
            <p:ph idx="1"/>
          </p:nvPr>
        </p:nvSpPr>
        <p:spPr/>
        <p:txBody>
          <a:bodyPr/>
          <a:lstStyle/>
          <a:p>
            <a:r>
              <a:rPr lang="en-US" dirty="0"/>
              <a:t>All of your data in one spreadsheet?  Then Pivot Tables can be used instead of Access (instead of a database).  </a:t>
            </a:r>
          </a:p>
          <a:p>
            <a:r>
              <a:rPr lang="en-US" dirty="0"/>
              <a:t>Three simple steps:</a:t>
            </a:r>
          </a:p>
          <a:p>
            <a:pPr lvl="1"/>
            <a:r>
              <a:rPr lang="en-US" dirty="0"/>
              <a:t>1.  In Excel 2007 or later, put your cursor in your data.</a:t>
            </a:r>
          </a:p>
          <a:p>
            <a:pPr lvl="1"/>
            <a:r>
              <a:rPr lang="en-US" dirty="0"/>
              <a:t>2.  Click the “Insert” tab, choose “Pivot Table”.</a:t>
            </a:r>
          </a:p>
          <a:p>
            <a:pPr lvl="1"/>
            <a:r>
              <a:rPr lang="en-US" dirty="0"/>
              <a:t>3.  Insert a new sheet, and experiment (start with a small amount of data so you can verify that it works!) with dragging fields into different spots.</a:t>
            </a:r>
          </a:p>
          <a:p>
            <a:pPr lvl="1"/>
            <a:r>
              <a:rPr lang="en-US" dirty="0"/>
              <a:t>(example file available on online schedule)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EXECUTIVE INFORMATION SYSTEMS</a:t>
            </a:r>
          </a:p>
        </p:txBody>
      </p:sp>
      <p:sp>
        <p:nvSpPr>
          <p:cNvPr id="12291" name="Rectangle 3"/>
          <p:cNvSpPr>
            <a:spLocks noGrp="1" noChangeArrowheads="1"/>
          </p:cNvSpPr>
          <p:nvPr>
            <p:ph type="body" idx="1"/>
          </p:nvPr>
        </p:nvSpPr>
        <p:spPr/>
        <p:txBody>
          <a:bodyPr/>
          <a:lstStyle/>
          <a:p>
            <a:pPr marL="533400" indent="-533400">
              <a:lnSpc>
                <a:spcPct val="90000"/>
              </a:lnSpc>
            </a:pPr>
            <a:r>
              <a:rPr lang="en-US" sz="2800" b="1" i="1"/>
              <a:t>Executive information system (EIS)</a:t>
            </a:r>
            <a:r>
              <a:rPr lang="en-US" sz="2800"/>
              <a:t> – a specialized DSS that supports senior level executives within the organization</a:t>
            </a:r>
          </a:p>
          <a:p>
            <a:pPr marL="533400" indent="-533400">
              <a:lnSpc>
                <a:spcPct val="90000"/>
              </a:lnSpc>
            </a:pPr>
            <a:endParaRPr lang="en-US" sz="2800"/>
          </a:p>
          <a:p>
            <a:pPr marL="533400" indent="-533400">
              <a:lnSpc>
                <a:spcPct val="90000"/>
              </a:lnSpc>
            </a:pPr>
            <a:r>
              <a:rPr lang="en-US" sz="2800"/>
              <a:t>Most EISs offering the following capabilities:</a:t>
            </a:r>
          </a:p>
          <a:p>
            <a:pPr marL="914400" lvl="1" indent="-457200">
              <a:lnSpc>
                <a:spcPct val="90000"/>
              </a:lnSpc>
            </a:pPr>
            <a:r>
              <a:rPr lang="en-US" sz="2400" b="1" i="1"/>
              <a:t>Consolidation</a:t>
            </a:r>
            <a:r>
              <a:rPr lang="en-US" sz="2400"/>
              <a:t> – involves the aggregation of information and features simple roll-ups to complex groupings of interrelated information</a:t>
            </a:r>
          </a:p>
          <a:p>
            <a:pPr marL="914400" lvl="1" indent="-457200">
              <a:lnSpc>
                <a:spcPct val="90000"/>
              </a:lnSpc>
            </a:pPr>
            <a:r>
              <a:rPr lang="en-US" sz="2400" b="1" i="1"/>
              <a:t>Drill-down </a:t>
            </a:r>
            <a:r>
              <a:rPr lang="en-US" sz="2400"/>
              <a:t>– enables users to get details, and details of details, of information</a:t>
            </a:r>
          </a:p>
          <a:p>
            <a:pPr marL="914400" lvl="1" indent="-457200">
              <a:lnSpc>
                <a:spcPct val="90000"/>
              </a:lnSpc>
            </a:pPr>
            <a:r>
              <a:rPr lang="en-US" sz="2400" b="1" i="1"/>
              <a:t>Slice-and-dice</a:t>
            </a:r>
            <a:r>
              <a:rPr lang="en-US" sz="2400"/>
              <a:t> – looks at information from different perspectives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EXECUTIVE INFORMATION SYSTEMS</a:t>
            </a:r>
          </a:p>
        </p:txBody>
      </p:sp>
      <p:sp>
        <p:nvSpPr>
          <p:cNvPr id="14339" name="Rectangle 3"/>
          <p:cNvSpPr>
            <a:spLocks noGrp="1" noChangeArrowheads="1"/>
          </p:cNvSpPr>
          <p:nvPr>
            <p:ph type="body" idx="1"/>
          </p:nvPr>
        </p:nvSpPr>
        <p:spPr/>
        <p:txBody>
          <a:bodyPr/>
          <a:lstStyle/>
          <a:p>
            <a:pPr marL="533400" indent="-533400"/>
            <a:r>
              <a:rPr lang="en-US" b="1" i="1"/>
              <a:t>Digital dashboard – </a:t>
            </a:r>
            <a:r>
              <a:rPr lang="en-US"/>
              <a:t>integrates information from multiple components and present it in a unified display</a:t>
            </a:r>
          </a:p>
          <a:p>
            <a:pPr marL="533400" indent="-533400"/>
            <a:endParaRPr lang="en-US"/>
          </a:p>
        </p:txBody>
      </p:sp>
      <p:pic>
        <p:nvPicPr>
          <p:cNvPr id="14340" name="Picture 4" descr="haa83019_0305a"/>
          <p:cNvPicPr>
            <a:picLocks noChangeAspect="1" noChangeArrowheads="1"/>
          </p:cNvPicPr>
          <p:nvPr/>
        </p:nvPicPr>
        <p:blipFill>
          <a:blip r:embed="rId3" cstate="print"/>
          <a:srcRect/>
          <a:stretch>
            <a:fillRect/>
          </a:stretch>
        </p:blipFill>
        <p:spPr bwMode="auto">
          <a:xfrm>
            <a:off x="228600" y="2743200"/>
            <a:ext cx="4267200" cy="3733800"/>
          </a:xfrm>
          <a:prstGeom prst="rect">
            <a:avLst/>
          </a:prstGeom>
          <a:noFill/>
        </p:spPr>
      </p:pic>
      <p:pic>
        <p:nvPicPr>
          <p:cNvPr id="14341" name="Picture 5" descr="haa83019_0305b"/>
          <p:cNvPicPr>
            <a:picLocks noChangeAspect="1" noChangeArrowheads="1"/>
          </p:cNvPicPr>
          <p:nvPr/>
        </p:nvPicPr>
        <p:blipFill>
          <a:blip r:embed="rId4" cstate="print"/>
          <a:srcRect/>
          <a:stretch>
            <a:fillRect/>
          </a:stretch>
        </p:blipFill>
        <p:spPr bwMode="auto">
          <a:xfrm>
            <a:off x="4724400" y="2743200"/>
            <a:ext cx="4241800" cy="37020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ARTIFICAL INTELLIGENCE (AI)</a:t>
            </a:r>
          </a:p>
        </p:txBody>
      </p:sp>
      <p:sp>
        <p:nvSpPr>
          <p:cNvPr id="16387" name="Rectangle 3"/>
          <p:cNvSpPr>
            <a:spLocks noGrp="1" noChangeArrowheads="1"/>
          </p:cNvSpPr>
          <p:nvPr>
            <p:ph type="body" idx="1"/>
          </p:nvPr>
        </p:nvSpPr>
        <p:spPr/>
        <p:txBody>
          <a:bodyPr/>
          <a:lstStyle/>
          <a:p>
            <a:pPr marL="533400" indent="-533400"/>
            <a:r>
              <a:rPr lang="en-US" b="1" i="1"/>
              <a:t>Intelligent systems – </a:t>
            </a:r>
            <a:r>
              <a:rPr lang="en-US"/>
              <a:t>various commercial applications of artificial intelligence</a:t>
            </a:r>
            <a:endParaRPr lang="en-US" b="1" i="1"/>
          </a:p>
          <a:p>
            <a:pPr marL="533400" indent="-533400"/>
            <a:endParaRPr lang="en-US" b="1" i="1"/>
          </a:p>
          <a:p>
            <a:pPr marL="533400" indent="-533400"/>
            <a:r>
              <a:rPr lang="en-US" b="1" i="1"/>
              <a:t>Artificial intelligence (AI) – </a:t>
            </a:r>
            <a:r>
              <a:rPr lang="en-US"/>
              <a:t>simulates human intelligence such as the ability to reason and learn and typically can:</a:t>
            </a:r>
          </a:p>
          <a:p>
            <a:pPr marL="914400" lvl="1" indent="-457200"/>
            <a:r>
              <a:rPr lang="en-US"/>
              <a:t>Learn or understand from experience</a:t>
            </a:r>
          </a:p>
          <a:p>
            <a:pPr marL="914400" lvl="1" indent="-457200"/>
            <a:r>
              <a:rPr lang="en-US"/>
              <a:t>Make sense of ambiguous or contradictory information</a:t>
            </a:r>
          </a:p>
          <a:p>
            <a:pPr marL="914400" lvl="1" indent="-457200"/>
            <a:r>
              <a:rPr lang="en-US"/>
              <a:t>Use reasoning to solve problems and make decisions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ARTIFICAL INTELLIGENCE (AI)</a:t>
            </a:r>
          </a:p>
        </p:txBody>
      </p:sp>
      <p:sp>
        <p:nvSpPr>
          <p:cNvPr id="18435" name="Rectangle 3"/>
          <p:cNvSpPr>
            <a:spLocks noGrp="1" noChangeArrowheads="1"/>
          </p:cNvSpPr>
          <p:nvPr>
            <p:ph type="body" idx="1"/>
          </p:nvPr>
        </p:nvSpPr>
        <p:spPr/>
        <p:txBody>
          <a:bodyPr/>
          <a:lstStyle/>
          <a:p>
            <a:pPr marL="609600" indent="-609600"/>
            <a:r>
              <a:rPr lang="en-US"/>
              <a:t>The three most common categories of AI include:</a:t>
            </a:r>
          </a:p>
          <a:p>
            <a:pPr marL="990600" lvl="1" indent="-533400">
              <a:buFont typeface="Arial" pitchFamily="34" charset="0"/>
              <a:buAutoNum type="arabicPeriod"/>
            </a:pPr>
            <a:r>
              <a:rPr lang="en-US" b="1" i="1"/>
              <a:t>Expert systems –</a:t>
            </a:r>
            <a:r>
              <a:rPr lang="en-US"/>
              <a:t> computerized advisory programs that imitate the reasoning processes of experts in solving difficult problems</a:t>
            </a:r>
          </a:p>
          <a:p>
            <a:pPr marL="990600" lvl="1" indent="-533400">
              <a:buFont typeface="Arial" pitchFamily="34" charset="0"/>
              <a:buAutoNum type="arabicPeriod"/>
            </a:pPr>
            <a:r>
              <a:rPr lang="en-US" b="1" i="1"/>
              <a:t>Neural Networks </a:t>
            </a:r>
            <a:r>
              <a:rPr lang="en-US"/>
              <a:t>– attempts to emulate the way the human brain works</a:t>
            </a:r>
          </a:p>
          <a:p>
            <a:pPr marL="990600" lvl="1" indent="-533400">
              <a:buFont typeface="Arial" pitchFamily="34" charset="0"/>
              <a:buAutoNum type="arabicPeriod"/>
            </a:pPr>
            <a:r>
              <a:rPr lang="en-US" b="1" i="1"/>
              <a:t>Intelligent agents</a:t>
            </a:r>
            <a:r>
              <a:rPr lang="en-US"/>
              <a:t> – special-purposed knowledge-based information system that accomplishes specific tasks on behalf of its users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6868" name="Rectangle 4"/>
          <p:cNvSpPr>
            <a:spLocks noGrp="1" noChangeArrowheads="1"/>
          </p:cNvSpPr>
          <p:nvPr>
            <p:ph type="title"/>
          </p:nvPr>
        </p:nvSpPr>
        <p:spPr>
          <a:xfrm>
            <a:off x="228600" y="76200"/>
            <a:ext cx="7772400" cy="1147763"/>
          </a:xfrm>
          <a:noFill/>
          <a:ln/>
        </p:spPr>
        <p:txBody>
          <a:bodyPr/>
          <a:lstStyle/>
          <a:p>
            <a:r>
              <a:rPr lang="en-US"/>
              <a:t>Expert Systems Example</a:t>
            </a:r>
          </a:p>
        </p:txBody>
      </p:sp>
      <p:sp>
        <p:nvSpPr>
          <p:cNvPr id="36869" name="Rectangle 5"/>
          <p:cNvSpPr>
            <a:spLocks noGrp="1" noChangeArrowheads="1"/>
          </p:cNvSpPr>
          <p:nvPr>
            <p:ph type="body" idx="1"/>
          </p:nvPr>
        </p:nvSpPr>
        <p:spPr>
          <a:xfrm>
            <a:off x="228600" y="1071563"/>
            <a:ext cx="7772400" cy="4110037"/>
          </a:xfrm>
          <a:noFill/>
          <a:ln/>
        </p:spPr>
        <p:txBody>
          <a:bodyPr/>
          <a:lstStyle/>
          <a:p>
            <a:pPr>
              <a:buClr>
                <a:schemeClr val="accent2"/>
              </a:buClr>
            </a:pPr>
            <a:r>
              <a:rPr lang="en-US" sz="2800"/>
              <a:t>ITT Commercial Finance Corp., Expert Credit System (ECS)</a:t>
            </a:r>
          </a:p>
          <a:p>
            <a:pPr>
              <a:buClr>
                <a:schemeClr val="accent2"/>
              </a:buClr>
            </a:pPr>
            <a:r>
              <a:rPr lang="en-US" sz="2800"/>
              <a:t>Uses experience and knowledge of senior credit managers.</a:t>
            </a:r>
          </a:p>
          <a:p>
            <a:pPr>
              <a:buClr>
                <a:schemeClr val="accent2"/>
              </a:buClr>
            </a:pPr>
            <a:r>
              <a:rPr lang="en-US" sz="2800"/>
              <a:t>Analyzes credit information, identifies credit proposal strengths and weaknesses, makes recommendations.</a:t>
            </a:r>
          </a:p>
          <a:p>
            <a:pPr>
              <a:buClr>
                <a:schemeClr val="accent2"/>
              </a:buClr>
            </a:pPr>
            <a:r>
              <a:rPr lang="en-US" sz="2800"/>
              <a:t>Available to all decision-making managers (user-friendly, as well).</a:t>
            </a:r>
          </a:p>
          <a:p>
            <a:pPr>
              <a:buClr>
                <a:schemeClr val="accent2"/>
              </a:buClr>
            </a:pPr>
            <a:r>
              <a:rPr lang="en-US" sz="2800"/>
              <a:t>23 offices, 250 users.</a:t>
            </a:r>
          </a:p>
          <a:p>
            <a:pPr>
              <a:buClr>
                <a:schemeClr val="accent2"/>
              </a:buClr>
            </a:pPr>
            <a:r>
              <a:rPr lang="en-US" sz="2800"/>
              <a:t>$500,000 savings in hard costs, $1 M bad loan write off savings estimated.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623526"/>
            <a:ext cx="6786925" cy="523220"/>
          </a:xfrm>
          <a:prstGeom prst="rect">
            <a:avLst/>
          </a:prstGeom>
        </p:spPr>
        <p:txBody>
          <a:bodyPr wrap="square">
            <a:spAutoFit/>
          </a:bodyPr>
          <a:lstStyle>
            <a:lvl1pPr>
              <a:defRPr sz="2800" b="0" baseline="0">
                <a:latin typeface="+mj-lt"/>
              </a:defRPr>
            </a:lvl1pPr>
          </a:lstStyle>
          <a:p>
            <a:r>
              <a:rPr dirty="0"/>
              <a:t>Characteristics of Big Data—(the 3 V's)</a:t>
            </a:r>
          </a:p>
        </p:txBody>
      </p:sp>
      <p:pic>
        <p:nvPicPr>
          <p:cNvPr id="5" name="BodyMarginPlaceholder|1980|850"/>
          <p:cNvPicPr>
            <a:picLocks noGrp="1" noChangeAspect="1"/>
          </p:cNvPicPr>
          <p:nvPr>
            <p:ph sz="half" idx="1"/>
          </p:nvPr>
        </p:nvPicPr>
        <p:blipFill>
          <a:blip r:embed="rId2"/>
          <a:stretch>
            <a:fillRect/>
          </a:stretch>
        </p:blipFill>
        <p:spPr>
          <a:xfrm>
            <a:off x="855876" y="2137410"/>
            <a:ext cx="7455049" cy="3200400"/>
          </a:xfrm>
          <a:prstGeom prst="rect">
            <a:avLst/>
          </a:prstGeom>
        </p:spPr>
      </p:pic>
      <p:grpSp>
        <p:nvGrpSpPr>
          <p:cNvPr id="10029" name="OverlayMainGroup_10030[5|262|651|1380|88|1980|850]"/>
          <p:cNvGrpSpPr/>
          <p:nvPr/>
        </p:nvGrpSpPr>
        <p:grpSpPr>
          <a:xfrm>
            <a:off x="1842352" y="4588541"/>
            <a:ext cx="5195943" cy="331335"/>
            <a:chOff x="2495550" y="6200775"/>
            <a:chExt cx="13144500" cy="838200"/>
          </a:xfrm>
        </p:grpSpPr>
        <p:sp>
          <p:nvSpPr>
            <p:cNvPr id="10026" name="OverlayBoundedText_10026"/>
            <p:cNvSpPr/>
            <p:nvPr/>
          </p:nvSpPr>
          <p:spPr>
            <a:xfrm>
              <a:off x="2495550" y="6200775"/>
              <a:ext cx="2628900" cy="838200"/>
            </a:xfrm>
            <a:prstGeom prst="rect">
              <a:avLst/>
            </a:prstGeom>
            <a:solidFill>
              <a:srgbClr val="FFFFFF">
                <a:alpha val="0"/>
              </a:srgbClr>
            </a:solidFill>
          </p:spPr>
          <p:style>
            <a:lnRef idx="0">
              <a:srgbClr val="000000"/>
            </a:lnRef>
            <a:fillRef idx="0">
              <a:srgbClr val="FFFFFF"/>
            </a:fillRef>
            <a:effectRef idx="0">
              <a:scrgbClr r="0" g="0" b="0"/>
            </a:effectRef>
            <a:fontRef idx="minor"/>
          </p:style>
          <p:txBody>
            <a:bodyPr numCol="1" anchor="t"/>
            <a:lstStyle/>
            <a:p>
              <a:pPr algn="l"/>
              <a:r>
                <a:rPr sz="1878">
                  <a:solidFill>
                    <a:srgbClr val="000000"/>
                  </a:solidFill>
                  <a:latin typeface="Arial" pitchFamily="34" charset="0"/>
                </a:rPr>
                <a:t>Volume</a:t>
              </a:r>
            </a:p>
          </p:txBody>
        </p:sp>
        <p:sp>
          <p:nvSpPr>
            <p:cNvPr id="10027" name="OverlayBoundedText_10027"/>
            <p:cNvSpPr/>
            <p:nvPr/>
          </p:nvSpPr>
          <p:spPr>
            <a:xfrm>
              <a:off x="7772400" y="6200775"/>
              <a:ext cx="2609850" cy="838200"/>
            </a:xfrm>
            <a:prstGeom prst="rect">
              <a:avLst/>
            </a:prstGeom>
            <a:solidFill>
              <a:srgbClr val="FFFFFF">
                <a:alpha val="0"/>
              </a:srgbClr>
            </a:solidFill>
          </p:spPr>
          <p:style>
            <a:lnRef idx="0">
              <a:srgbClr val="000000"/>
            </a:lnRef>
            <a:fillRef idx="0">
              <a:srgbClr val="FFFFFF"/>
            </a:fillRef>
            <a:effectRef idx="0">
              <a:scrgbClr r="0" g="0" b="0"/>
            </a:effectRef>
            <a:fontRef idx="minor"/>
          </p:style>
          <p:txBody>
            <a:bodyPr numCol="1" anchor="t"/>
            <a:lstStyle/>
            <a:p>
              <a:pPr algn="l"/>
              <a:r>
                <a:rPr sz="1878">
                  <a:solidFill>
                    <a:srgbClr val="000000"/>
                  </a:solidFill>
                  <a:latin typeface="Arial" pitchFamily="34" charset="0"/>
                </a:rPr>
                <a:t>Velocity</a:t>
              </a:r>
            </a:p>
          </p:txBody>
        </p:sp>
        <p:sp>
          <p:nvSpPr>
            <p:cNvPr id="10028" name="OverlayBoundedText_10028"/>
            <p:cNvSpPr/>
            <p:nvPr/>
          </p:nvSpPr>
          <p:spPr>
            <a:xfrm>
              <a:off x="13163550" y="6200775"/>
              <a:ext cx="2476500" cy="838200"/>
            </a:xfrm>
            <a:prstGeom prst="rect">
              <a:avLst/>
            </a:prstGeom>
            <a:solidFill>
              <a:srgbClr val="FFFFFF">
                <a:alpha val="0"/>
              </a:srgbClr>
            </a:solidFill>
          </p:spPr>
          <p:style>
            <a:lnRef idx="0">
              <a:srgbClr val="000000"/>
            </a:lnRef>
            <a:fillRef idx="0">
              <a:srgbClr val="FFFFFF"/>
            </a:fillRef>
            <a:effectRef idx="0">
              <a:scrgbClr r="0" g="0" b="0"/>
            </a:effectRef>
            <a:fontRef idx="minor"/>
          </p:style>
          <p:txBody>
            <a:bodyPr numCol="1" anchor="t"/>
            <a:lstStyle/>
            <a:p>
              <a:pPr algn="l"/>
              <a:r>
                <a:rPr sz="1878">
                  <a:solidFill>
                    <a:srgbClr val="000000"/>
                  </a:solidFill>
                  <a:latin typeface="Arial" pitchFamily="34" charset="0"/>
                </a:rPr>
                <a:t>Variety</a:t>
              </a:r>
            </a:p>
          </p:txBody>
        </p:sp>
      </p:grpSp>
      <p:sp>
        <p:nvSpPr>
          <p:cNvPr id="2" name="TextBox 1"/>
          <p:cNvSpPr txBox="1"/>
          <p:nvPr/>
        </p:nvSpPr>
        <p:spPr>
          <a:xfrm>
            <a:off x="855876" y="5943600"/>
            <a:ext cx="4711354" cy="584775"/>
          </a:xfrm>
          <a:prstGeom prst="rect">
            <a:avLst/>
          </a:prstGeom>
          <a:noFill/>
        </p:spPr>
        <p:txBody>
          <a:bodyPr wrap="none" rtlCol="0">
            <a:spAutoFit/>
          </a:bodyPr>
          <a:lstStyle/>
          <a:p>
            <a:r>
              <a:rPr lang="en-US" sz="3200" dirty="0"/>
              <a:t>Also:  Value and Veracity</a:t>
            </a:r>
          </a:p>
        </p:txBody>
      </p:sp>
    </p:spTree>
    <p:extLst>
      <p:ext uri="{BB962C8B-B14F-4D97-AF65-F5344CB8AC3E}">
        <p14:creationId xmlns:p14="http://schemas.microsoft.com/office/powerpoint/2010/main" val="1206459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Opportunities:  The “HI-TECH Act”</a:t>
            </a:r>
          </a:p>
        </p:txBody>
      </p:sp>
      <p:sp>
        <p:nvSpPr>
          <p:cNvPr id="55299" name="Rectangle 3"/>
          <p:cNvSpPr>
            <a:spLocks noGrp="1" noChangeArrowheads="1"/>
          </p:cNvSpPr>
          <p:nvPr>
            <p:ph type="body" idx="1"/>
          </p:nvPr>
        </p:nvSpPr>
        <p:spPr/>
        <p:txBody>
          <a:bodyPr/>
          <a:lstStyle/>
          <a:p>
            <a:pPr>
              <a:lnSpc>
                <a:spcPct val="90000"/>
              </a:lnSpc>
              <a:spcAft>
                <a:spcPts val="1200"/>
              </a:spcAft>
            </a:pPr>
            <a:r>
              <a:rPr lang="en-US" sz="2400" dirty="0">
                <a:solidFill>
                  <a:srgbClr val="262673"/>
                </a:solidFill>
              </a:rPr>
              <a:t>The American Recovery and Reinvestment Act of 2009 was signed by President Obama on February 17, 2009.</a:t>
            </a:r>
          </a:p>
          <a:p>
            <a:pPr>
              <a:lnSpc>
                <a:spcPct val="90000"/>
              </a:lnSpc>
              <a:spcAft>
                <a:spcPts val="1200"/>
              </a:spcAft>
            </a:pPr>
            <a:r>
              <a:rPr lang="en-US" sz="2400" dirty="0">
                <a:solidFill>
                  <a:srgbClr val="262673"/>
                </a:solidFill>
              </a:rPr>
              <a:t>The Act includes the Health Information Technology for Economic and Clinical Health Act (HITECH Act).</a:t>
            </a:r>
          </a:p>
          <a:p>
            <a:pPr>
              <a:lnSpc>
                <a:spcPct val="90000"/>
              </a:lnSpc>
              <a:spcAft>
                <a:spcPts val="1200"/>
              </a:spcAft>
            </a:pPr>
            <a:r>
              <a:rPr lang="en-US" sz="2400" dirty="0">
                <a:solidFill>
                  <a:srgbClr val="262673"/>
                </a:solidFill>
              </a:rPr>
              <a:t>The purpose of the HITECH Act is to promote the use of health information technology with a  goal of utilization of an electronic health record for each person in the United States by 2014 (Oops!  We’re WAY past that!!).</a:t>
            </a:r>
          </a:p>
          <a:p>
            <a:pPr>
              <a:lnSpc>
                <a:spcPct val="90000"/>
              </a:lnSpc>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What can YOU do?</a:t>
            </a:r>
            <a:br>
              <a:rPr lang="en-US"/>
            </a:br>
            <a:r>
              <a:rPr lang="en-US" sz="1400"/>
              <a:t>(technology-wise)</a:t>
            </a:r>
          </a:p>
        </p:txBody>
      </p:sp>
      <p:sp>
        <p:nvSpPr>
          <p:cNvPr id="57347" name="Rectangle 3"/>
          <p:cNvSpPr>
            <a:spLocks noGrp="1" noChangeArrowheads="1"/>
          </p:cNvSpPr>
          <p:nvPr>
            <p:ph type="body" idx="1"/>
          </p:nvPr>
        </p:nvSpPr>
        <p:spPr/>
        <p:txBody>
          <a:bodyPr/>
          <a:lstStyle/>
          <a:p>
            <a:r>
              <a:rPr lang="en-US"/>
              <a:t>Step 1:  Get familiar with Microsoft Access (or any Relational Database Management System, RDBMS).</a:t>
            </a:r>
          </a:p>
          <a:p>
            <a:endParaRPr lang="en-US"/>
          </a:p>
          <a:p>
            <a:r>
              <a:rPr lang="en-US"/>
              <a:t>Step 2:  Make Access centrally accessible to your employees.</a:t>
            </a:r>
          </a:p>
          <a:p>
            <a:pPr>
              <a:buFont typeface="Wingdings" pitchFamily="2" charset="2"/>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What can YOU do?</a:t>
            </a:r>
            <a:br>
              <a:rPr lang="en-US"/>
            </a:br>
            <a:r>
              <a:rPr lang="en-US" sz="1400"/>
              <a:t>(process-wise)</a:t>
            </a:r>
          </a:p>
        </p:txBody>
      </p:sp>
      <p:sp>
        <p:nvSpPr>
          <p:cNvPr id="65539" name="Rectangle 3"/>
          <p:cNvSpPr>
            <a:spLocks noGrp="1" noChangeArrowheads="1"/>
          </p:cNvSpPr>
          <p:nvPr>
            <p:ph type="body" idx="1"/>
          </p:nvPr>
        </p:nvSpPr>
        <p:spPr/>
        <p:txBody>
          <a:bodyPr/>
          <a:lstStyle/>
          <a:p>
            <a:r>
              <a:rPr lang="en-US" sz="2600"/>
              <a:t>Step 1:  Identify where your corporate information comes from.</a:t>
            </a:r>
          </a:p>
          <a:p>
            <a:endParaRPr lang="en-US" sz="2600"/>
          </a:p>
          <a:p>
            <a:r>
              <a:rPr lang="en-US" sz="2600"/>
              <a:t>Step 2:  Have Access available at the point of entry.</a:t>
            </a:r>
          </a:p>
          <a:p>
            <a:endParaRPr lang="en-US" sz="2600"/>
          </a:p>
          <a:p>
            <a:r>
              <a:rPr lang="en-US" sz="2600"/>
              <a:t>Step 3:  For things spreadsheet-based, get familiar with the import function, consider moving that data out of spreadsheets.</a:t>
            </a:r>
          </a:p>
          <a:p>
            <a:endParaRPr lang="en-US" sz="2600"/>
          </a:p>
          <a:p>
            <a:pPr>
              <a:buFont typeface="Wingdings" pitchFamily="2" charset="2"/>
              <a:buNone/>
            </a:pPr>
            <a:endParaRPr lang="en-US"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Some definitions</a:t>
            </a:r>
          </a:p>
        </p:txBody>
      </p:sp>
      <p:sp>
        <p:nvSpPr>
          <p:cNvPr id="60419" name="Rectangle 3"/>
          <p:cNvSpPr>
            <a:spLocks noGrp="1" noChangeArrowheads="1"/>
          </p:cNvSpPr>
          <p:nvPr>
            <p:ph type="body" idx="1"/>
          </p:nvPr>
        </p:nvSpPr>
        <p:spPr/>
        <p:txBody>
          <a:bodyPr/>
          <a:lstStyle/>
          <a:p>
            <a:pPr eaLnBrk="1" hangingPunct="1">
              <a:lnSpc>
                <a:spcPct val="80000"/>
              </a:lnSpc>
            </a:pPr>
            <a:r>
              <a:rPr lang="en-US" sz="2400"/>
              <a:t>“Data” is characters, fields, and files that are stored somewhere.</a:t>
            </a:r>
          </a:p>
          <a:p>
            <a:pPr eaLnBrk="1" hangingPunct="1">
              <a:lnSpc>
                <a:spcPct val="80000"/>
              </a:lnSpc>
            </a:pPr>
            <a:r>
              <a:rPr lang="en-US" sz="2400"/>
              <a:t>“Information” is data with meaning and context.  It is an organizational asset.</a:t>
            </a:r>
          </a:p>
          <a:p>
            <a:pPr eaLnBrk="1" hangingPunct="1">
              <a:lnSpc>
                <a:spcPct val="80000"/>
              </a:lnSpc>
            </a:pPr>
            <a:r>
              <a:rPr lang="en-US" sz="2400"/>
              <a:t>A database is a collection of related data.</a:t>
            </a:r>
          </a:p>
          <a:p>
            <a:pPr eaLnBrk="1" hangingPunct="1">
              <a:lnSpc>
                <a:spcPct val="80000"/>
              </a:lnSpc>
            </a:pPr>
            <a:r>
              <a:rPr lang="en-US" sz="2400"/>
              <a:t>A </a:t>
            </a:r>
            <a:r>
              <a:rPr lang="en-US" sz="2400" i="1"/>
              <a:t>relational</a:t>
            </a:r>
            <a:r>
              <a:rPr lang="en-US" sz="2400"/>
              <a:t> database has numerous tables (like spreadsheets) which are tied together by common fields.</a:t>
            </a:r>
          </a:p>
          <a:p>
            <a:pPr eaLnBrk="1" hangingPunct="1">
              <a:lnSpc>
                <a:spcPct val="80000"/>
              </a:lnSpc>
            </a:pPr>
            <a:r>
              <a:rPr lang="en-US" sz="2400"/>
              <a:t>The most common use of a database is an “ad hoc” query (Translation:  An as-needed question).  OLAP.  For example, “How many cases of bottled water did we sell to college students in September vs. August?”</a:t>
            </a:r>
          </a:p>
          <a:p>
            <a:pPr>
              <a:lnSpc>
                <a:spcPct val="80000"/>
              </a:lnSpc>
            </a:pPr>
            <a:endParaRPr 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600"/>
              <a:t>Data Mining </a:t>
            </a:r>
            <a:r>
              <a:rPr lang="en-US" sz="1700"/>
              <a:t>(from webopedia.com)</a:t>
            </a:r>
          </a:p>
        </p:txBody>
      </p:sp>
      <p:sp>
        <p:nvSpPr>
          <p:cNvPr id="62467" name="Rectangle 3"/>
          <p:cNvSpPr>
            <a:spLocks noGrp="1" noChangeArrowheads="1"/>
          </p:cNvSpPr>
          <p:nvPr>
            <p:ph type="body" idx="1"/>
          </p:nvPr>
        </p:nvSpPr>
        <p:spPr/>
        <p:txBody>
          <a:bodyPr/>
          <a:lstStyle/>
          <a:p>
            <a:pPr eaLnBrk="1" hangingPunct="1">
              <a:lnSpc>
                <a:spcPct val="90000"/>
              </a:lnSpc>
            </a:pPr>
            <a:r>
              <a:rPr lang="en-US" sz="2600"/>
              <a:t>A class of database applications that look for hidden patterns in a group of data that can be used to predict future behavior. For example, data mining software can help retail companies find customers with common interests.</a:t>
            </a:r>
          </a:p>
          <a:p>
            <a:pPr eaLnBrk="1" hangingPunct="1">
              <a:lnSpc>
                <a:spcPct val="90000"/>
              </a:lnSpc>
            </a:pPr>
            <a:endParaRPr lang="en-US" sz="2600"/>
          </a:p>
          <a:p>
            <a:pPr eaLnBrk="1" hangingPunct="1">
              <a:lnSpc>
                <a:spcPct val="90000"/>
              </a:lnSpc>
            </a:pPr>
            <a:r>
              <a:rPr lang="en-US" sz="2600"/>
              <a:t>It’s automated… done by the computer.  Often, the patterns were not even thought about prior to mining.</a:t>
            </a:r>
          </a:p>
          <a:p>
            <a:pPr>
              <a:lnSpc>
                <a:spcPct val="90000"/>
              </a:lnSpc>
              <a:buFont typeface="Wingdings" pitchFamily="2" charset="2"/>
              <a:buNone/>
            </a:pPr>
            <a:endParaRPr lang="en-US" sz="2600"/>
          </a:p>
        </p:txBody>
      </p:sp>
    </p:spTree>
  </p:cSld>
  <p:clrMapOvr>
    <a:masterClrMapping/>
  </p:clrMapOvr>
</p:sld>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eerss">
  <a:themeElements>
    <a:clrScheme name="">
      <a:dk1>
        <a:srgbClr val="3C0023"/>
      </a:dk1>
      <a:lt1>
        <a:srgbClr val="FFFFFF"/>
      </a:lt1>
      <a:dk2>
        <a:srgbClr val="B50069"/>
      </a:dk2>
      <a:lt2>
        <a:srgbClr val="FAFD00"/>
      </a:lt2>
      <a:accent1>
        <a:srgbClr val="618FFD"/>
      </a:accent1>
      <a:accent2>
        <a:srgbClr val="F95AB7"/>
      </a:accent2>
      <a:accent3>
        <a:srgbClr val="D7AAB9"/>
      </a:accent3>
      <a:accent4>
        <a:srgbClr val="DADADA"/>
      </a:accent4>
      <a:accent5>
        <a:srgbClr val="B7C6FE"/>
      </a:accent5>
      <a:accent6>
        <a:srgbClr val="E251A6"/>
      </a:accent6>
      <a:hlink>
        <a:srgbClr val="00FFFF"/>
      </a:hlink>
      <a:folHlink>
        <a:srgbClr val="DC0081"/>
      </a:folHlink>
    </a:clrScheme>
    <a:fontScheme name="cheers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heer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eers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eers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eers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eers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eers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eers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eer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cheer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cheer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cheer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cheer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cheer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8.xml><?xml version="1.0" encoding="utf-8"?>
<a:themeOverride xmlns:a="http://schemas.openxmlformats.org/drawingml/2006/main">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docProps/app.xml><?xml version="1.0" encoding="utf-8"?>
<Properties xmlns="http://schemas.openxmlformats.org/officeDocument/2006/extended-properties" xmlns:vt="http://schemas.openxmlformats.org/officeDocument/2006/docPropsVTypes">
  <Template>Echo</Template>
  <TotalTime>1770</TotalTime>
  <Words>3180</Words>
  <Application>Microsoft Office PowerPoint</Application>
  <PresentationFormat>On-screen Show (4:3)</PresentationFormat>
  <Paragraphs>328</Paragraphs>
  <Slides>36</Slides>
  <Notes>23</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2</vt:i4>
      </vt:variant>
      <vt:variant>
        <vt:lpstr>Slide Titles</vt:lpstr>
      </vt:variant>
      <vt:variant>
        <vt:i4>36</vt:i4>
      </vt:variant>
    </vt:vector>
  </HeadingPairs>
  <TitlesOfParts>
    <vt:vector size="54" baseType="lpstr">
      <vt:lpstr>Arial</vt:lpstr>
      <vt:lpstr>Arial Narrow</vt:lpstr>
      <vt:lpstr>Book Antiqua</vt:lpstr>
      <vt:lpstr>Calibri</vt:lpstr>
      <vt:lpstr>Courier New</vt:lpstr>
      <vt:lpstr>Monotype Sorts</vt:lpstr>
      <vt:lpstr>museo sans for dell</vt:lpstr>
      <vt:lpstr>NewCenturySchlbk</vt:lpstr>
      <vt:lpstr>Times New Roman</vt:lpstr>
      <vt:lpstr>Times New Roman MT Std</vt:lpstr>
      <vt:lpstr>Wingdings</vt:lpstr>
      <vt:lpstr>Echo</vt:lpstr>
      <vt:lpstr>cheerss</vt:lpstr>
      <vt:lpstr>1_Default Design</vt:lpstr>
      <vt:lpstr>2_Default Design</vt:lpstr>
      <vt:lpstr>1_Office Theme</vt:lpstr>
      <vt:lpstr>Clip</vt:lpstr>
      <vt:lpstr>Worksheet</vt:lpstr>
      <vt:lpstr>OMIS 351 Unit 6 (of 7) Business Intelligence and Data Analytics</vt:lpstr>
      <vt:lpstr>What are analysts’ thoughts on Big Data?</vt:lpstr>
      <vt:lpstr>How significant is Big Data?</vt:lpstr>
      <vt:lpstr>Characteristics of Big Data—(the 3 V's)</vt:lpstr>
      <vt:lpstr>Opportunities:  The “HI-TECH Act”</vt:lpstr>
      <vt:lpstr>What can YOU do? (technology-wise)</vt:lpstr>
      <vt:lpstr>What can YOU do? (process-wise)</vt:lpstr>
      <vt:lpstr>Some definitions</vt:lpstr>
      <vt:lpstr>Data Mining (from webopedia.com)</vt:lpstr>
      <vt:lpstr>Organizational Information, Business Intelligence and Data Mining.</vt:lpstr>
      <vt:lpstr>Database Management</vt:lpstr>
      <vt:lpstr>What’s “File Processing”?</vt:lpstr>
      <vt:lpstr>File Processing Example:</vt:lpstr>
      <vt:lpstr>Any problems here?</vt:lpstr>
      <vt:lpstr>Database Management Database Management System (DBMS)</vt:lpstr>
      <vt:lpstr>Database Management Ex.:</vt:lpstr>
      <vt:lpstr>DATABASE MANAGEMENT SYSTEMS</vt:lpstr>
      <vt:lpstr>Another Look (thanks to John Gallaugher, Boston College)</vt:lpstr>
      <vt:lpstr>A Simple Database</vt:lpstr>
      <vt:lpstr>A More Complex Example</vt:lpstr>
      <vt:lpstr>Normalize Data: Remove Redundancy</vt:lpstr>
      <vt:lpstr>Key Terms</vt:lpstr>
      <vt:lpstr>Using SQL for Querying</vt:lpstr>
      <vt:lpstr>PowerPoint Presentation</vt:lpstr>
      <vt:lpstr>PowerPoint Presentation</vt:lpstr>
      <vt:lpstr>New Names, Same Ideas</vt:lpstr>
      <vt:lpstr>Data Mining</vt:lpstr>
      <vt:lpstr>Warehouses &amp; Marts</vt:lpstr>
      <vt:lpstr>Data Warehouses &amp; Data Marts</vt:lpstr>
      <vt:lpstr>We’re talking mostly about databases and Access – BI can come from other sources!</vt:lpstr>
      <vt:lpstr>More BI:  Pivot Tables in Excel</vt:lpstr>
      <vt:lpstr>EXECUTIVE INFORMATION SYSTEMS</vt:lpstr>
      <vt:lpstr>EXECUTIVE INFORMATION SYSTEMS</vt:lpstr>
      <vt:lpstr>ARTIFICAL INTELLIGENCE (AI)</vt:lpstr>
      <vt:lpstr>ARTIFICAL INTELLIGENCE (AI)</vt:lpstr>
      <vt:lpstr>Expert Systems Example</vt:lpstr>
    </vt:vector>
  </TitlesOfParts>
  <Company>Northern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tjtlala</dc:title>
  <dc:creator>m40rem1</dc:creator>
  <cp:lastModifiedBy>Charles Downing</cp:lastModifiedBy>
  <cp:revision>85</cp:revision>
  <dcterms:created xsi:type="dcterms:W3CDTF">2008-10-02T16:33:34Z</dcterms:created>
  <dcterms:modified xsi:type="dcterms:W3CDTF">2022-11-19T15:12:36Z</dcterms:modified>
</cp:coreProperties>
</file>