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34" r:id="rId2"/>
    <p:sldMasterId id="2147484146" r:id="rId3"/>
  </p:sldMasterIdLst>
  <p:notesMasterIdLst>
    <p:notesMasterId r:id="rId19"/>
  </p:notesMasterIdLst>
  <p:handoutMasterIdLst>
    <p:handoutMasterId r:id="rId20"/>
  </p:handoutMasterIdLst>
  <p:sldIdLst>
    <p:sldId id="323" r:id="rId4"/>
    <p:sldId id="328" r:id="rId5"/>
    <p:sldId id="329" r:id="rId6"/>
    <p:sldId id="334" r:id="rId7"/>
    <p:sldId id="331" r:id="rId8"/>
    <p:sldId id="332" r:id="rId9"/>
    <p:sldId id="333" r:id="rId10"/>
    <p:sldId id="324" r:id="rId11"/>
    <p:sldId id="325" r:id="rId12"/>
    <p:sldId id="326" r:id="rId13"/>
    <p:sldId id="317" r:id="rId14"/>
    <p:sldId id="318" r:id="rId15"/>
    <p:sldId id="319" r:id="rId16"/>
    <p:sldId id="320" r:id="rId17"/>
    <p:sldId id="327"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3" autoAdjust="0"/>
    <p:restoredTop sz="94660" autoAdjust="0"/>
  </p:normalViewPr>
  <p:slideViewPr>
    <p:cSldViewPr>
      <p:cViewPr varScale="1">
        <p:scale>
          <a:sx n="98" d="100"/>
          <a:sy n="98" d="100"/>
        </p:scale>
        <p:origin x="378" y="90"/>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5E3F9F4-6B5D-46F6-B2C5-770ACFF99D52}" type="datetimeFigureOut">
              <a:rPr lang="en-US"/>
              <a:pPr>
                <a:defRPr/>
              </a:pPr>
              <a:t>7/20/2020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8E7487-9A7F-4AC3-8D17-88DA9A5D91B5}" type="slidenum">
              <a:rPr lang="en-US"/>
              <a:pPr>
                <a:defRPr/>
              </a:pPr>
              <a:t>‹#›</a:t>
            </a:fld>
            <a:endParaRPr lang="en-US" dirty="0"/>
          </a:p>
        </p:txBody>
      </p:sp>
    </p:spTree>
    <p:extLst>
      <p:ext uri="{BB962C8B-B14F-4D97-AF65-F5344CB8AC3E}">
        <p14:creationId xmlns:p14="http://schemas.microsoft.com/office/powerpoint/2010/main" val="39336119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B52DE8B6-C954-4EDA-9F33-614040D2ED1E}" type="slidenum">
              <a:rPr lang="en-US"/>
              <a:pPr>
                <a:defRPr/>
              </a:pPr>
              <a:t>‹#›</a:t>
            </a:fld>
            <a:endParaRPr lang="en-US" dirty="0"/>
          </a:p>
        </p:txBody>
      </p:sp>
    </p:spTree>
    <p:extLst>
      <p:ext uri="{BB962C8B-B14F-4D97-AF65-F5344CB8AC3E}">
        <p14:creationId xmlns:p14="http://schemas.microsoft.com/office/powerpoint/2010/main" val="4499943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kg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36525" y="6381750"/>
            <a:ext cx="1438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000" b="1" i="1" dirty="0">
                <a:solidFill>
                  <a:schemeClr val="bg1"/>
                </a:solidFill>
                <a:latin typeface="Century Schoolbook" pitchFamily="18" charset="0"/>
              </a:rPr>
              <a:t>McGraw-Hill/Irwin</a:t>
            </a:r>
          </a:p>
        </p:txBody>
      </p:sp>
      <p:sp>
        <p:nvSpPr>
          <p:cNvPr id="6" name="Text Box 6"/>
          <p:cNvSpPr txBox="1">
            <a:spLocks noChangeArrowheads="1"/>
          </p:cNvSpPr>
          <p:nvPr/>
        </p:nvSpPr>
        <p:spPr bwMode="auto">
          <a:xfrm>
            <a:off x="4572000" y="6384925"/>
            <a:ext cx="449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000" b="1" i="1" dirty="0">
                <a:solidFill>
                  <a:schemeClr val="bg1"/>
                </a:solidFill>
                <a:latin typeface="Century Schoolbook" pitchFamily="18" charset="0"/>
              </a:rPr>
              <a:t>© 2008 The McGraw-Hill Companies, All Rights Reserved</a:t>
            </a:r>
          </a:p>
        </p:txBody>
      </p:sp>
      <p:sp>
        <p:nvSpPr>
          <p:cNvPr id="261123" name="Rectangle 3"/>
          <p:cNvSpPr>
            <a:spLocks noGrp="1" noChangeArrowheads="1"/>
          </p:cNvSpPr>
          <p:nvPr>
            <p:ph type="ctrTitle"/>
          </p:nvPr>
        </p:nvSpPr>
        <p:spPr>
          <a:xfrm>
            <a:off x="4038600" y="1981200"/>
            <a:ext cx="4953000" cy="1143000"/>
          </a:xfrm>
          <a:solidFill>
            <a:srgbClr val="C4792D">
              <a:alpha val="74001"/>
            </a:srgbClr>
          </a:solidFill>
          <a:scene3d>
            <a:camera prst="legacyObliqueTopLeft"/>
            <a:lightRig rig="legacyFlat2" dir="b"/>
          </a:scene3d>
          <a:sp3d extrusionH="100000" prstMaterial="legacyMatte">
            <a:bevelT w="13500" h="13500" prst="angle"/>
            <a:bevelB w="13500" h="13500" prst="angle"/>
            <a:extrusionClr>
              <a:srgbClr val="C4792D"/>
            </a:extrusionClr>
          </a:sp3d>
        </p:spPr>
        <p:txBody>
          <a:bodyPr anchorCtr="1">
            <a:flatTx/>
          </a:bodyPr>
          <a:lstStyle>
            <a:lvl1pPr>
              <a:defRPr sz="3600">
                <a:solidFill>
                  <a:schemeClr val="tx1"/>
                </a:solidFill>
                <a:effectLst>
                  <a:outerShdw blurRad="38100" dist="38100" dir="2700000" algn="tl">
                    <a:srgbClr val="FFFFFF"/>
                  </a:outerShdw>
                </a:effectLst>
              </a:defRPr>
            </a:lvl1pPr>
          </a:lstStyle>
          <a:p>
            <a:r>
              <a:rPr lang="en-US"/>
              <a:t>Click to edit Master title style</a:t>
            </a:r>
          </a:p>
        </p:txBody>
      </p:sp>
      <p:sp>
        <p:nvSpPr>
          <p:cNvPr id="261124" name="Rectangle 4"/>
          <p:cNvSpPr>
            <a:spLocks noGrp="1" noChangeArrowheads="1"/>
          </p:cNvSpPr>
          <p:nvPr>
            <p:ph type="subTitle" idx="1"/>
          </p:nvPr>
        </p:nvSpPr>
        <p:spPr>
          <a:xfrm>
            <a:off x="4038600" y="3657600"/>
            <a:ext cx="4953000" cy="1143000"/>
          </a:xfrm>
          <a:solidFill>
            <a:srgbClr val="E6B921">
              <a:alpha val="74001"/>
            </a:srgbClr>
          </a:solidFill>
          <a:scene3d>
            <a:camera prst="legacyObliqueTopLeft"/>
            <a:lightRig rig="legacyFlat2" dir="b"/>
          </a:scene3d>
          <a:sp3d extrusionH="100000" prstMaterial="legacyMatte">
            <a:bevelT w="13500" h="13500" prst="angle"/>
            <a:bevelB w="13500" h="13500" prst="angle"/>
            <a:extrusionClr>
              <a:srgbClr val="E6B921"/>
            </a:extrusionClr>
          </a:sp3d>
        </p:spPr>
        <p:txBody>
          <a:bodyPr anchor="ctr" anchorCtr="1">
            <a:flatTx/>
          </a:bodyPr>
          <a:lstStyle>
            <a:lvl1pPr marL="0" indent="0" algn="ctr">
              <a:buFontTx/>
              <a:buNone/>
              <a:defRPr sz="3600">
                <a:effectLst>
                  <a:outerShdw blurRad="38100" dist="38100" dir="2700000" algn="tl">
                    <a:srgbClr val="FFFFFF"/>
                  </a:outerShdw>
                </a:effectLst>
              </a:defRPr>
            </a:lvl1pPr>
          </a:lstStyle>
          <a:p>
            <a:r>
              <a:rPr lang="en-US"/>
              <a:t>Click to edit Master subtitle style</a:t>
            </a:r>
          </a:p>
        </p:txBody>
      </p:sp>
    </p:spTree>
    <p:extLst>
      <p:ext uri="{BB962C8B-B14F-4D97-AF65-F5344CB8AC3E}">
        <p14:creationId xmlns:p14="http://schemas.microsoft.com/office/powerpoint/2010/main" val="394537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43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09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47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55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14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3656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903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574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0994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396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37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186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5639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999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2EA0D75-2A62-4C2D-97B0-40E30AC67687}"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59185106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437D7BC-4890-4B02-AF59-4D8B0E472FF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617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CA5060D6-5251-4D23-B1AA-216FA0708339}"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332703072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1A143E8D-C62C-488D-899F-B371CE31EB15}"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solidFill>
                <a:srgbClr val="775F55"/>
              </a:solidFill>
            </a:endParaRPr>
          </a:p>
        </p:txBody>
      </p:sp>
    </p:spTree>
    <p:extLst>
      <p:ext uri="{BB962C8B-B14F-4D97-AF65-F5344CB8AC3E}">
        <p14:creationId xmlns:p14="http://schemas.microsoft.com/office/powerpoint/2010/main" val="3264067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3FEC731E-670D-4088-9693-04D23859B3E6}"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6091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775F55"/>
              </a:solidFill>
            </a:endParaRPr>
          </a:p>
        </p:txBody>
      </p:sp>
      <p:sp>
        <p:nvSpPr>
          <p:cNvPr id="4" name="Footer Placeholder 3"/>
          <p:cNvSpPr>
            <a:spLocks noGrp="1"/>
          </p:cNvSpPr>
          <p:nvPr>
            <p:ph type="ftr" sz="quarter" idx="11"/>
          </p:nvPr>
        </p:nvSpPr>
        <p:spPr/>
        <p:txBody>
          <a:bodyPr/>
          <a:lstStyle/>
          <a:p>
            <a:pPr>
              <a:defRPr/>
            </a:pP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E32E724A-911D-44CC-A894-C70D58917579}" type="slidenum">
              <a:rPr lang="en-US" smtClean="0"/>
              <a:pPr>
                <a:defRPr/>
              </a:pPr>
              <a:t>‹#›</a:t>
            </a:fld>
            <a:endParaRPr lang="en-US"/>
          </a:p>
        </p:txBody>
      </p:sp>
    </p:spTree>
    <p:extLst>
      <p:ext uri="{BB962C8B-B14F-4D97-AF65-F5344CB8AC3E}">
        <p14:creationId xmlns:p14="http://schemas.microsoft.com/office/powerpoint/2010/main" val="372119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775F55"/>
              </a:solidFill>
            </a:endParaRPr>
          </a:p>
        </p:txBody>
      </p:sp>
      <p:sp>
        <p:nvSpPr>
          <p:cNvPr id="3" name="Footer Placeholder 2"/>
          <p:cNvSpPr>
            <a:spLocks noGrp="1"/>
          </p:cNvSpPr>
          <p:nvPr>
            <p:ph type="ftr" sz="quarter" idx="11"/>
          </p:nvPr>
        </p:nvSpPr>
        <p:spPr/>
        <p:txBody>
          <a:body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186B613-2BB1-430A-AC9B-6EAE46B3CA9B}"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233880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1623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solidFill>
                <a:srgbClr val="775F55"/>
              </a:solidFill>
            </a:endParaRPr>
          </a:p>
        </p:txBody>
      </p:sp>
      <p:sp>
        <p:nvSpPr>
          <p:cNvPr id="6" name="Footer Placeholder 5"/>
          <p:cNvSpPr>
            <a:spLocks noGrp="1"/>
          </p:cNvSpPr>
          <p:nvPr>
            <p:ph type="ftr" sz="quarter" idx="11"/>
          </p:nvPr>
        </p:nvSpPr>
        <p:spPr/>
        <p:txBody>
          <a:bodyPr/>
          <a:lstStyle/>
          <a:p>
            <a:pPr>
              <a:defRPr/>
            </a:pP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16AF1DC-3881-480D-98FA-E0352CCA4AF8}"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52009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FFB70DEB-0761-430A-A8A4-EFFA4B75058D}"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51326457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B5DE8F19-6E95-485C-B323-A496E241A0E1}" type="slidenum">
              <a:rPr lang="en-US" smtClean="0"/>
              <a:pPr>
                <a:defRPr/>
              </a:pPr>
              <a:t>‹#›</a:t>
            </a:fld>
            <a:endParaRPr lang="en-US"/>
          </a:p>
        </p:txBody>
      </p:sp>
    </p:spTree>
    <p:extLst>
      <p:ext uri="{BB962C8B-B14F-4D97-AF65-F5344CB8AC3E}">
        <p14:creationId xmlns:p14="http://schemas.microsoft.com/office/powerpoint/2010/main" val="1470755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7AD858F1-201F-4649-98DE-FD9D98D81E7C}" type="slidenum">
              <a:rPr lang="en-US" smtClean="0"/>
              <a:pPr>
                <a:defRPr/>
              </a:pPr>
              <a:t>‹#›</a:t>
            </a:fld>
            <a:endParaRPr lang="en-US"/>
          </a:p>
        </p:txBody>
      </p:sp>
    </p:spTree>
    <p:extLst>
      <p:ext uri="{BB962C8B-B14F-4D97-AF65-F5344CB8AC3E}">
        <p14:creationId xmlns:p14="http://schemas.microsoft.com/office/powerpoint/2010/main" val="7984004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38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71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97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9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592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418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524000"/>
          </a:xfrm>
          <a:prstGeom prst="rect">
            <a:avLst/>
          </a:prstGeom>
          <a:solidFill>
            <a:srgbClr val="6EA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0" y="1466850"/>
            <a:ext cx="152400" cy="895350"/>
          </a:xfrm>
          <a:prstGeom prst="rect">
            <a:avLst/>
          </a:prstGeom>
          <a:solidFill>
            <a:srgbClr val="C1B7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2053" name="Rectangle 5"/>
          <p:cNvSpPr>
            <a:spLocks noChangeArrowheads="1"/>
          </p:cNvSpPr>
          <p:nvPr/>
        </p:nvSpPr>
        <p:spPr bwMode="auto">
          <a:xfrm>
            <a:off x="0" y="2381250"/>
            <a:ext cx="152400" cy="895350"/>
          </a:xfrm>
          <a:prstGeom prst="rect">
            <a:avLst/>
          </a:prstGeom>
          <a:solidFill>
            <a:srgbClr val="C479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2054" name="Rectangle 6"/>
          <p:cNvSpPr>
            <a:spLocks noChangeArrowheads="1"/>
          </p:cNvSpPr>
          <p:nvPr/>
        </p:nvSpPr>
        <p:spPr bwMode="auto">
          <a:xfrm>
            <a:off x="0" y="3295650"/>
            <a:ext cx="152400" cy="895350"/>
          </a:xfrm>
          <a:prstGeom prst="rect">
            <a:avLst/>
          </a:prstGeom>
          <a:solidFill>
            <a:srgbClr val="E6B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2055" name="Rectangle 7"/>
          <p:cNvSpPr>
            <a:spLocks noChangeArrowheads="1"/>
          </p:cNvSpPr>
          <p:nvPr/>
        </p:nvSpPr>
        <p:spPr bwMode="auto">
          <a:xfrm>
            <a:off x="0" y="4210050"/>
            <a:ext cx="152400" cy="895350"/>
          </a:xfrm>
          <a:prstGeom prst="rect">
            <a:avLst/>
          </a:prstGeom>
          <a:solidFill>
            <a:srgbClr val="C1B7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2056" name="Rectangle 8"/>
          <p:cNvSpPr>
            <a:spLocks noChangeArrowheads="1"/>
          </p:cNvSpPr>
          <p:nvPr/>
        </p:nvSpPr>
        <p:spPr bwMode="auto">
          <a:xfrm>
            <a:off x="0" y="5124450"/>
            <a:ext cx="152400" cy="895350"/>
          </a:xfrm>
          <a:prstGeom prst="rect">
            <a:avLst/>
          </a:prstGeom>
          <a:solidFill>
            <a:srgbClr val="C479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2057" name="Rectangle 9"/>
          <p:cNvSpPr>
            <a:spLocks noChangeArrowheads="1"/>
          </p:cNvSpPr>
          <p:nvPr/>
        </p:nvSpPr>
        <p:spPr bwMode="auto">
          <a:xfrm>
            <a:off x="0" y="6038850"/>
            <a:ext cx="152400" cy="895350"/>
          </a:xfrm>
          <a:prstGeom prst="rect">
            <a:avLst/>
          </a:prstGeom>
          <a:solidFill>
            <a:srgbClr val="E6B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2058" name="Line 11"/>
          <p:cNvSpPr>
            <a:spLocks noChangeShapeType="1"/>
          </p:cNvSpPr>
          <p:nvPr/>
        </p:nvSpPr>
        <p:spPr bwMode="auto">
          <a:xfrm>
            <a:off x="685800" y="9906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122"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C1B75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4792D"/>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E6B921"/>
        </a:buClr>
        <a:buChar char="•"/>
        <a:defRPr sz="2400">
          <a:solidFill>
            <a:schemeClr val="tx1"/>
          </a:solidFill>
          <a:latin typeface="+mn-lt"/>
        </a:defRPr>
      </a:lvl3pPr>
      <a:lvl4pPr marL="1600200" indent="-228600" algn="l" rtl="0" eaLnBrk="0" fontAlgn="base" hangingPunct="0">
        <a:spcBef>
          <a:spcPct val="20000"/>
        </a:spcBef>
        <a:spcAft>
          <a:spcPct val="0"/>
        </a:spcAft>
        <a:buClr>
          <a:srgbClr val="C1B753"/>
        </a:buClr>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C4792D"/>
        </a:buClr>
        <a:buFont typeface="Arial" pitchFamily="34" charset="0"/>
        <a:buChar char="»"/>
        <a:defRPr sz="2000">
          <a:solidFill>
            <a:schemeClr val="tx1"/>
          </a:solidFill>
          <a:latin typeface="+mn-lt"/>
        </a:defRPr>
      </a:lvl5pPr>
      <a:lvl6pPr marL="25146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5EEC718E-5854-2847-B78C-BFF5EC188F66}" type="datetimeFigureOut">
              <a:rPr lang="en-US" smtClean="0">
                <a:solidFill>
                  <a:prstClr val="black">
                    <a:tint val="75000"/>
                  </a:prstClr>
                </a:solidFill>
                <a:latin typeface="Calibri"/>
              </a:rPr>
              <a:pPr defTabSz="342900" fontAlgn="auto">
                <a:spcBef>
                  <a:spcPts val="0"/>
                </a:spcBef>
                <a:spcAft>
                  <a:spcPts val="0"/>
                </a:spcAft>
              </a:pPr>
              <a:t>7/20/2020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52C71162-BDC9-BE4B-AE81-ADEB7471E36D}" type="slidenum">
              <a:rPr lang="en-US" smtClean="0">
                <a:solidFill>
                  <a:prstClr val="black">
                    <a:tint val="75000"/>
                  </a:prstClr>
                </a:solidFill>
                <a:latin typeface="Calibri"/>
              </a:rPr>
              <a:pPr defTabSz="3429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045690"/>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AC8E722E-A76D-4136-87F4-6F94023D4EB5}" type="slidenum">
              <a:rPr lang="en-US" smtClean="0"/>
              <a:pPr>
                <a:defRPr/>
              </a:pPr>
              <a:t>‹#›</a:t>
            </a:fld>
            <a:endParaRPr lang="en-US"/>
          </a:p>
        </p:txBody>
      </p:sp>
    </p:spTree>
    <p:extLst>
      <p:ext uri="{BB962C8B-B14F-4D97-AF65-F5344CB8AC3E}">
        <p14:creationId xmlns:p14="http://schemas.microsoft.com/office/powerpoint/2010/main" val="3044931910"/>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7g8yEeIzLUI&amp;feature=youtu.be" TargetMode="Externa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11.wm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mailto:znumber@students.niu.ed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447800" y="1219200"/>
            <a:ext cx="5867400" cy="4006596"/>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fontAlgn="auto">
              <a:spcAft>
                <a:spcPts val="0"/>
              </a:spcAft>
            </a:pPr>
            <a:r>
              <a:rPr lang="en-US" sz="3600" dirty="0" smtClean="0">
                <a:solidFill>
                  <a:srgbClr val="C8102E"/>
                </a:solidFill>
                <a:latin typeface="Times New Roman MT Std"/>
                <a:cs typeface="Times New Roman MT Std"/>
              </a:rPr>
              <a:t>OMIS </a:t>
            </a:r>
            <a:r>
              <a:rPr lang="en-US" sz="3600" dirty="0" smtClean="0">
                <a:solidFill>
                  <a:srgbClr val="C8102E"/>
                </a:solidFill>
                <a:latin typeface="Times New Roman MT Std"/>
                <a:cs typeface="Times New Roman MT Std"/>
              </a:rPr>
              <a:t>259</a:t>
            </a:r>
            <a:r>
              <a:rPr lang="en-US" sz="3600" dirty="0" smtClean="0">
                <a:solidFill>
                  <a:srgbClr val="C8102E"/>
                </a:solidFill>
                <a:latin typeface="Times New Roman MT Std"/>
                <a:cs typeface="Times New Roman MT Std"/>
              </a:rPr>
              <a:t/>
            </a:r>
            <a:br>
              <a:rPr lang="en-US" sz="3600" dirty="0" smtClean="0">
                <a:solidFill>
                  <a:srgbClr val="C8102E"/>
                </a:solidFill>
                <a:latin typeface="Times New Roman MT Std"/>
                <a:cs typeface="Times New Roman MT Std"/>
              </a:rPr>
            </a:br>
            <a:r>
              <a:rPr lang="en-US" sz="3600" dirty="0" smtClean="0">
                <a:latin typeface="Times New Roman MT Std"/>
                <a:cs typeface="Times New Roman MT Std"/>
              </a:rPr>
              <a:t>Procedures and Logistics</a:t>
            </a:r>
            <a:br>
              <a:rPr lang="en-US" sz="3600" dirty="0" smtClean="0">
                <a:latin typeface="Times New Roman MT Std"/>
                <a:cs typeface="Times New Roman MT Std"/>
              </a:rPr>
            </a:br>
            <a:r>
              <a:rPr lang="en-US" sz="2400" dirty="0" smtClean="0">
                <a:solidFill>
                  <a:srgbClr val="FF0000"/>
                </a:solidFill>
                <a:latin typeface="Times New Roman MT Std"/>
                <a:cs typeface="Times New Roman MT Std"/>
              </a:rPr>
              <a:t>(How to succeed in OMIS </a:t>
            </a:r>
            <a:r>
              <a:rPr lang="en-US" sz="2400" dirty="0" smtClean="0">
                <a:solidFill>
                  <a:srgbClr val="FF0000"/>
                </a:solidFill>
                <a:latin typeface="Times New Roman MT Std"/>
                <a:cs typeface="Times New Roman MT Std"/>
              </a:rPr>
              <a:t>259)</a:t>
            </a:r>
            <a:endParaRPr lang="en-US" sz="2400" dirty="0">
              <a:solidFill>
                <a:srgbClr val="FF0000"/>
              </a:solidFill>
              <a:latin typeface="Times New Roman MT Std"/>
              <a:cs typeface="Times New Roman MT Std"/>
            </a:endParaRPr>
          </a:p>
        </p:txBody>
      </p:sp>
    </p:spTree>
    <p:extLst>
      <p:ext uri="{BB962C8B-B14F-4D97-AF65-F5344CB8AC3E}">
        <p14:creationId xmlns:p14="http://schemas.microsoft.com/office/powerpoint/2010/main" val="199341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solidFill>
                  <a:srgbClr val="FF0000"/>
                </a:solidFill>
              </a:rPr>
              <a:t>Entire course is shown on online schedule</a:t>
            </a:r>
          </a:p>
          <a:p>
            <a:pPr lvl="1"/>
            <a:r>
              <a:rPr lang="en-US" sz="2900" dirty="0" smtClean="0"/>
              <a:t>Organized by MyITLab chapter (see MyITLab video)</a:t>
            </a:r>
            <a:endParaRPr lang="en-US" sz="2900" dirty="0" smtClean="0"/>
          </a:p>
          <a:p>
            <a:pPr lvl="1"/>
            <a:r>
              <a:rPr lang="en-US" sz="2900" dirty="0">
                <a:solidFill>
                  <a:srgbClr val="FF0000"/>
                </a:solidFill>
              </a:rPr>
              <a:t>You only need to purchase MyITLab </a:t>
            </a:r>
            <a:r>
              <a:rPr lang="en-US" sz="2900" dirty="0" smtClean="0">
                <a:solidFill>
                  <a:srgbClr val="FF0000"/>
                </a:solidFill>
              </a:rPr>
              <a:t>for </a:t>
            </a:r>
            <a:r>
              <a:rPr lang="en-US" sz="2900" dirty="0">
                <a:solidFill>
                  <a:srgbClr val="FF0000"/>
                </a:solidFill>
              </a:rPr>
              <a:t>our </a:t>
            </a:r>
            <a:r>
              <a:rPr lang="en-US" sz="2900" dirty="0" smtClean="0">
                <a:solidFill>
                  <a:srgbClr val="FF0000"/>
                </a:solidFill>
              </a:rPr>
              <a:t>course (</a:t>
            </a:r>
            <a:r>
              <a:rPr lang="en-US" sz="2900" dirty="0" err="1" smtClean="0">
                <a:solidFill>
                  <a:srgbClr val="FF0000"/>
                </a:solidFill>
              </a:rPr>
              <a:t>ebooks</a:t>
            </a:r>
            <a:r>
              <a:rPr lang="en-US" sz="2900" dirty="0" smtClean="0">
                <a:solidFill>
                  <a:srgbClr val="FF0000"/>
                </a:solidFill>
              </a:rPr>
              <a:t> are inside MyITLab).  </a:t>
            </a:r>
            <a:r>
              <a:rPr lang="en-US" sz="2900" dirty="0">
                <a:solidFill>
                  <a:srgbClr val="FF0000"/>
                </a:solidFill>
              </a:rPr>
              <a:t>Financial aid students need to get this at the bookstore</a:t>
            </a:r>
            <a:r>
              <a:rPr lang="en-US" sz="2900" dirty="0" smtClean="0">
                <a:solidFill>
                  <a:srgbClr val="FF0000"/>
                </a:solidFill>
              </a:rPr>
              <a:t>.</a:t>
            </a:r>
          </a:p>
          <a:p>
            <a:pPr lvl="1"/>
            <a:r>
              <a:rPr lang="en-US" sz="2900" dirty="0"/>
              <a:t>Your Grade:</a:t>
            </a:r>
          </a:p>
          <a:p>
            <a:pPr lvl="2"/>
            <a:r>
              <a:rPr lang="en-US" sz="2900" dirty="0"/>
              <a:t>35</a:t>
            </a:r>
            <a:r>
              <a:rPr lang="en-US" sz="2900" dirty="0"/>
              <a:t>%     MyITLab Exercises and </a:t>
            </a:r>
            <a:r>
              <a:rPr lang="en-US" sz="2900" dirty="0"/>
              <a:t>Exams</a:t>
            </a:r>
          </a:p>
          <a:p>
            <a:pPr lvl="2"/>
            <a:r>
              <a:rPr lang="en-US" sz="2900" dirty="0"/>
              <a:t>5</a:t>
            </a:r>
            <a:r>
              <a:rPr lang="en-US" sz="2900" dirty="0"/>
              <a:t>%      </a:t>
            </a:r>
            <a:r>
              <a:rPr lang="en-US" sz="2900" dirty="0"/>
              <a:t>Participation</a:t>
            </a:r>
          </a:p>
          <a:p>
            <a:pPr lvl="2"/>
            <a:r>
              <a:rPr lang="en-US" sz="2900" dirty="0"/>
              <a:t>5</a:t>
            </a:r>
            <a:r>
              <a:rPr lang="en-US" sz="2900" dirty="0"/>
              <a:t>%      </a:t>
            </a:r>
            <a:r>
              <a:rPr lang="en-US" sz="2900" dirty="0"/>
              <a:t>Your </a:t>
            </a:r>
            <a:r>
              <a:rPr lang="en-US" sz="2900" dirty="0"/>
              <a:t>Web </a:t>
            </a:r>
            <a:r>
              <a:rPr lang="en-US" sz="2900" dirty="0"/>
              <a:t>Page</a:t>
            </a:r>
          </a:p>
          <a:p>
            <a:pPr lvl="2"/>
            <a:r>
              <a:rPr lang="en-US" sz="2900" dirty="0"/>
              <a:t>30</a:t>
            </a:r>
            <a:r>
              <a:rPr lang="en-US" sz="2900" dirty="0"/>
              <a:t>%     Seven Quizzes (one drop </a:t>
            </a:r>
            <a:r>
              <a:rPr lang="en-US" sz="2900" dirty="0"/>
              <a:t>permitted)</a:t>
            </a:r>
          </a:p>
          <a:p>
            <a:pPr lvl="2"/>
            <a:r>
              <a:rPr lang="en-US" sz="2900" dirty="0"/>
              <a:t>25</a:t>
            </a:r>
            <a:r>
              <a:rPr lang="en-US" sz="2900" dirty="0"/>
              <a:t>%     Final Exam</a:t>
            </a:r>
            <a:endParaRPr lang="en-US" sz="2900" dirty="0"/>
          </a:p>
        </p:txBody>
      </p:sp>
    </p:spTree>
    <p:extLst>
      <p:ext uri="{BB962C8B-B14F-4D97-AF65-F5344CB8AC3E}">
        <p14:creationId xmlns:p14="http://schemas.microsoft.com/office/powerpoint/2010/main" val="1633035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eaLnBrk="1" hangingPunct="1"/>
            <a:r>
              <a:rPr lang="en-US" sz="5400" dirty="0"/>
              <a:t>Class Contract</a:t>
            </a:r>
          </a:p>
        </p:txBody>
      </p:sp>
      <p:sp>
        <p:nvSpPr>
          <p:cNvPr id="53251" name="Rectangle 1027"/>
          <p:cNvSpPr>
            <a:spLocks noGrp="1" noChangeArrowheads="1"/>
          </p:cNvSpPr>
          <p:nvPr>
            <p:ph idx="1"/>
          </p:nvPr>
        </p:nvSpPr>
        <p:spPr/>
        <p:txBody>
          <a:bodyPr/>
          <a:lstStyle/>
          <a:p>
            <a:r>
              <a:rPr lang="en-US" sz="4400" dirty="0"/>
              <a:t>No exceptions.</a:t>
            </a:r>
          </a:p>
          <a:p>
            <a:r>
              <a:rPr lang="en-US" sz="4400" dirty="0"/>
              <a:t>Working Technology is your responsibility.</a:t>
            </a:r>
          </a:p>
          <a:p>
            <a:r>
              <a:rPr lang="en-US" sz="4400" dirty="0"/>
              <a:t>You might not receive an email response.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No exceptions.</a:t>
            </a:r>
          </a:p>
        </p:txBody>
      </p:sp>
      <p:sp>
        <p:nvSpPr>
          <p:cNvPr id="3" name="Content Placeholder 2"/>
          <p:cNvSpPr>
            <a:spLocks noGrp="1"/>
          </p:cNvSpPr>
          <p:nvPr>
            <p:ph idx="1"/>
          </p:nvPr>
        </p:nvSpPr>
        <p:spPr/>
        <p:txBody>
          <a:bodyPr>
            <a:normAutofit fontScale="62500" lnSpcReduction="20000"/>
          </a:bodyPr>
          <a:lstStyle/>
          <a:p>
            <a:pPr>
              <a:lnSpc>
                <a:spcPct val="120000"/>
              </a:lnSpc>
              <a:defRPr/>
            </a:pPr>
            <a:r>
              <a:rPr lang="en-US" b="1" dirty="0"/>
              <a:t>Explanation:</a:t>
            </a:r>
            <a:r>
              <a:rPr lang="en-US" dirty="0"/>
              <a:t>  </a:t>
            </a:r>
            <a:r>
              <a:rPr lang="en-US" dirty="0" smtClean="0"/>
              <a:t>You always have at least a full week to complete assignments.  Please start early, as no make up or late work is accepted.  Class </a:t>
            </a:r>
            <a:r>
              <a:rPr lang="en-US" dirty="0"/>
              <a:t>policies outlined in the syllabus, the web page and </a:t>
            </a:r>
            <a:r>
              <a:rPr lang="en-US" dirty="0" smtClean="0"/>
              <a:t>on video are </a:t>
            </a:r>
            <a:r>
              <a:rPr lang="en-US" dirty="0"/>
              <a:t>structured to be fair and lenient for you, but also so that the instructor and the TA(s) are not put in a position to judge which excuses are “good enough”.  Please manage your semester within those policies.  Please do not tell us why you missed </a:t>
            </a:r>
            <a:r>
              <a:rPr lang="en-US" dirty="0" smtClean="0"/>
              <a:t>an assignment, </a:t>
            </a:r>
            <a:r>
              <a:rPr lang="en-US" dirty="0"/>
              <a:t>missed a quiz, did not do an assignment, etc.  Students involved in official NIU activities </a:t>
            </a:r>
            <a:r>
              <a:rPr lang="en-US" b="1" i="1" dirty="0"/>
              <a:t>who notify the instructor of the schedule of those activities at the beginning of the semester </a:t>
            </a:r>
            <a:r>
              <a:rPr lang="en-US" dirty="0"/>
              <a:t>(e.g., athletes) must use all available drops, etc., first, and will be given make up opportunities beyond that.  Other than that, all students are treated the same and we will </a:t>
            </a:r>
            <a:r>
              <a:rPr lang="en-US" b="1" dirty="0"/>
              <a:t>NOT</a:t>
            </a:r>
            <a:r>
              <a:rPr lang="en-US" dirty="0"/>
              <a:t> give you special consideration.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a:t>Working Technology is your responsibility.</a:t>
            </a:r>
          </a:p>
        </p:txBody>
      </p:sp>
      <p:sp>
        <p:nvSpPr>
          <p:cNvPr id="3" name="Content Placeholder 2"/>
          <p:cNvSpPr>
            <a:spLocks noGrp="1"/>
          </p:cNvSpPr>
          <p:nvPr>
            <p:ph idx="1"/>
          </p:nvPr>
        </p:nvSpPr>
        <p:spPr/>
        <p:txBody>
          <a:bodyPr>
            <a:normAutofit/>
          </a:bodyPr>
          <a:lstStyle/>
          <a:p>
            <a:pPr>
              <a:lnSpc>
                <a:spcPct val="120000"/>
              </a:lnSpc>
              <a:defRPr/>
            </a:pPr>
            <a:r>
              <a:rPr lang="en-US" dirty="0" smtClean="0"/>
              <a:t>In </a:t>
            </a:r>
            <a:r>
              <a:rPr lang="en-US" dirty="0"/>
              <a:t>your business career, you will be expected to keep your own technology working.  </a:t>
            </a:r>
            <a:r>
              <a:rPr lang="en-US" dirty="0" smtClean="0"/>
              <a:t>With a full week to complete assignments, you should be able to find an Internet connection and complete your assignments even if something goes wrong with your primary connection.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You might not receive an email response.</a:t>
            </a:r>
          </a:p>
        </p:txBody>
      </p:sp>
      <p:sp>
        <p:nvSpPr>
          <p:cNvPr id="3" name="Content Placeholder 2"/>
          <p:cNvSpPr>
            <a:spLocks noGrp="1"/>
          </p:cNvSpPr>
          <p:nvPr>
            <p:ph idx="1"/>
          </p:nvPr>
        </p:nvSpPr>
        <p:spPr/>
        <p:txBody>
          <a:bodyPr>
            <a:normAutofit fontScale="77500" lnSpcReduction="20000"/>
          </a:bodyPr>
          <a:lstStyle/>
          <a:p>
            <a:pPr>
              <a:lnSpc>
                <a:spcPct val="120000"/>
              </a:lnSpc>
              <a:spcAft>
                <a:spcPts val="600"/>
              </a:spcAft>
              <a:defRPr/>
            </a:pPr>
            <a:r>
              <a:rPr lang="en-US" b="1" dirty="0"/>
              <a:t>Explanation:</a:t>
            </a:r>
            <a:r>
              <a:rPr lang="en-US" dirty="0"/>
              <a:t>  No emails will be answered containing questions which are already answered on our web site.  If you ask “Can I </a:t>
            </a:r>
            <a:r>
              <a:rPr lang="en-US" dirty="0" smtClean="0"/>
              <a:t>send </a:t>
            </a:r>
            <a:r>
              <a:rPr lang="en-US" dirty="0"/>
              <a:t>a doctor’s note to excuse me from </a:t>
            </a:r>
            <a:r>
              <a:rPr lang="en-US" dirty="0" smtClean="0"/>
              <a:t>a quiz?”, </a:t>
            </a:r>
            <a:r>
              <a:rPr lang="en-US" dirty="0"/>
              <a:t>“I forgot </a:t>
            </a:r>
            <a:r>
              <a:rPr lang="en-US" dirty="0" smtClean="0"/>
              <a:t>to complete </a:t>
            </a:r>
            <a:r>
              <a:rPr lang="en-US" dirty="0" smtClean="0"/>
              <a:t>an assignment… </a:t>
            </a:r>
            <a:r>
              <a:rPr lang="en-US" dirty="0"/>
              <a:t>how can I get my points back</a:t>
            </a:r>
            <a:r>
              <a:rPr lang="en-US" dirty="0" smtClean="0"/>
              <a:t>?”, </a:t>
            </a:r>
            <a:r>
              <a:rPr lang="en-US" dirty="0"/>
              <a:t>etc., you will simply not receive a response.  Dr. Downing and his TA(s) are diligent as far as responding to emails, but if you are asking questions (“What’s the TA’s email address?”) whose answers are easily available on our web </a:t>
            </a:r>
            <a:r>
              <a:rPr lang="en-US" dirty="0" smtClean="0"/>
              <a:t>site, </a:t>
            </a:r>
            <a:r>
              <a:rPr lang="en-US" dirty="0"/>
              <a:t>we will simply delete your email.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 and the Helper System</a:t>
            </a:r>
            <a:endParaRPr lang="en-US" dirty="0"/>
          </a:p>
        </p:txBody>
      </p:sp>
      <p:sp>
        <p:nvSpPr>
          <p:cNvPr id="3" name="Content Placeholder 2"/>
          <p:cNvSpPr>
            <a:spLocks noGrp="1"/>
          </p:cNvSpPr>
          <p:nvPr>
            <p:ph idx="1"/>
          </p:nvPr>
        </p:nvSpPr>
        <p:spPr/>
        <p:txBody>
          <a:bodyPr>
            <a:normAutofit fontScale="70000" lnSpcReduction="20000"/>
          </a:bodyPr>
          <a:lstStyle/>
          <a:p>
            <a:r>
              <a:rPr lang="en-US" sz="3200" dirty="0" smtClean="0">
                <a:solidFill>
                  <a:srgbClr val="FF0000"/>
                </a:solidFill>
              </a:rPr>
              <a:t>Dr. Downing and the TA are available via email for help, and synchronously via Collaborate on Blackboard (by appointment)</a:t>
            </a:r>
          </a:p>
          <a:p>
            <a:r>
              <a:rPr lang="en-US" sz="3200" dirty="0" smtClean="0"/>
              <a:t>You are strongly encouraged (and your Participation grade will go up!, and you could even get a letter of recommendation from Dr. Downing) to seek and provide help to one another.</a:t>
            </a:r>
          </a:p>
          <a:p>
            <a:pPr lvl="1"/>
            <a:r>
              <a:rPr lang="en-US" sz="2900" dirty="0" smtClean="0"/>
              <a:t>Often a classmate’s explanation will be more clear than your professor’s (mine)</a:t>
            </a:r>
          </a:p>
          <a:p>
            <a:pPr lvl="1"/>
            <a:r>
              <a:rPr lang="en-US" sz="2900" dirty="0" smtClean="0"/>
              <a:t>If you do receive help, PLEASE go to the Helper System linked from the course web site, find the classmate who helped you and give them 1 point (these are dropdown choices within the system).  Also, indicate what that classmate helped you with so others will know who is helpful.</a:t>
            </a:r>
          </a:p>
          <a:p>
            <a:pPr lvl="1"/>
            <a:r>
              <a:rPr lang="en-US" sz="2900" dirty="0" smtClean="0"/>
              <a:t>How you give and receive help is up to you.  Email is a great start, but there are numerous other options.</a:t>
            </a:r>
          </a:p>
        </p:txBody>
      </p:sp>
    </p:spTree>
    <p:extLst>
      <p:ext uri="{BB962C8B-B14F-4D97-AF65-F5344CB8AC3E}">
        <p14:creationId xmlns:p14="http://schemas.microsoft.com/office/powerpoint/2010/main" val="83483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is “OMIS”?</a:t>
            </a:r>
          </a:p>
        </p:txBody>
      </p:sp>
      <p:sp>
        <p:nvSpPr>
          <p:cNvPr id="3" name="Content Placeholder 2"/>
          <p:cNvSpPr>
            <a:spLocks noGrp="1"/>
          </p:cNvSpPr>
          <p:nvPr>
            <p:ph sz="quarter" idx="1"/>
          </p:nvPr>
        </p:nvSpPr>
        <p:spPr/>
        <p:txBody>
          <a:bodyPr>
            <a:normAutofit/>
          </a:bodyPr>
          <a:lstStyle/>
          <a:p>
            <a:r>
              <a:rPr lang="en-US" dirty="0"/>
              <a:t>OM&amp;IS – “Operations Management and Information Systems”.</a:t>
            </a:r>
          </a:p>
          <a:p>
            <a:endParaRPr lang="en-US" dirty="0"/>
          </a:p>
          <a:p>
            <a:r>
              <a:rPr lang="en-US" dirty="0"/>
              <a:t>Watch the 2-minute </a:t>
            </a:r>
            <a:r>
              <a:rPr lang="en-US" dirty="0" smtClean="0"/>
              <a:t>video (also linked from our online schedule):</a:t>
            </a:r>
            <a:endParaRPr lang="en-US" dirty="0"/>
          </a:p>
          <a:p>
            <a:pPr lvl="1"/>
            <a:r>
              <a:rPr lang="en-US" u="sng" dirty="0">
                <a:hlinkClick r:id="rId3"/>
              </a:rPr>
              <a:t>https://www.youtube.com/watch?v=7g8yEeIzLUI&amp;feature=youtu.be</a:t>
            </a:r>
            <a:endParaRPr lang="en-US" u="sng" dirty="0"/>
          </a:p>
          <a:p>
            <a:pPr marL="365760" lvl="1" indent="0">
              <a:buNone/>
            </a:pPr>
            <a:endParaRPr lang="en-US" dirty="0"/>
          </a:p>
          <a:p>
            <a:r>
              <a:rPr lang="en-US" dirty="0"/>
              <a:t>OMIS 259 focuses on the building blocks of the “IS” (Information Systems) side of OM&amp;IS </a:t>
            </a:r>
            <a:r>
              <a:rPr lang="en-US" dirty="0" smtClean="0"/>
              <a:t>(about </a:t>
            </a:r>
            <a:r>
              <a:rPr lang="en-US" dirty="0"/>
              <a:t>10% Web </a:t>
            </a:r>
            <a:r>
              <a:rPr lang="en-US" dirty="0" smtClean="0"/>
              <a:t>pages, about </a:t>
            </a:r>
            <a:r>
              <a:rPr lang="en-US" dirty="0"/>
              <a:t>45% </a:t>
            </a:r>
            <a:r>
              <a:rPr lang="en-US" dirty="0" smtClean="0"/>
              <a:t>Excel, about </a:t>
            </a:r>
            <a:r>
              <a:rPr lang="en-US" dirty="0"/>
              <a:t>45% </a:t>
            </a:r>
            <a:r>
              <a:rPr lang="en-US" dirty="0" smtClean="0"/>
              <a:t>Access)</a:t>
            </a:r>
            <a:endParaRPr lang="en-US" dirty="0"/>
          </a:p>
        </p:txBody>
      </p:sp>
    </p:spTree>
    <p:custDataLst>
      <p:tags r:id="rId1"/>
    </p:custDataLst>
    <p:extLst>
      <p:ext uri="{BB962C8B-B14F-4D97-AF65-F5344CB8AC3E}">
        <p14:creationId xmlns:p14="http://schemas.microsoft.com/office/powerpoint/2010/main" val="30548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 hate computers.  I’m scared.”</a:t>
            </a:r>
          </a:p>
        </p:txBody>
      </p:sp>
      <p:sp>
        <p:nvSpPr>
          <p:cNvPr id="3" name="Content Placeholder 2"/>
          <p:cNvSpPr>
            <a:spLocks noGrp="1"/>
          </p:cNvSpPr>
          <p:nvPr>
            <p:ph sz="quarter" idx="1"/>
          </p:nvPr>
        </p:nvSpPr>
        <p:spPr/>
        <p:txBody>
          <a:bodyPr/>
          <a:lstStyle/>
          <a:p>
            <a:r>
              <a:rPr lang="en-US" dirty="0"/>
              <a:t>OMIS 259 is here to help you.</a:t>
            </a:r>
          </a:p>
          <a:p>
            <a:r>
              <a:rPr lang="en-US" dirty="0"/>
              <a:t>We’ll start from the beginning</a:t>
            </a:r>
          </a:p>
          <a:p>
            <a:pPr lvl="1"/>
            <a:r>
              <a:rPr lang="en-US" dirty="0"/>
              <a:t>…and move as fast as we can.</a:t>
            </a:r>
          </a:p>
          <a:p>
            <a:r>
              <a:rPr lang="en-US" dirty="0"/>
              <a:t>Now’s the time to “get over it”…</a:t>
            </a:r>
          </a:p>
          <a:p>
            <a:pPr lvl="1"/>
            <a:r>
              <a:rPr lang="en-US" dirty="0"/>
              <a:t>… computers are going to be a part of your life!!</a:t>
            </a:r>
          </a:p>
        </p:txBody>
      </p:sp>
      <p:pic>
        <p:nvPicPr>
          <p:cNvPr id="87043" name="Picture 3" descr="C:\Documents and Settings\faculty\Local Settings\Temporary Internet Files\Content.IE5\LU3095RR\MC900440651[1].wmf"/>
          <p:cNvPicPr>
            <a:picLocks noChangeAspect="1" noChangeArrowheads="1"/>
          </p:cNvPicPr>
          <p:nvPr/>
        </p:nvPicPr>
        <p:blipFill>
          <a:blip r:embed="rId3" cstate="print"/>
          <a:srcRect/>
          <a:stretch>
            <a:fillRect/>
          </a:stretch>
        </p:blipFill>
        <p:spPr bwMode="auto">
          <a:xfrm>
            <a:off x="6705600" y="1524000"/>
            <a:ext cx="1828800" cy="1841500"/>
          </a:xfrm>
          <a:prstGeom prst="rect">
            <a:avLst/>
          </a:prstGeom>
          <a:noFill/>
        </p:spPr>
      </p:pic>
      <p:pic>
        <p:nvPicPr>
          <p:cNvPr id="87044" name="Picture 4" descr="C:\Documents and Settings\faculty\Local Settings\Temporary Internet Files\Content.IE5\KBK9484D\MC900048766[1].wmf"/>
          <p:cNvPicPr>
            <a:picLocks noChangeAspect="1" noChangeArrowheads="1"/>
          </p:cNvPicPr>
          <p:nvPr/>
        </p:nvPicPr>
        <p:blipFill>
          <a:blip r:embed="rId4" cstate="print"/>
          <a:srcRect/>
          <a:stretch>
            <a:fillRect/>
          </a:stretch>
        </p:blipFill>
        <p:spPr bwMode="auto">
          <a:xfrm>
            <a:off x="3581400" y="4724400"/>
            <a:ext cx="1728216" cy="1946758"/>
          </a:xfrm>
          <a:prstGeom prst="rect">
            <a:avLst/>
          </a:prstGeom>
          <a:noFill/>
        </p:spPr>
      </p:pic>
      <p:pic>
        <p:nvPicPr>
          <p:cNvPr id="87045" name="Picture 5" descr="C:\Documents and Settings\faculty\Local Settings\Temporary Internet Files\Content.IE5\2P05Z9WU\MC900048534[1].wmf"/>
          <p:cNvPicPr>
            <a:picLocks noChangeAspect="1" noChangeArrowheads="1"/>
          </p:cNvPicPr>
          <p:nvPr/>
        </p:nvPicPr>
        <p:blipFill>
          <a:blip r:embed="rId5" cstate="print"/>
          <a:srcRect/>
          <a:stretch>
            <a:fillRect/>
          </a:stretch>
        </p:blipFill>
        <p:spPr bwMode="auto">
          <a:xfrm>
            <a:off x="6934200" y="4267200"/>
            <a:ext cx="1808683" cy="1771193"/>
          </a:xfrm>
          <a:prstGeom prst="rect">
            <a:avLst/>
          </a:prstGeom>
          <a:noFill/>
        </p:spPr>
      </p:pic>
      <p:pic>
        <p:nvPicPr>
          <p:cNvPr id="87046" name="Picture 6" descr="C:\Documents and Settings\faculty\Local Settings\Temporary Internet Files\Content.IE5\LU3095RR\MP900442320[1].jpg"/>
          <p:cNvPicPr>
            <a:picLocks noChangeAspect="1" noChangeArrowheads="1"/>
          </p:cNvPicPr>
          <p:nvPr/>
        </p:nvPicPr>
        <p:blipFill>
          <a:blip r:embed="rId6" cstate="print"/>
          <a:srcRect/>
          <a:stretch>
            <a:fillRect/>
          </a:stretch>
        </p:blipFill>
        <p:spPr bwMode="auto">
          <a:xfrm>
            <a:off x="609600" y="4191000"/>
            <a:ext cx="1524000" cy="2286000"/>
          </a:xfrm>
          <a:prstGeom prst="rect">
            <a:avLst/>
          </a:prstGeom>
          <a:noFill/>
        </p:spPr>
      </p:pic>
    </p:spTree>
    <p:custDataLst>
      <p:tags r:id="rId1"/>
    </p:custDataLst>
    <p:extLst>
      <p:ext uri="{BB962C8B-B14F-4D97-AF65-F5344CB8AC3E}">
        <p14:creationId xmlns:p14="http://schemas.microsoft.com/office/powerpoint/2010/main" val="214963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 know all of this.  I’m BORED.”</a:t>
            </a:r>
          </a:p>
        </p:txBody>
      </p:sp>
      <p:pic>
        <p:nvPicPr>
          <p:cNvPr id="88066" name="Picture 2" descr="C:\Documents and Settings\faculty\Local Settings\Temporary Internet Files\Content.IE5\1TU0N8TD\MC900441521[1].wmf"/>
          <p:cNvPicPr>
            <a:picLocks noGrp="1" noChangeAspect="1" noChangeArrowheads="1"/>
          </p:cNvPicPr>
          <p:nvPr>
            <p:ph sz="quarter" idx="1"/>
          </p:nvPr>
        </p:nvPicPr>
        <p:blipFill>
          <a:blip r:embed="rId3" cstate="print"/>
          <a:srcRect/>
          <a:stretch>
            <a:fillRect/>
          </a:stretch>
        </p:blipFill>
        <p:spPr bwMode="auto">
          <a:xfrm>
            <a:off x="533400" y="4648200"/>
            <a:ext cx="1806575" cy="1863725"/>
          </a:xfrm>
          <a:prstGeom prst="rect">
            <a:avLst/>
          </a:prstGeom>
          <a:noFill/>
        </p:spPr>
      </p:pic>
      <p:pic>
        <p:nvPicPr>
          <p:cNvPr id="88067" name="Picture 3" descr="C:\Documents and Settings\faculty\Local Settings\Temporary Internet Files\Content.IE5\2P05Z9WU\MP900448347[1].jpg"/>
          <p:cNvPicPr>
            <a:picLocks noChangeAspect="1" noChangeArrowheads="1"/>
          </p:cNvPicPr>
          <p:nvPr/>
        </p:nvPicPr>
        <p:blipFill>
          <a:blip r:embed="rId4" cstate="print"/>
          <a:srcRect/>
          <a:stretch>
            <a:fillRect/>
          </a:stretch>
        </p:blipFill>
        <p:spPr bwMode="auto">
          <a:xfrm>
            <a:off x="5715000" y="4572000"/>
            <a:ext cx="2552700" cy="1701800"/>
          </a:xfrm>
          <a:prstGeom prst="rect">
            <a:avLst/>
          </a:prstGeom>
          <a:noFill/>
        </p:spPr>
      </p:pic>
      <p:pic>
        <p:nvPicPr>
          <p:cNvPr id="88068" name="Picture 4" descr="C:\Documents and Settings\faculty\Local Settings\Temporary Internet Files\Content.IE5\2P05Z9WU\MC900196546[1].wmf"/>
          <p:cNvPicPr>
            <a:picLocks noChangeAspect="1" noChangeArrowheads="1"/>
          </p:cNvPicPr>
          <p:nvPr/>
        </p:nvPicPr>
        <p:blipFill>
          <a:blip r:embed="rId5" cstate="print"/>
          <a:srcRect/>
          <a:stretch>
            <a:fillRect/>
          </a:stretch>
        </p:blipFill>
        <p:spPr bwMode="auto">
          <a:xfrm>
            <a:off x="7010400" y="1744172"/>
            <a:ext cx="1649882" cy="1558641"/>
          </a:xfrm>
          <a:prstGeom prst="rect">
            <a:avLst/>
          </a:prstGeom>
          <a:noFill/>
        </p:spPr>
      </p:pic>
      <p:sp>
        <p:nvSpPr>
          <p:cNvPr id="7" name="Content Placeholder 2"/>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No one knows everything.</a:t>
            </a:r>
          </a:p>
          <a:p>
            <a:pPr marL="777240" lvl="1" indent="-320040" fontAlgn="auto">
              <a:spcBef>
                <a:spcPts val="700"/>
              </a:spcBef>
              <a:spcAft>
                <a:spcPts val="0"/>
              </a:spcAft>
              <a:buClr>
                <a:schemeClr val="accent2"/>
              </a:buClr>
              <a:buSzPct val="60000"/>
              <a:buFont typeface="Wingdings"/>
              <a:buChar char=""/>
            </a:pPr>
            <a:r>
              <a:rPr lang="en-US" sz="2900" dirty="0">
                <a:latin typeface="+mn-lt"/>
              </a:rPr>
              <a:t>Not even your Professor.</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On stuff</a:t>
            </a:r>
            <a:r>
              <a:rPr kumimoji="0" lang="en-US" sz="2900" b="0" i="0" u="none" strike="noStrike" kern="1200" cap="none" spc="0" normalizeH="0" noProof="0" dirty="0">
                <a:ln>
                  <a:noFill/>
                </a:ln>
                <a:solidFill>
                  <a:schemeClr val="tx1"/>
                </a:solidFill>
                <a:effectLst/>
                <a:uLnTx/>
                <a:uFillTx/>
                <a:latin typeface="+mn-lt"/>
                <a:ea typeface="+mn-ea"/>
                <a:cs typeface="+mn-cs"/>
              </a:rPr>
              <a:t> you know, pad your grade.</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Practice business communication.</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n-US" sz="2600" dirty="0">
                <a:latin typeface="+mn-lt"/>
              </a:rPr>
              <a:t>Get OMIS 259 points for helping classmates!!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Take days off!!</a:t>
            </a:r>
          </a:p>
        </p:txBody>
      </p:sp>
    </p:spTree>
    <p:custDataLst>
      <p:tags r:id="rId1"/>
    </p:custDataLst>
    <p:extLst>
      <p:ext uri="{BB962C8B-B14F-4D97-AF65-F5344CB8AC3E}">
        <p14:creationId xmlns:p14="http://schemas.microsoft.com/office/powerpoint/2010/main" val="285767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OMIS 259 can work for </a:t>
            </a:r>
            <a:r>
              <a:rPr lang="en-US" dirty="0" smtClean="0"/>
              <a:t>everyone!</a:t>
            </a:r>
            <a:endParaRPr lang="en-US" dirty="0"/>
          </a:p>
        </p:txBody>
      </p:sp>
      <p:sp>
        <p:nvSpPr>
          <p:cNvPr id="4" name="Left-Right Arrow 3"/>
          <p:cNvSpPr/>
          <p:nvPr/>
        </p:nvSpPr>
        <p:spPr>
          <a:xfrm>
            <a:off x="1981200" y="3429000"/>
            <a:ext cx="41910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Documents and Settings\faculty\Local Settings\Temporary Internet Files\Content.IE5\LU3095RR\MP900442320[1].jpg"/>
          <p:cNvPicPr>
            <a:picLocks noChangeAspect="1" noChangeArrowheads="1"/>
          </p:cNvPicPr>
          <p:nvPr/>
        </p:nvPicPr>
        <p:blipFill>
          <a:blip r:embed="rId3" cstate="print"/>
          <a:srcRect/>
          <a:stretch>
            <a:fillRect/>
          </a:stretch>
        </p:blipFill>
        <p:spPr bwMode="auto">
          <a:xfrm>
            <a:off x="304800" y="2514600"/>
            <a:ext cx="1524000" cy="2286000"/>
          </a:xfrm>
          <a:prstGeom prst="rect">
            <a:avLst/>
          </a:prstGeom>
          <a:noFill/>
        </p:spPr>
      </p:pic>
      <p:pic>
        <p:nvPicPr>
          <p:cNvPr id="6" name="Picture 3" descr="C:\Documents and Settings\faculty\Local Settings\Temporary Internet Files\Content.IE5\2P05Z9WU\MP900448347[1].jpg"/>
          <p:cNvPicPr>
            <a:picLocks noChangeAspect="1" noChangeArrowheads="1"/>
          </p:cNvPicPr>
          <p:nvPr/>
        </p:nvPicPr>
        <p:blipFill>
          <a:blip r:embed="rId4" cstate="print"/>
          <a:srcRect/>
          <a:stretch>
            <a:fillRect/>
          </a:stretch>
        </p:blipFill>
        <p:spPr bwMode="auto">
          <a:xfrm>
            <a:off x="6400800" y="2895600"/>
            <a:ext cx="2552700" cy="1701800"/>
          </a:xfrm>
          <a:prstGeom prst="rect">
            <a:avLst/>
          </a:prstGeom>
          <a:noFill/>
        </p:spPr>
      </p:pic>
      <p:cxnSp>
        <p:nvCxnSpPr>
          <p:cNvPr id="8" name="Straight Arrow Connector 7"/>
          <p:cNvCxnSpPr/>
          <p:nvPr/>
        </p:nvCxnSpPr>
        <p:spPr>
          <a:xfrm rot="16200000" flipV="1">
            <a:off x="2133600" y="4267200"/>
            <a:ext cx="1828800" cy="1066800"/>
          </a:xfrm>
          <a:prstGeom prst="straightConnector1">
            <a:avLst/>
          </a:prstGeom>
          <a:ln w="635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3162300" y="4762500"/>
            <a:ext cx="1828800" cy="76200"/>
          </a:xfrm>
          <a:prstGeom prst="straightConnector1">
            <a:avLst/>
          </a:prstGeom>
          <a:ln w="635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038600" y="4419600"/>
            <a:ext cx="1828800" cy="762000"/>
          </a:xfrm>
          <a:prstGeom prst="straightConnector1">
            <a:avLst/>
          </a:prstGeom>
          <a:ln w="635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67000" y="5791200"/>
            <a:ext cx="3276600" cy="830997"/>
          </a:xfrm>
          <a:prstGeom prst="rect">
            <a:avLst/>
          </a:prstGeom>
          <a:noFill/>
        </p:spPr>
        <p:txBody>
          <a:bodyPr wrap="square" rtlCol="0">
            <a:spAutoFit/>
          </a:bodyPr>
          <a:lstStyle/>
          <a:p>
            <a:r>
              <a:rPr lang="en-US" dirty="0"/>
              <a:t>Most of you will be somewhere in between.</a:t>
            </a:r>
          </a:p>
        </p:txBody>
      </p:sp>
    </p:spTree>
    <p:custDataLst>
      <p:tags r:id="rId1"/>
    </p:custDataLst>
    <p:extLst>
      <p:ext uri="{BB962C8B-B14F-4D97-AF65-F5344CB8AC3E}">
        <p14:creationId xmlns:p14="http://schemas.microsoft.com/office/powerpoint/2010/main" val="3514376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480B3-5F7E-4AF6-A709-849EF1BA6170}"/>
              </a:ext>
            </a:extLst>
          </p:cNvPr>
          <p:cNvSpPr>
            <a:spLocks noGrp="1"/>
          </p:cNvSpPr>
          <p:nvPr>
            <p:ph type="title"/>
          </p:nvPr>
        </p:nvSpPr>
        <p:spPr/>
        <p:txBody>
          <a:bodyPr/>
          <a:lstStyle/>
          <a:p>
            <a:r>
              <a:rPr lang="en-US" dirty="0"/>
              <a:t>Well, maybe not EVERYONE…</a:t>
            </a:r>
          </a:p>
        </p:txBody>
      </p:sp>
      <p:sp>
        <p:nvSpPr>
          <p:cNvPr id="4" name="TextBox 3">
            <a:extLst>
              <a:ext uri="{FF2B5EF4-FFF2-40B4-BE49-F238E27FC236}">
                <a16:creationId xmlns:a16="http://schemas.microsoft.com/office/drawing/2014/main" xmlns="" id="{3DA227AE-15C0-4F56-8B43-4317D460E015}"/>
              </a:ext>
            </a:extLst>
          </p:cNvPr>
          <p:cNvSpPr txBox="1"/>
          <p:nvPr/>
        </p:nvSpPr>
        <p:spPr>
          <a:xfrm>
            <a:off x="533400" y="1676400"/>
            <a:ext cx="3969356" cy="584775"/>
          </a:xfrm>
          <a:prstGeom prst="rect">
            <a:avLst/>
          </a:prstGeom>
          <a:noFill/>
        </p:spPr>
        <p:txBody>
          <a:bodyPr wrap="none" rtlCol="0">
            <a:spAutoFit/>
          </a:bodyPr>
          <a:lstStyle/>
          <a:p>
            <a:r>
              <a:rPr lang="en-US" sz="3200" dirty="0"/>
              <a:t>Pinballs and </a:t>
            </a:r>
            <a:r>
              <a:rPr lang="en-US" sz="3200" dirty="0" err="1"/>
              <a:t>Pitbulls</a:t>
            </a:r>
            <a:r>
              <a:rPr lang="en-US" sz="3200" dirty="0"/>
              <a:t>…</a:t>
            </a:r>
          </a:p>
        </p:txBody>
      </p:sp>
      <p:pic>
        <p:nvPicPr>
          <p:cNvPr id="5" name="Picture 4">
            <a:extLst>
              <a:ext uri="{FF2B5EF4-FFF2-40B4-BE49-F238E27FC236}">
                <a16:creationId xmlns:a16="http://schemas.microsoft.com/office/drawing/2014/main" xmlns="" id="{2C68CB1D-5994-45AC-B37E-6D0F4F7BA6AD}"/>
              </a:ext>
            </a:extLst>
          </p:cNvPr>
          <p:cNvPicPr>
            <a:picLocks noChangeAspect="1"/>
          </p:cNvPicPr>
          <p:nvPr/>
        </p:nvPicPr>
        <p:blipFill>
          <a:blip r:embed="rId2"/>
          <a:stretch>
            <a:fillRect/>
          </a:stretch>
        </p:blipFill>
        <p:spPr>
          <a:xfrm>
            <a:off x="457200" y="2362200"/>
            <a:ext cx="5105400" cy="3142996"/>
          </a:xfrm>
          <a:prstGeom prst="rect">
            <a:avLst/>
          </a:prstGeom>
        </p:spPr>
      </p:pic>
      <p:pic>
        <p:nvPicPr>
          <p:cNvPr id="6" name="Picture 5">
            <a:extLst>
              <a:ext uri="{FF2B5EF4-FFF2-40B4-BE49-F238E27FC236}">
                <a16:creationId xmlns:a16="http://schemas.microsoft.com/office/drawing/2014/main" xmlns="" id="{17D983AE-6DD8-48C6-9A5F-5F3A5453AA28}"/>
              </a:ext>
            </a:extLst>
          </p:cNvPr>
          <p:cNvPicPr>
            <a:picLocks noChangeAspect="1"/>
          </p:cNvPicPr>
          <p:nvPr/>
        </p:nvPicPr>
        <p:blipFill>
          <a:blip r:embed="rId3"/>
          <a:stretch>
            <a:fillRect/>
          </a:stretch>
        </p:blipFill>
        <p:spPr>
          <a:xfrm>
            <a:off x="5814963" y="2743200"/>
            <a:ext cx="2951085" cy="3790950"/>
          </a:xfrm>
          <a:prstGeom prst="rect">
            <a:avLst/>
          </a:prstGeom>
        </p:spPr>
      </p:pic>
    </p:spTree>
    <p:extLst>
      <p:ext uri="{BB962C8B-B14F-4D97-AF65-F5344CB8AC3E}">
        <p14:creationId xmlns:p14="http://schemas.microsoft.com/office/powerpoint/2010/main" val="1692779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66075-CC49-4F96-9456-E3513DD03893}"/>
              </a:ext>
            </a:extLst>
          </p:cNvPr>
          <p:cNvSpPr>
            <a:spLocks noGrp="1"/>
          </p:cNvSpPr>
          <p:nvPr>
            <p:ph type="title"/>
          </p:nvPr>
        </p:nvSpPr>
        <p:spPr/>
        <p:txBody>
          <a:bodyPr/>
          <a:lstStyle/>
          <a:p>
            <a:r>
              <a:rPr lang="en-US" dirty="0"/>
              <a:t>Pinballs and </a:t>
            </a:r>
            <a:r>
              <a:rPr lang="en-US" dirty="0" err="1"/>
              <a:t>Pitbulls</a:t>
            </a:r>
            <a:r>
              <a:rPr lang="en-US" dirty="0"/>
              <a:t>…</a:t>
            </a:r>
          </a:p>
        </p:txBody>
      </p:sp>
      <p:pic>
        <p:nvPicPr>
          <p:cNvPr id="4" name="Picture 3">
            <a:extLst>
              <a:ext uri="{FF2B5EF4-FFF2-40B4-BE49-F238E27FC236}">
                <a16:creationId xmlns:a16="http://schemas.microsoft.com/office/drawing/2014/main" xmlns="" id="{08A33BC8-C413-4849-8612-11BE082946BA}"/>
              </a:ext>
            </a:extLst>
          </p:cNvPr>
          <p:cNvPicPr>
            <a:picLocks noChangeAspect="1"/>
          </p:cNvPicPr>
          <p:nvPr/>
        </p:nvPicPr>
        <p:blipFill>
          <a:blip r:embed="rId2"/>
          <a:stretch>
            <a:fillRect/>
          </a:stretch>
        </p:blipFill>
        <p:spPr>
          <a:xfrm>
            <a:off x="1905000" y="1219200"/>
            <a:ext cx="4591050" cy="5553075"/>
          </a:xfrm>
          <a:prstGeom prst="rect">
            <a:avLst/>
          </a:prstGeom>
        </p:spPr>
      </p:pic>
      <p:pic>
        <p:nvPicPr>
          <p:cNvPr id="5" name="Picture 4">
            <a:extLst>
              <a:ext uri="{FF2B5EF4-FFF2-40B4-BE49-F238E27FC236}">
                <a16:creationId xmlns:a16="http://schemas.microsoft.com/office/drawing/2014/main" xmlns="" id="{3F4B15B8-F3C5-4C08-9C85-70C8AB1C7209}"/>
              </a:ext>
            </a:extLst>
          </p:cNvPr>
          <p:cNvPicPr>
            <a:picLocks noChangeAspect="1"/>
          </p:cNvPicPr>
          <p:nvPr/>
        </p:nvPicPr>
        <p:blipFill>
          <a:blip r:embed="rId3"/>
          <a:stretch>
            <a:fillRect/>
          </a:stretch>
        </p:blipFill>
        <p:spPr>
          <a:xfrm>
            <a:off x="673056" y="1924050"/>
            <a:ext cx="1171536" cy="1504950"/>
          </a:xfrm>
          <a:prstGeom prst="rect">
            <a:avLst/>
          </a:prstGeom>
        </p:spPr>
      </p:pic>
      <p:pic>
        <p:nvPicPr>
          <p:cNvPr id="6" name="Picture 5">
            <a:extLst>
              <a:ext uri="{FF2B5EF4-FFF2-40B4-BE49-F238E27FC236}">
                <a16:creationId xmlns:a16="http://schemas.microsoft.com/office/drawing/2014/main" xmlns="" id="{FC8E608B-E1D4-40E9-A635-DAE8CA33DEF1}"/>
              </a:ext>
            </a:extLst>
          </p:cNvPr>
          <p:cNvPicPr>
            <a:picLocks noChangeAspect="1"/>
          </p:cNvPicPr>
          <p:nvPr/>
        </p:nvPicPr>
        <p:blipFill>
          <a:blip r:embed="rId3"/>
          <a:stretch>
            <a:fillRect/>
          </a:stretch>
        </p:blipFill>
        <p:spPr>
          <a:xfrm>
            <a:off x="6653232" y="1924050"/>
            <a:ext cx="1171536" cy="1504950"/>
          </a:xfrm>
          <a:prstGeom prst="rect">
            <a:avLst/>
          </a:prstGeom>
        </p:spPr>
      </p:pic>
      <p:pic>
        <p:nvPicPr>
          <p:cNvPr id="7" name="Picture 6">
            <a:extLst>
              <a:ext uri="{FF2B5EF4-FFF2-40B4-BE49-F238E27FC236}">
                <a16:creationId xmlns:a16="http://schemas.microsoft.com/office/drawing/2014/main" xmlns="" id="{43F23C0C-EC1E-488D-B509-C0357EAF25E1}"/>
              </a:ext>
            </a:extLst>
          </p:cNvPr>
          <p:cNvPicPr>
            <a:picLocks noChangeAspect="1"/>
          </p:cNvPicPr>
          <p:nvPr/>
        </p:nvPicPr>
        <p:blipFill>
          <a:blip r:embed="rId4"/>
          <a:stretch>
            <a:fillRect/>
          </a:stretch>
        </p:blipFill>
        <p:spPr>
          <a:xfrm>
            <a:off x="381000" y="4905503"/>
            <a:ext cx="1810034" cy="1114297"/>
          </a:xfrm>
          <a:prstGeom prst="rect">
            <a:avLst/>
          </a:prstGeom>
        </p:spPr>
      </p:pic>
      <p:pic>
        <p:nvPicPr>
          <p:cNvPr id="8" name="Picture 7">
            <a:extLst>
              <a:ext uri="{FF2B5EF4-FFF2-40B4-BE49-F238E27FC236}">
                <a16:creationId xmlns:a16="http://schemas.microsoft.com/office/drawing/2014/main" xmlns="" id="{4C34B627-E361-4B8C-8419-D8E471333B06}"/>
              </a:ext>
            </a:extLst>
          </p:cNvPr>
          <p:cNvPicPr>
            <a:picLocks noChangeAspect="1"/>
          </p:cNvPicPr>
          <p:nvPr/>
        </p:nvPicPr>
        <p:blipFill>
          <a:blip r:embed="rId4"/>
          <a:stretch>
            <a:fillRect/>
          </a:stretch>
        </p:blipFill>
        <p:spPr>
          <a:xfrm>
            <a:off x="6549927" y="4934005"/>
            <a:ext cx="1810034" cy="1114297"/>
          </a:xfrm>
          <a:prstGeom prst="rect">
            <a:avLst/>
          </a:prstGeom>
        </p:spPr>
      </p:pic>
    </p:spTree>
    <p:extLst>
      <p:ext uri="{BB962C8B-B14F-4D97-AF65-F5344CB8AC3E}">
        <p14:creationId xmlns:p14="http://schemas.microsoft.com/office/powerpoint/2010/main" val="3949037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 Site</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Located at ChuckDowning.com (then choose OMIS </a:t>
            </a:r>
            <a:r>
              <a:rPr lang="en-US" sz="3200" dirty="0" smtClean="0">
                <a:solidFill>
                  <a:srgbClr val="FF0000"/>
                </a:solidFill>
              </a:rPr>
              <a:t>259)</a:t>
            </a:r>
            <a:endParaRPr lang="en-US" sz="3200" dirty="0" smtClean="0">
              <a:solidFill>
                <a:srgbClr val="FF0000"/>
              </a:solidFill>
            </a:endParaRPr>
          </a:p>
          <a:p>
            <a:r>
              <a:rPr lang="en-US" sz="3200" dirty="0" smtClean="0">
                <a:solidFill>
                  <a:srgbClr val="FF0000"/>
                </a:solidFill>
              </a:rPr>
              <a:t>Also linked within Blackboard</a:t>
            </a:r>
          </a:p>
          <a:p>
            <a:r>
              <a:rPr lang="en-US" sz="3200" dirty="0" smtClean="0">
                <a:solidFill>
                  <a:srgbClr val="FF0000"/>
                </a:solidFill>
              </a:rPr>
              <a:t>Most important part of web site is ONLINE SCHEDULE!</a:t>
            </a:r>
          </a:p>
          <a:p>
            <a:endParaRPr lang="en-US" dirty="0"/>
          </a:p>
          <a:p>
            <a:r>
              <a:rPr lang="en-US" dirty="0" smtClean="0"/>
              <a:t>All the information you need for the class is on the site.  Please look around, read the syllabus, the schedule, etc</a:t>
            </a:r>
            <a:r>
              <a:rPr lang="en-US" dirty="0" smtClean="0"/>
              <a:t>.</a:t>
            </a:r>
          </a:p>
          <a:p>
            <a:pPr lvl="1"/>
            <a:r>
              <a:rPr lang="en-US" dirty="0" smtClean="0"/>
              <a:t>Figures for quizzes, the syllabus, etc., are all found on our web page!</a:t>
            </a:r>
            <a:endParaRPr lang="en-US" dirty="0" smtClean="0"/>
          </a:p>
        </p:txBody>
      </p:sp>
    </p:spTree>
    <p:extLst>
      <p:ext uri="{BB962C8B-B14F-4D97-AF65-F5344CB8AC3E}">
        <p14:creationId xmlns:p14="http://schemas.microsoft.com/office/powerpoint/2010/main" val="838726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Communication to all students will be sent via email through Blackboard.  Make sure your student email (</a:t>
            </a:r>
            <a:r>
              <a:rPr lang="en-US" sz="3200" dirty="0" smtClean="0">
                <a:solidFill>
                  <a:srgbClr val="FF0000"/>
                </a:solidFill>
                <a:hlinkClick r:id="rId2"/>
              </a:rPr>
              <a:t>znumber@students.niu.edu</a:t>
            </a:r>
            <a:r>
              <a:rPr lang="en-US" sz="3200" dirty="0" smtClean="0">
                <a:solidFill>
                  <a:srgbClr val="FF0000"/>
                </a:solidFill>
              </a:rPr>
              <a:t>) is linked or forwarded to any email you check frequently.</a:t>
            </a:r>
          </a:p>
          <a:p>
            <a:r>
              <a:rPr lang="en-US" sz="3200" dirty="0" smtClean="0">
                <a:solidFill>
                  <a:srgbClr val="FF0000"/>
                </a:solidFill>
              </a:rPr>
              <a:t>You MUST check your email!</a:t>
            </a:r>
          </a:p>
        </p:txBody>
      </p:sp>
    </p:spTree>
    <p:extLst>
      <p:ext uri="{BB962C8B-B14F-4D97-AF65-F5344CB8AC3E}">
        <p14:creationId xmlns:p14="http://schemas.microsoft.com/office/powerpoint/2010/main" val="26974487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Haag BDT 2e Template">
  <a:themeElements>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ag BDT 2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ag BDT 2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ag BDT 2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ag BDT 2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ag BDT 2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ag BDT 2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ag BDT 2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ag BDT 2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ag BDT 2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ag BDT 2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ag BDT 2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ag BDT 2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917</TotalTime>
  <Words>898</Words>
  <Application>Microsoft Office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Century Schoolbook</vt:lpstr>
      <vt:lpstr>Times New Roman</vt:lpstr>
      <vt:lpstr>Times New Roman MT Std</vt:lpstr>
      <vt:lpstr>Tw Cen MT</vt:lpstr>
      <vt:lpstr>Wingdings</vt:lpstr>
      <vt:lpstr>Wingdings 2</vt:lpstr>
      <vt:lpstr>Haag BDT 2e Template</vt:lpstr>
      <vt:lpstr>1_Office Theme</vt:lpstr>
      <vt:lpstr>Median</vt:lpstr>
      <vt:lpstr>PowerPoint Presentation</vt:lpstr>
      <vt:lpstr>What is “OMIS”?</vt:lpstr>
      <vt:lpstr>“But I hate computers.  I’m scared.”</vt:lpstr>
      <vt:lpstr>“But I know all of this.  I’m BORED.”</vt:lpstr>
      <vt:lpstr>OMIS 259 can work for everyone!</vt:lpstr>
      <vt:lpstr>Well, maybe not EVERYONE…</vt:lpstr>
      <vt:lpstr>Pinballs and Pitbulls…</vt:lpstr>
      <vt:lpstr>Course Web Site</vt:lpstr>
      <vt:lpstr>Communication</vt:lpstr>
      <vt:lpstr>Course Structure</vt:lpstr>
      <vt:lpstr>Class Contract</vt:lpstr>
      <vt:lpstr>No exceptions.</vt:lpstr>
      <vt:lpstr>Working Technology is your responsibility.</vt:lpstr>
      <vt:lpstr>You might not receive an email response.</vt:lpstr>
      <vt:lpstr>Getting Help and the Helper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Chuck Downing</cp:lastModifiedBy>
  <cp:revision>127</cp:revision>
  <dcterms:created xsi:type="dcterms:W3CDTF">2000-08-08T18:22:03Z</dcterms:created>
  <dcterms:modified xsi:type="dcterms:W3CDTF">2020-07-20T15:18:25Z</dcterms:modified>
</cp:coreProperties>
</file>