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23" r:id="rId3"/>
    <p:sldId id="266" r:id="rId4"/>
    <p:sldId id="268" r:id="rId5"/>
    <p:sldId id="324" r:id="rId6"/>
    <p:sldId id="256" r:id="rId7"/>
    <p:sldId id="258" r:id="rId8"/>
    <p:sldId id="259" r:id="rId9"/>
    <p:sldId id="260" r:id="rId10"/>
    <p:sldId id="261" r:id="rId11"/>
    <p:sldId id="262"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76203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7082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7760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2602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3657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1933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3583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732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4444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56540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C718E-5854-2847-B78C-BFF5EC188F66}" type="datetimeFigureOut">
              <a:rPr lang="en-US" smtClean="0">
                <a:solidFill>
                  <a:prstClr val="black">
                    <a:tint val="75000"/>
                  </a:prstClr>
                </a:solidFill>
              </a:rPr>
              <a:pPr/>
              <a:t>11/30/2020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2C71162-BDC9-BE4B-AE81-ADEB7471E36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79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F9BB4-94CD-4C8D-9739-F25BDDA40D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532A57-D1B6-438D-9E1D-06C70823DD5D}"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F9BB4-94CD-4C8D-9739-F25BDDA40D64}"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E532A57-D1B6-438D-9E1D-06C70823DD5D}" type="datetimeFigureOut">
              <a:rPr lang="en-US" smtClean="0"/>
              <a:pPr/>
              <a:t>11/30/2020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CEF9BB4-94CD-4C8D-9739-F25BDDA40D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fontAlgn="auto">
              <a:spcBef>
                <a:spcPts val="0"/>
              </a:spcBef>
              <a:spcAft>
                <a:spcPts val="0"/>
              </a:spcAft>
            </a:pPr>
            <a:fld id="{5EEC718E-5854-2847-B78C-BFF5EC188F66}" type="datetimeFigureOut">
              <a:rPr lang="en-US" smtClean="0">
                <a:solidFill>
                  <a:prstClr val="black">
                    <a:tint val="75000"/>
                  </a:prstClr>
                </a:solidFill>
                <a:latin typeface="Calibri"/>
              </a:rPr>
              <a:pPr defTabSz="342900" fontAlgn="auto">
                <a:spcBef>
                  <a:spcPts val="0"/>
                </a:spcBef>
                <a:spcAft>
                  <a:spcPts val="0"/>
                </a:spcAft>
              </a:pPr>
              <a:t>11/30/2020</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fontAlgn="auto">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fontAlgn="auto">
              <a:spcBef>
                <a:spcPts val="0"/>
              </a:spcBef>
              <a:spcAft>
                <a:spcPts val="0"/>
              </a:spcAft>
            </a:pPr>
            <a:fld id="{52C71162-BDC9-BE4B-AE81-ADEB7471E36D}" type="slidenum">
              <a:rPr lang="en-US" smtClean="0">
                <a:solidFill>
                  <a:prstClr val="black">
                    <a:tint val="75000"/>
                  </a:prstClr>
                </a:solidFill>
                <a:latin typeface="Calibri"/>
              </a:rPr>
              <a:pPr defTabSz="342900" fontAlgn="auto">
                <a:spcBef>
                  <a:spcPts val="0"/>
                </a:spcBef>
                <a:spcAft>
                  <a:spcPts val="0"/>
                </a:spcAft>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9323676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1447800" y="1219200"/>
            <a:ext cx="5867400" cy="4006596"/>
          </a:xfrm>
          <a:prstGeom prst="rect">
            <a:avLst/>
          </a:prstGeom>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C8102E"/>
                </a:solidFill>
                <a:effectLst/>
                <a:uLnTx/>
                <a:uFillTx/>
                <a:latin typeface="Times New Roman MT Std"/>
                <a:ea typeface="+mj-ea"/>
                <a:cs typeface="Times New Roman MT Std"/>
              </a:rPr>
              <a:t>OMIS 259</a:t>
            </a:r>
            <a:br>
              <a:rPr kumimoji="0" lang="en-US" sz="3600" b="0" i="0" u="none" strike="noStrike" kern="1200" cap="none" spc="0" normalizeH="0" baseline="0" noProof="0" dirty="0">
                <a:ln>
                  <a:noFill/>
                </a:ln>
                <a:solidFill>
                  <a:srgbClr val="C8102E"/>
                </a:solidFill>
                <a:effectLst/>
                <a:uLnTx/>
                <a:uFillTx/>
                <a:latin typeface="Times New Roman MT Std"/>
                <a:ea typeface="+mj-ea"/>
                <a:cs typeface="Times New Roman MT Std"/>
              </a:rPr>
            </a:br>
            <a:r>
              <a:rPr kumimoji="0" lang="en-US" sz="3600" b="0" i="0" u="none" strike="noStrike" kern="1200" cap="none" spc="0" normalizeH="0" baseline="0" noProof="0" dirty="0">
                <a:ln>
                  <a:noFill/>
                </a:ln>
                <a:solidFill>
                  <a:prstClr val="black"/>
                </a:solidFill>
                <a:effectLst/>
                <a:uLnTx/>
                <a:uFillTx/>
                <a:latin typeface="Times New Roman MT Std"/>
                <a:ea typeface="+mj-ea"/>
                <a:cs typeface="Times New Roman MT Std"/>
              </a:rPr>
              <a:t>Intro to MyITLab</a:t>
            </a:r>
            <a:br>
              <a:rPr kumimoji="0" lang="en-US" sz="3600" b="0" i="0" u="none" strike="noStrike" kern="1200" cap="none" spc="0" normalizeH="0" baseline="0" noProof="0" dirty="0">
                <a:ln>
                  <a:noFill/>
                </a:ln>
                <a:solidFill>
                  <a:prstClr val="black"/>
                </a:solidFill>
                <a:effectLst/>
                <a:uLnTx/>
                <a:uFillTx/>
                <a:latin typeface="Times New Roman MT Std"/>
                <a:ea typeface="+mj-ea"/>
                <a:cs typeface="Times New Roman MT Std"/>
              </a:rPr>
            </a:br>
            <a:endParaRPr kumimoji="0" lang="en-US" sz="2400" b="0" i="0" u="none" strike="noStrike" kern="1200" cap="none" spc="0" normalizeH="0" baseline="0" noProof="0" dirty="0">
              <a:ln>
                <a:noFill/>
              </a:ln>
              <a:solidFill>
                <a:srgbClr val="FF0000"/>
              </a:solidFill>
              <a:effectLst/>
              <a:uLnTx/>
              <a:uFillTx/>
              <a:latin typeface="Times New Roman MT Std"/>
              <a:ea typeface="+mj-ea"/>
              <a:cs typeface="Times New Roman MT Std"/>
            </a:endParaRPr>
          </a:p>
        </p:txBody>
      </p:sp>
    </p:spTree>
    <p:extLst>
      <p:ext uri="{BB962C8B-B14F-4D97-AF65-F5344CB8AC3E}">
        <p14:creationId xmlns:p14="http://schemas.microsoft.com/office/powerpoint/2010/main" val="1993410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MyITLab</a:t>
            </a:r>
            <a:endParaRPr lang="en-US" dirty="0"/>
          </a:p>
        </p:txBody>
      </p:sp>
      <p:sp>
        <p:nvSpPr>
          <p:cNvPr id="3" name="Content Placeholder 2"/>
          <p:cNvSpPr>
            <a:spLocks noGrp="1"/>
          </p:cNvSpPr>
          <p:nvPr>
            <p:ph idx="1"/>
          </p:nvPr>
        </p:nvSpPr>
        <p:spPr/>
        <p:txBody>
          <a:bodyPr>
            <a:normAutofit/>
          </a:bodyPr>
          <a:lstStyle/>
          <a:p>
            <a:r>
              <a:rPr lang="en-US" dirty="0"/>
              <a:t>Grader-Project Homework (GPHW):  You can go through UNLIMITED times.  You should view these as training for the Grader-Project Assessment. </a:t>
            </a:r>
            <a:r>
              <a:rPr lang="en-US" dirty="0" smtClean="0"/>
              <a:t>There </a:t>
            </a:r>
            <a:r>
              <a:rPr lang="en-US" dirty="0"/>
              <a:t>are tutorial videos linked from our online schedule for EVERY GPHW.  </a:t>
            </a:r>
            <a:r>
              <a:rPr lang="en-US" dirty="0" smtClean="0"/>
              <a:t>The videos are required to watch, but completion of the GPHWs is optional.</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MyITLab</a:t>
            </a:r>
            <a:endParaRPr lang="en-US" dirty="0"/>
          </a:p>
        </p:txBody>
      </p:sp>
      <p:sp>
        <p:nvSpPr>
          <p:cNvPr id="3" name="Content Placeholder 2"/>
          <p:cNvSpPr>
            <a:spLocks noGrp="1"/>
          </p:cNvSpPr>
          <p:nvPr>
            <p:ph idx="1"/>
          </p:nvPr>
        </p:nvSpPr>
        <p:spPr/>
        <p:txBody>
          <a:bodyPr>
            <a:normAutofit/>
          </a:bodyPr>
          <a:lstStyle/>
          <a:p>
            <a:r>
              <a:rPr lang="en-US" dirty="0"/>
              <a:t>Grader-Project Assessment (GPA): </a:t>
            </a:r>
            <a:endParaRPr lang="en-US" dirty="0" smtClean="0"/>
          </a:p>
          <a:p>
            <a:r>
              <a:rPr lang="en-US" dirty="0" smtClean="0"/>
              <a:t>You </a:t>
            </a:r>
            <a:r>
              <a:rPr lang="en-US" dirty="0"/>
              <a:t>can go through these TWO times with no time limit.  Your best score will be saved.</a:t>
            </a:r>
          </a:p>
          <a:p>
            <a:pPr lvl="1"/>
            <a:r>
              <a:rPr lang="en-US" dirty="0"/>
              <a:t>Computer crashed?  Family emergency?  That’s why we’re giving you two tries… pretend your first try is your ONLY try.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MyITLab</a:t>
            </a:r>
            <a:endParaRPr lang="en-US" dirty="0"/>
          </a:p>
        </p:txBody>
      </p:sp>
      <p:sp>
        <p:nvSpPr>
          <p:cNvPr id="3" name="Content Placeholder 2"/>
          <p:cNvSpPr>
            <a:spLocks noGrp="1"/>
          </p:cNvSpPr>
          <p:nvPr>
            <p:ph idx="1"/>
          </p:nvPr>
        </p:nvSpPr>
        <p:spPr/>
        <p:txBody>
          <a:bodyPr>
            <a:normAutofit/>
          </a:bodyPr>
          <a:lstStyle/>
          <a:p>
            <a:r>
              <a:rPr lang="en-US" dirty="0"/>
              <a:t>OPTIONALLY, you can listen to the Audio PowerPoint presentations.  These are there to give you extra support if you would like.</a:t>
            </a:r>
          </a:p>
          <a:p>
            <a:pPr lvl="1"/>
            <a:r>
              <a:rPr lang="en-US" dirty="0"/>
              <a:t>Additionally, you can optionally view/complete Microsoft Word, PowerPoint, or other Office training/exercises.  These will not be graded.</a:t>
            </a:r>
          </a:p>
          <a:p>
            <a:pPr lvl="1"/>
            <a:r>
              <a:rPr lang="en-US" dirty="0"/>
              <a:t>Of course, YouTube and Google can help also!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MyITLab</a:t>
            </a:r>
          </a:p>
        </p:txBody>
      </p:sp>
      <p:sp>
        <p:nvSpPr>
          <p:cNvPr id="3" name="Content Placeholder 2"/>
          <p:cNvSpPr>
            <a:spLocks noGrp="1"/>
          </p:cNvSpPr>
          <p:nvPr>
            <p:ph idx="1"/>
          </p:nvPr>
        </p:nvSpPr>
        <p:spPr/>
        <p:txBody>
          <a:bodyPr>
            <a:normAutofit/>
          </a:bodyPr>
          <a:lstStyle/>
          <a:p>
            <a:r>
              <a:rPr lang="en-US" dirty="0"/>
              <a:t>You MUST have MyITLab for this class:</a:t>
            </a:r>
          </a:p>
          <a:p>
            <a:pPr lvl="1"/>
            <a:r>
              <a:rPr lang="en-US" dirty="0"/>
              <a:t>MyITLab access includes two </a:t>
            </a:r>
            <a:r>
              <a:rPr lang="en-US" dirty="0" err="1"/>
              <a:t>ebooks</a:t>
            </a:r>
            <a:r>
              <a:rPr lang="en-US" dirty="0"/>
              <a:t> ($70, link from our class page)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MyITLab</a:t>
            </a:r>
          </a:p>
        </p:txBody>
      </p:sp>
      <p:sp>
        <p:nvSpPr>
          <p:cNvPr id="3" name="Content Placeholder 2"/>
          <p:cNvSpPr>
            <a:spLocks noGrp="1"/>
          </p:cNvSpPr>
          <p:nvPr>
            <p:ph idx="1"/>
          </p:nvPr>
        </p:nvSpPr>
        <p:spPr/>
        <p:txBody>
          <a:bodyPr>
            <a:normAutofit fontScale="62500" lnSpcReduction="20000"/>
          </a:bodyPr>
          <a:lstStyle/>
          <a:p>
            <a:pPr lvl="1">
              <a:buNone/>
            </a:pPr>
            <a:r>
              <a:rPr lang="en-US" dirty="0"/>
              <a:t>	</a:t>
            </a:r>
            <a:r>
              <a:rPr lang="en-US" sz="3600" dirty="0"/>
              <a:t>How to buy and get into MyITLab</a:t>
            </a:r>
          </a:p>
          <a:p>
            <a:pPr lvl="1"/>
            <a:endParaRPr lang="en-US" dirty="0"/>
          </a:p>
          <a:p>
            <a:pPr lvl="1"/>
            <a:r>
              <a:rPr lang="en-US" dirty="0"/>
              <a:t>Click on “Get stuff you need for the course” link on class web page</a:t>
            </a:r>
          </a:p>
          <a:p>
            <a:pPr lvl="1"/>
            <a:endParaRPr lang="en-US" dirty="0"/>
          </a:p>
          <a:p>
            <a:pPr lvl="1"/>
            <a:r>
              <a:rPr lang="en-US" dirty="0"/>
              <a:t>Use credit card to purchase four-year access code and </a:t>
            </a:r>
            <a:r>
              <a:rPr lang="en-US" dirty="0" err="1"/>
              <a:t>ebooks</a:t>
            </a:r>
            <a:r>
              <a:rPr lang="en-US" dirty="0"/>
              <a:t> (this is like buying a book for class.  Your money goes to Pearson, the publisher)</a:t>
            </a:r>
          </a:p>
          <a:p>
            <a:pPr lvl="1"/>
            <a:endParaRPr lang="en-US" dirty="0"/>
          </a:p>
          <a:p>
            <a:pPr lvl="2"/>
            <a:r>
              <a:rPr lang="en-US" dirty="0"/>
              <a:t>Get access code at book store if you’re on financial aid</a:t>
            </a:r>
          </a:p>
          <a:p>
            <a:pPr lvl="2"/>
            <a:endParaRPr lang="en-US" dirty="0"/>
          </a:p>
          <a:p>
            <a:pPr lvl="1"/>
            <a:r>
              <a:rPr lang="en-US" dirty="0"/>
              <a:t>Click on “Use MyITLab” link on class web page to use the software</a:t>
            </a:r>
          </a:p>
          <a:p>
            <a:pPr lvl="1"/>
            <a:endParaRPr lang="en-US" dirty="0"/>
          </a:p>
          <a:p>
            <a:pPr lvl="1"/>
            <a:r>
              <a:rPr lang="en-US" dirty="0"/>
              <a:t>Allow pop-ups (upper right in your browser) so MyITLab will work!</a:t>
            </a:r>
          </a:p>
          <a:p>
            <a:pPr lvl="2"/>
            <a:endParaRPr lang="en-US" dirty="0"/>
          </a:p>
          <a:p>
            <a:pPr lvl="1"/>
            <a:r>
              <a:rPr lang="en-US" dirty="0"/>
              <a:t>If you’re using your own computer, click on the link on our “Get Stuff” page to “tune up” your browser.  If you cannot get your own computer to run MyITLab, you will need to use a friend’s computer or the Barsema Hall computer labs to complete your MyITLab assignments.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MyITLab</a:t>
            </a:r>
          </a:p>
        </p:txBody>
      </p:sp>
      <p:sp>
        <p:nvSpPr>
          <p:cNvPr id="3" name="Content Placeholder 2"/>
          <p:cNvSpPr>
            <a:spLocks noGrp="1"/>
          </p:cNvSpPr>
          <p:nvPr>
            <p:ph idx="1"/>
          </p:nvPr>
        </p:nvSpPr>
        <p:spPr/>
        <p:txBody>
          <a:bodyPr>
            <a:normAutofit/>
          </a:bodyPr>
          <a:lstStyle/>
          <a:p>
            <a:pPr lvl="1">
              <a:buNone/>
            </a:pPr>
            <a:r>
              <a:rPr lang="en-US" dirty="0"/>
              <a:t>	</a:t>
            </a:r>
            <a:r>
              <a:rPr lang="en-US" sz="3600" dirty="0"/>
              <a:t>Your are doing business cases in MyITLab</a:t>
            </a:r>
          </a:p>
          <a:p>
            <a:pPr lvl="1"/>
            <a:endParaRPr lang="en-US" dirty="0"/>
          </a:p>
          <a:p>
            <a:pPr lvl="1"/>
            <a:r>
              <a:rPr lang="en-US" dirty="0"/>
              <a:t>Think about what you’re doing.  Can you do it on your own in your business career?</a:t>
            </a:r>
          </a:p>
          <a:p>
            <a:pPr lvl="1"/>
            <a:endParaRPr lang="en-US" dirty="0"/>
          </a:p>
          <a:p>
            <a:pPr lvl="1"/>
            <a:r>
              <a:rPr lang="en-US" dirty="0"/>
              <a:t>Do the work yourself:  MyITLab has integrity check.  Don’t fail the class and ruin your business career!!</a:t>
            </a:r>
          </a:p>
        </p:txBody>
      </p:sp>
    </p:spTree>
    <p:extLst>
      <p:ext uri="{BB962C8B-B14F-4D97-AF65-F5344CB8AC3E}">
        <p14:creationId xmlns:p14="http://schemas.microsoft.com/office/powerpoint/2010/main" val="1156421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772400" cy="4648200"/>
          </a:xfrm>
        </p:spPr>
        <p:txBody>
          <a:bodyPr>
            <a:noAutofit/>
          </a:bodyPr>
          <a:lstStyle/>
          <a:p>
            <a:r>
              <a:rPr lang="en-US" sz="4800" b="1" dirty="0">
                <a:solidFill>
                  <a:srgbClr val="FF0000"/>
                </a:solidFill>
              </a:rPr>
              <a:t>Make sure you have a valid MyITLab account and can get into MyITLab (first assignment is due soon!– see schedule</a:t>
            </a:r>
            <a:r>
              <a:rPr lang="en-US" sz="4800"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MyITLab</a:t>
            </a:r>
            <a:endParaRPr lang="en-US" dirty="0"/>
          </a:p>
        </p:txBody>
      </p:sp>
      <p:sp>
        <p:nvSpPr>
          <p:cNvPr id="3" name="Content Placeholder 2"/>
          <p:cNvSpPr>
            <a:spLocks noGrp="1"/>
          </p:cNvSpPr>
          <p:nvPr>
            <p:ph idx="1"/>
          </p:nvPr>
        </p:nvSpPr>
        <p:spPr/>
        <p:txBody>
          <a:bodyPr>
            <a:normAutofit fontScale="85000" lnSpcReduction="20000"/>
          </a:bodyPr>
          <a:lstStyle/>
          <a:p>
            <a:r>
              <a:rPr lang="en-US" dirty="0"/>
              <a:t>Assignments start soon and are given EVERY week the remainder of the semester.  SEE SCHEDULE ONLINE!</a:t>
            </a:r>
          </a:p>
          <a:p>
            <a:r>
              <a:rPr lang="en-US" dirty="0"/>
              <a:t>Read </a:t>
            </a:r>
            <a:r>
              <a:rPr lang="en-US" dirty="0" err="1"/>
              <a:t>Ebook</a:t>
            </a:r>
            <a:r>
              <a:rPr lang="en-US" dirty="0"/>
              <a:t> chapter FIRST!!!</a:t>
            </a:r>
          </a:p>
          <a:p>
            <a:r>
              <a:rPr lang="en-US" dirty="0"/>
              <a:t>There are four types of assignments for each chapter:</a:t>
            </a:r>
          </a:p>
          <a:p>
            <a:pPr lvl="1"/>
            <a:r>
              <a:rPr lang="en-US" dirty="0"/>
              <a:t>Simulation Training (“ST”), </a:t>
            </a:r>
            <a:r>
              <a:rPr lang="en-US" dirty="0" smtClean="0"/>
              <a:t>20% </a:t>
            </a:r>
            <a:r>
              <a:rPr lang="en-US" dirty="0"/>
              <a:t>of chapter grade, unlimited </a:t>
            </a:r>
            <a:r>
              <a:rPr lang="en-US" dirty="0" smtClean="0"/>
              <a:t>tries, </a:t>
            </a:r>
            <a:r>
              <a:rPr lang="en-US" dirty="0" smtClean="0">
                <a:solidFill>
                  <a:srgbClr val="FF0000"/>
                </a:solidFill>
              </a:rPr>
              <a:t>REQUIRED</a:t>
            </a:r>
            <a:endParaRPr lang="en-US" dirty="0">
              <a:solidFill>
                <a:srgbClr val="FF0000"/>
              </a:solidFill>
            </a:endParaRPr>
          </a:p>
          <a:p>
            <a:pPr lvl="1"/>
            <a:r>
              <a:rPr lang="en-US" dirty="0"/>
              <a:t>Simulation Exam (“SE”), </a:t>
            </a:r>
            <a:r>
              <a:rPr lang="en-US" dirty="0" smtClean="0"/>
              <a:t>80% </a:t>
            </a:r>
            <a:r>
              <a:rPr lang="en-US" dirty="0"/>
              <a:t>of chapter grade, 2 </a:t>
            </a:r>
            <a:r>
              <a:rPr lang="en-US" dirty="0" smtClean="0"/>
              <a:t>tries, </a:t>
            </a:r>
            <a:r>
              <a:rPr lang="en-US" dirty="0" smtClean="0">
                <a:solidFill>
                  <a:srgbClr val="FF0000"/>
                </a:solidFill>
              </a:rPr>
              <a:t>REQUIRED</a:t>
            </a:r>
            <a:endParaRPr lang="en-US" dirty="0">
              <a:solidFill>
                <a:srgbClr val="FF0000"/>
              </a:solidFill>
            </a:endParaRPr>
          </a:p>
          <a:p>
            <a:pPr lvl="1"/>
            <a:r>
              <a:rPr lang="en-US" dirty="0"/>
              <a:t>Grader Project Homework (“GPHW”), </a:t>
            </a:r>
            <a:r>
              <a:rPr lang="en-US" dirty="0" smtClean="0"/>
              <a:t>unlimited tries, </a:t>
            </a:r>
            <a:r>
              <a:rPr lang="en-US" dirty="0" smtClean="0">
                <a:solidFill>
                  <a:srgbClr val="FF0000"/>
                </a:solidFill>
              </a:rPr>
              <a:t>OPTIONAL (required to watch tutorial videos)</a:t>
            </a:r>
            <a:endParaRPr lang="en-US" dirty="0">
              <a:solidFill>
                <a:srgbClr val="FF0000"/>
              </a:solidFill>
            </a:endParaRPr>
          </a:p>
          <a:p>
            <a:pPr lvl="1"/>
            <a:r>
              <a:rPr lang="en-US" dirty="0"/>
              <a:t>Grader Project Assessment (“GPA”), </a:t>
            </a:r>
            <a:r>
              <a:rPr lang="en-US" dirty="0" smtClean="0"/>
              <a:t>2 tries, </a:t>
            </a:r>
            <a:r>
              <a:rPr lang="en-US" dirty="0" smtClean="0">
                <a:solidFill>
                  <a:srgbClr val="FF0000"/>
                </a:solidFill>
              </a:rPr>
              <a:t>OPTIONAL</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MyITLab</a:t>
            </a:r>
            <a:endParaRPr lang="en-US" dirty="0"/>
          </a:p>
        </p:txBody>
      </p:sp>
      <p:sp>
        <p:nvSpPr>
          <p:cNvPr id="3" name="Content Placeholder 2"/>
          <p:cNvSpPr>
            <a:spLocks noGrp="1"/>
          </p:cNvSpPr>
          <p:nvPr>
            <p:ph idx="1"/>
          </p:nvPr>
        </p:nvSpPr>
        <p:spPr/>
        <p:txBody>
          <a:bodyPr/>
          <a:lstStyle/>
          <a:p>
            <a:r>
              <a:rPr lang="en-US" dirty="0"/>
              <a:t>Simulation Training (ST):  You can go through this UNLIMITED times, 5 tries per question.  Basically, it’s a free “A”.  It’s trying to teach you something.</a:t>
            </a:r>
          </a:p>
          <a:p>
            <a:pPr lvl="1"/>
            <a:r>
              <a:rPr lang="en-US" dirty="0"/>
              <a:t>Choose the “Learning Aids” (usually in lower right) and then “Practice” to get taught step-by-step as needed!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MyITLab</a:t>
            </a:r>
            <a:endParaRPr lang="en-US" dirty="0"/>
          </a:p>
        </p:txBody>
      </p:sp>
      <p:sp>
        <p:nvSpPr>
          <p:cNvPr id="3" name="Content Placeholder 2"/>
          <p:cNvSpPr>
            <a:spLocks noGrp="1"/>
          </p:cNvSpPr>
          <p:nvPr>
            <p:ph idx="1"/>
          </p:nvPr>
        </p:nvSpPr>
        <p:spPr/>
        <p:txBody>
          <a:bodyPr/>
          <a:lstStyle/>
          <a:p>
            <a:r>
              <a:rPr lang="en-US" dirty="0"/>
              <a:t>Simulation Training (ST):  They’re pretty obvious if you know the material already.  WANT TO BLOW THEM OFF?  You may (not recommended!).  Then that </a:t>
            </a:r>
            <a:r>
              <a:rPr lang="en-US" dirty="0" smtClean="0"/>
              <a:t>20</a:t>
            </a:r>
            <a:r>
              <a:rPr lang="en-US" dirty="0"/>
              <a:t>% goes to the Skill-Based Exam (which then counts </a:t>
            </a:r>
            <a:r>
              <a:rPr lang="en-US" dirty="0" smtClean="0"/>
              <a:t>100</a:t>
            </a:r>
            <a:r>
              <a:rPr lang="en-US" dirty="0"/>
              <a:t>%) for that chapter.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MyITLab</a:t>
            </a:r>
            <a:endParaRPr lang="en-US" dirty="0"/>
          </a:p>
        </p:txBody>
      </p:sp>
      <p:sp>
        <p:nvSpPr>
          <p:cNvPr id="3" name="Content Placeholder 2"/>
          <p:cNvSpPr>
            <a:spLocks noGrp="1"/>
          </p:cNvSpPr>
          <p:nvPr>
            <p:ph idx="1"/>
          </p:nvPr>
        </p:nvSpPr>
        <p:spPr/>
        <p:txBody>
          <a:bodyPr>
            <a:normAutofit lnSpcReduction="10000"/>
          </a:bodyPr>
          <a:lstStyle/>
          <a:p>
            <a:r>
              <a:rPr lang="en-US" dirty="0"/>
              <a:t>Simulation Exam (SE):  This is your test.  We cannot answers questions on SE (you should ask them on the ST… your questions will be similar).  </a:t>
            </a:r>
          </a:p>
          <a:p>
            <a:r>
              <a:rPr lang="en-US" dirty="0"/>
              <a:t>You can go through these TWO times, 5 tries per question. Your best score will be saved.</a:t>
            </a:r>
          </a:p>
          <a:p>
            <a:pPr lvl="1"/>
            <a:r>
              <a:rPr lang="en-US" dirty="0"/>
              <a:t>Computer crashed?  Family emergency?  That’s why we’re giving you two tries… pretend your first try is your ONLY try.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156</TotalTime>
  <Words>478</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Times New Roman MT Std</vt:lpstr>
      <vt:lpstr>Verdana</vt:lpstr>
      <vt:lpstr>Wingdings 2</vt:lpstr>
      <vt:lpstr>Aspect</vt:lpstr>
      <vt:lpstr>1_Office Theme</vt:lpstr>
      <vt:lpstr>PowerPoint Presentation</vt:lpstr>
      <vt:lpstr>MyITLab</vt:lpstr>
      <vt:lpstr>MyITLab</vt:lpstr>
      <vt:lpstr>MyITLab</vt:lpstr>
      <vt:lpstr>Make sure you have a valid MyITLab account and can get into MyITLab (first assignment is due soon!– see schedule)</vt:lpstr>
      <vt:lpstr>MyITLab</vt:lpstr>
      <vt:lpstr>MyITLab</vt:lpstr>
      <vt:lpstr>MyITLab</vt:lpstr>
      <vt:lpstr>MyITLab</vt:lpstr>
      <vt:lpstr>MyITLab</vt:lpstr>
      <vt:lpstr>MyITLab</vt:lpstr>
      <vt:lpstr>MyITLab</vt:lpstr>
    </vt:vector>
  </TitlesOfParts>
  <Company>Northern Illinois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sure you have a valid MyITLab account and can get into MyITLab before next week (first assignment is due soon after – see schedule)</dc:title>
  <dc:creator>faculty</dc:creator>
  <cp:lastModifiedBy>Chuck Downing</cp:lastModifiedBy>
  <cp:revision>36</cp:revision>
  <dcterms:created xsi:type="dcterms:W3CDTF">2010-08-30T20:22:46Z</dcterms:created>
  <dcterms:modified xsi:type="dcterms:W3CDTF">2020-11-30T15:15:44Z</dcterms:modified>
</cp:coreProperties>
</file>