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notesMasterIdLst>
    <p:notesMasterId r:id="rId13"/>
  </p:notesMasterIdLst>
  <p:handoutMasterIdLst>
    <p:handoutMasterId r:id="rId14"/>
  </p:handoutMasterIdLst>
  <p:sldIdLst>
    <p:sldId id="271" r:id="rId3"/>
    <p:sldId id="290" r:id="rId4"/>
    <p:sldId id="286" r:id="rId5"/>
    <p:sldId id="291" r:id="rId6"/>
    <p:sldId id="305" r:id="rId7"/>
    <p:sldId id="306" r:id="rId8"/>
    <p:sldId id="308" r:id="rId9"/>
    <p:sldId id="309" r:id="rId10"/>
    <p:sldId id="310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4F1"/>
    <a:srgbClr val="AF0000"/>
    <a:srgbClr val="BF2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86190" autoAdjust="0"/>
  </p:normalViewPr>
  <p:slideViewPr>
    <p:cSldViewPr>
      <p:cViewPr varScale="1">
        <p:scale>
          <a:sx n="95" d="100"/>
          <a:sy n="95" d="100"/>
        </p:scale>
        <p:origin x="1458" y="78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53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A00E0-8A82-468F-9B2B-F8EB4AB6399D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C4D65-DA11-4126-9556-9310B8956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377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F7AD5-1E06-481F-9C05-C3A40CB42C63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F22EF-CF13-4EA3-BA93-BBE40C1538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3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F22EF-CF13-4EA3-BA93-BBE40C15388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0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1779" tIns="45890" rIns="91779" bIns="45890">
            <a:normAutofit/>
          </a:bodyPr>
          <a:lstStyle/>
          <a:p>
            <a:pPr defTabSz="917792">
              <a:defRPr/>
            </a:pPr>
            <a:r>
              <a:rPr lang="en-US" dirty="0"/>
              <a:t>The new data ecosystem driven by the arrival of big data will require 3 archetypical roles to provide services.  </a:t>
            </a:r>
          </a:p>
          <a:p>
            <a:pPr defTabSz="917792">
              <a:defRPr/>
            </a:pPr>
            <a:r>
              <a:rPr lang="en-US" dirty="0"/>
              <a:t>Here are some professions that represent illustrative examples of each of the 3 main categories.</a:t>
            </a:r>
          </a:p>
          <a:p>
            <a:pPr defTabSz="917792">
              <a:defRPr/>
            </a:pPr>
            <a:r>
              <a:rPr lang="en-US" b="1" dirty="0"/>
              <a:t>Deep Analytical Talent</a:t>
            </a:r>
            <a:endParaRPr lang="en-US" dirty="0"/>
          </a:p>
          <a:p>
            <a:pPr marL="209550" lvl="1" indent="-152400">
              <a:buSzPct val="90000"/>
              <a:defRPr/>
            </a:pPr>
            <a:r>
              <a:rPr lang="en-US" dirty="0"/>
              <a:t>Technically savvy, with strong analytical skills </a:t>
            </a:r>
          </a:p>
          <a:p>
            <a:pPr marL="209550" lvl="1" indent="-152400">
              <a:buSzPct val="90000"/>
              <a:defRPr/>
            </a:pPr>
            <a:r>
              <a:rPr lang="en-US" dirty="0"/>
              <a:t>Combination of skills to handle raw data, unstructured data and complex analytical techniques at massive scales</a:t>
            </a:r>
          </a:p>
          <a:p>
            <a:pPr marL="209550" lvl="1" indent="-152400">
              <a:buSzPct val="90000"/>
              <a:defRPr/>
            </a:pPr>
            <a:r>
              <a:rPr lang="en-US" dirty="0"/>
              <a:t>Needs access to magnetic, analytic sandbox </a:t>
            </a:r>
          </a:p>
          <a:p>
            <a:pPr defTabSz="917792">
              <a:defRPr/>
            </a:pPr>
            <a:r>
              <a:rPr lang="en-US" dirty="0"/>
              <a:t>Examples of professions:  Data Scientists, Statisticians, Economists, Mathematicians</a:t>
            </a:r>
          </a:p>
          <a:p>
            <a:pPr defTabSz="917792">
              <a:defRPr/>
            </a:pPr>
            <a:r>
              <a:rPr lang="en-US" b="1" dirty="0"/>
              <a:t>Data Savvy Professionals</a:t>
            </a:r>
          </a:p>
          <a:p>
            <a:pPr defTabSz="917792">
              <a:defRPr/>
            </a:pPr>
            <a:r>
              <a:rPr lang="en-US" dirty="0"/>
              <a:t>Examples of professions:  Financial Analysts, Market Research Analysts, Life Scientists, Operations Managers, Business and Functional Managers</a:t>
            </a:r>
          </a:p>
          <a:p>
            <a:pPr defTabSz="917792">
              <a:defRPr/>
            </a:pPr>
            <a:r>
              <a:rPr lang="en-US" b="1" dirty="0"/>
              <a:t>Technology &amp; Data Enablers</a:t>
            </a:r>
          </a:p>
          <a:p>
            <a:pPr defTabSz="917792">
              <a:defRPr/>
            </a:pPr>
            <a:r>
              <a:rPr lang="en-US" dirty="0"/>
              <a:t>Examples of professions:  Computer programmers, database administrators, computer system analysts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 lIns="91779" tIns="45890" rIns="91779" bIns="45890"/>
          <a:lstStyle/>
          <a:p>
            <a:pPr>
              <a:defRPr/>
            </a:pPr>
            <a:fld id="{CC1D2CEB-CD72-4F04-9D3C-92249866DE7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3733800" y="8838571"/>
            <a:ext cx="2667315" cy="305430"/>
          </a:xfrm>
        </p:spPr>
        <p:txBody>
          <a:bodyPr lIns="90571" tIns="45286" rIns="90571" bIns="45286"/>
          <a:lstStyle/>
          <a:p>
            <a:pPr>
              <a:defRPr/>
            </a:pPr>
            <a:r>
              <a:rPr lang="en-US" dirty="0"/>
              <a:t>Module 1: Introduction to BDA</a:t>
            </a:r>
          </a:p>
        </p:txBody>
      </p:sp>
    </p:spTree>
    <p:extLst>
      <p:ext uri="{BB962C8B-B14F-4D97-AF65-F5344CB8AC3E}">
        <p14:creationId xmlns:p14="http://schemas.microsoft.com/office/powerpoint/2010/main" val="167598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" y="19050"/>
            <a:ext cx="9134475" cy="6850856"/>
          </a:xfrm>
          <a:prstGeom prst="rect">
            <a:avLst/>
          </a:prstGeom>
        </p:spPr>
      </p:pic>
      <p:sp>
        <p:nvSpPr>
          <p:cNvPr id="9" name="Rounded Rectangle 8"/>
          <p:cNvSpPr/>
          <p:nvPr userDrawn="1"/>
        </p:nvSpPr>
        <p:spPr>
          <a:xfrm>
            <a:off x="762000" y="2743200"/>
            <a:ext cx="8534400" cy="1295400"/>
          </a:xfrm>
          <a:prstGeom prst="roundRect">
            <a:avLst/>
          </a:prstGeom>
          <a:solidFill>
            <a:schemeClr val="bg2">
              <a:lumMod val="1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0" y="2952750"/>
            <a:ext cx="7848600" cy="838200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267200"/>
            <a:ext cx="6705600" cy="137160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A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56350"/>
            <a:ext cx="1066800" cy="365125"/>
          </a:xfrm>
        </p:spPr>
        <p:txBody>
          <a:bodyPr/>
          <a:lstStyle/>
          <a:p>
            <a:fld id="{176A6A54-2A6B-4242-B691-C4DE4231F394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259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1676400" cy="365125"/>
          </a:xfrm>
        </p:spPr>
        <p:txBody>
          <a:bodyPr/>
          <a:lstStyle/>
          <a:p>
            <a:fld id="{B2FED1A7-FB98-43FD-AA3D-E7C3EC56B2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bNIUtag_horz_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09600"/>
            <a:ext cx="5562600" cy="156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ulletsTop_Graphic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04800" y="3276600"/>
            <a:ext cx="8458200" cy="26670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724400" y="6629400"/>
            <a:ext cx="4191000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895683FA-D0FB-447D-82E1-0D3AF418E355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0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GraphicsTop_Bullets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733800"/>
            <a:ext cx="8458200" cy="2209800"/>
          </a:xfr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04800" y="914400"/>
            <a:ext cx="8458200" cy="2667000"/>
          </a:xfrm>
        </p:spPr>
        <p:txBody>
          <a:bodyPr>
            <a:normAutofit/>
          </a:bodyPr>
          <a:lstStyle>
            <a:lvl1pPr>
              <a:buNone/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724400" y="6629400"/>
            <a:ext cx="4191000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A4D05BE-A5A8-4D83-BF6E-65FCE94A14E4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42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Page_Mod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688975"/>
          </a:xfrm>
        </p:spPr>
        <p:txBody>
          <a:bodyPr anchor="t"/>
          <a:lstStyle>
            <a:lvl1pPr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7086600" cy="2667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724400" y="6629400"/>
            <a:ext cx="4191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CDAE9-9707-4120-A90B-FABB84BE074E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36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Page_Lesson_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6019800" cy="1219200"/>
          </a:xfrm>
        </p:spPr>
        <p:txBody>
          <a:bodyPr anchor="t"/>
          <a:lstStyle>
            <a:lvl1pPr>
              <a:defRPr sz="2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7086600" cy="26670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85800" y="1981200"/>
            <a:ext cx="7772400" cy="457200"/>
          </a:xfrm>
        </p:spPr>
        <p:txBody>
          <a:bodyPr/>
          <a:lstStyle>
            <a:lvl1pPr>
              <a:buNone/>
              <a:defRPr>
                <a:solidFill>
                  <a:srgbClr val="2C95DD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724400" y="6629400"/>
            <a:ext cx="4191000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9C12BD9-86B3-4048-86CE-AC10D4E84307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900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v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1524000"/>
            <a:ext cx="6705600" cy="1362075"/>
          </a:xfrm>
          <a:ln>
            <a:solidFill>
              <a:srgbClr val="777777"/>
            </a:solidFill>
          </a:ln>
        </p:spPr>
        <p:txBody>
          <a:bodyPr anchor="t"/>
          <a:lstStyle>
            <a:lvl1pPr algn="l">
              <a:defRPr sz="3200" b="1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3048000"/>
            <a:ext cx="6705600" cy="1500187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2558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Two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91000" cy="4953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14800" cy="4953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76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9530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A4D2E-BFDE-4579-B1E4-06245D6D649B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33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ulletsLeft_Picture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648200" y="914400"/>
            <a:ext cx="4114800" cy="49530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91000" cy="4953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76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49530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3B01-4140-4737-A600-00C5477C65A7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94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ulletsSurround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648200" y="3352800"/>
            <a:ext cx="4114800" cy="25146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1"/>
            <a:ext cx="8458200" cy="228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76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3352800"/>
            <a:ext cx="4191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49530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EB8BF-1EF5-4796-9F63-213B6934CB38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24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ulletsLeft3/4_Picture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91200" y="914400"/>
            <a:ext cx="2971800" cy="49530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5334000" cy="4953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76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49530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808652" y="6611779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3D6A4D2E-BFDE-4579-B1E4-06245D6D649B}" type="slidenum">
              <a:rPr lang="en-US" sz="100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755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ulletsRight_Picture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914400"/>
            <a:ext cx="4191000" cy="4953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304800" y="914400"/>
            <a:ext cx="4114800" cy="49530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76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48768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3D240-9F96-4DC0-BD2E-CE45DCC91381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82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_TwoColumnwith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7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47750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7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724400" y="6629400"/>
            <a:ext cx="4191000" cy="2286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70BA9-0AE5-4DC7-8A6D-25B86D6F2F92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35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Table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381000" y="1219200"/>
            <a:ext cx="8382000" cy="4648200"/>
          </a:xfrm>
        </p:spPr>
        <p:txBody>
          <a:bodyPr anchor="ctr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76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724400" y="6629400"/>
            <a:ext cx="4191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2AE4E-9066-49B4-8504-8C25DD4FBCC5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376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Picture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04800" y="914400"/>
            <a:ext cx="8458200" cy="51054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4191000" y="6629400"/>
            <a:ext cx="4724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7188-7CEB-4CA8-A656-F21412B4458C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345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Free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1004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_BulletsSurround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648200" y="3352800"/>
            <a:ext cx="4114800" cy="25146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1"/>
            <a:ext cx="8458200" cy="228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76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3352800"/>
            <a:ext cx="4191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46482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EB8BF-1EF5-4796-9F63-213B6934CB38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13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045049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_BulletsLeft_Picture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648200" y="914400"/>
            <a:ext cx="4114800" cy="49530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91000" cy="4953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76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46482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3B01-4140-4737-A600-00C5477C65A7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85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_BulletsSurround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648200" y="3352800"/>
            <a:ext cx="4114800" cy="25146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1"/>
            <a:ext cx="8458200" cy="228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76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3352800"/>
            <a:ext cx="4191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46482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EB8BF-1EF5-4796-9F63-213B6934CB38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502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2" y="203200"/>
            <a:ext cx="8410575" cy="92075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>
              <a:lnSpc>
                <a:spcPts val="3600"/>
              </a:lnSpc>
              <a:defRPr sz="3600">
                <a:solidFill>
                  <a:schemeClr val="tx2"/>
                </a:solidFill>
                <a:latin typeface="MetaNormalLF-Roman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366713" y="1355725"/>
            <a:ext cx="8410575" cy="4587875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buClr>
                <a:schemeClr val="tx2"/>
              </a:buClr>
              <a:defRPr>
                <a:solidFill>
                  <a:schemeClr val="bg2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>
                <a:solidFill>
                  <a:schemeClr val="bg2"/>
                </a:solidFill>
              </a:defRPr>
            </a:lvl2pPr>
            <a:lvl3pPr>
              <a:spcBef>
                <a:spcPts val="300"/>
              </a:spcBef>
              <a:buClr>
                <a:schemeClr val="tx2"/>
              </a:buClr>
              <a:defRPr>
                <a:solidFill>
                  <a:schemeClr val="bg2"/>
                </a:solidFill>
              </a:defRPr>
            </a:lvl3pPr>
            <a:lvl4pPr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</a:defRPr>
            </a:lvl4pPr>
            <a:lvl5pPr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3844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_BulletsLeft3/4_Picture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91200" y="914400"/>
            <a:ext cx="2971800" cy="49530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5334000" cy="4953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76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49530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361C7-9CA3-4A6E-97F2-A1FC064231A9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5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151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522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384548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3845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6425" y="1219200"/>
            <a:ext cx="38131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425" y="1858962"/>
            <a:ext cx="38131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0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0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0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2" y="203200"/>
            <a:ext cx="8410575" cy="920750"/>
          </a:xfrm>
          <a:prstGeom prst="rect">
            <a:avLst/>
          </a:prstGeom>
          <a:noFill/>
        </p:spPr>
        <p:txBody>
          <a:bodyPr lIns="0" tIns="0" rIns="0" bIns="0" anchor="b"/>
          <a:lstStyle>
            <a:lvl1pPr>
              <a:lnSpc>
                <a:spcPts val="3600"/>
              </a:lnSpc>
              <a:defRPr sz="3600">
                <a:solidFill>
                  <a:schemeClr val="tx2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366713" y="1355725"/>
            <a:ext cx="8410575" cy="4587875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buClr>
                <a:schemeClr val="tx2"/>
              </a:buClr>
              <a:defRPr>
                <a:solidFill>
                  <a:schemeClr val="bg2"/>
                </a:solidFill>
                <a:latin typeface="Arial"/>
              </a:defRPr>
            </a:lvl1pPr>
            <a:lvl2pPr>
              <a:spcBef>
                <a:spcPts val="300"/>
              </a:spcBef>
              <a:buClr>
                <a:schemeClr val="tx2"/>
              </a:buClr>
              <a:defRPr>
                <a:solidFill>
                  <a:schemeClr val="bg2"/>
                </a:solidFill>
                <a:latin typeface="Arial"/>
              </a:defRPr>
            </a:lvl2pPr>
            <a:lvl3pPr>
              <a:spcBef>
                <a:spcPts val="300"/>
              </a:spcBef>
              <a:buClr>
                <a:schemeClr val="tx2"/>
              </a:buClr>
              <a:defRPr>
                <a:solidFill>
                  <a:schemeClr val="bg2"/>
                </a:solidFill>
                <a:latin typeface="Arial"/>
              </a:defRPr>
            </a:lvl3pPr>
            <a:lvl4pPr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latin typeface="Arial"/>
              </a:defRPr>
            </a:lvl4pPr>
            <a:lvl5pPr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2"/>
                </a:solidFill>
                <a:latin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493625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724400" y="6629400"/>
            <a:ext cx="4191000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5BA1DFFF-3F85-458B-986A-7762775E0CEF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1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1.xml"/><Relationship Id="rId21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slideLayout" Target="../slideLayouts/slideLayout28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27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304800" y="304800"/>
            <a:ext cx="8458200" cy="838200"/>
          </a:xfrm>
          <a:prstGeom prst="roundRect">
            <a:avLst/>
          </a:prstGeom>
          <a:solidFill>
            <a:schemeClr val="bg2">
              <a:lumMod val="1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603597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6A54-2A6B-4242-B691-C4DE4231F394}" type="datetimeFigureOut">
              <a:rPr lang="en-US" smtClean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D1A7-FB98-43FD-AA3D-E7C3EC56B2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334000"/>
            <a:ext cx="678610" cy="118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7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AF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9144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4400" y="6629400"/>
            <a:ext cx="41910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t>Module 5: Advanced Analytics - Technology and Tools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F0FE6C8-51A2-4AA8-BE8B-722D435E963D}" type="slidenum">
              <a:rPr lang="en-US">
                <a:solidFill>
                  <a:srgbClr val="000000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6627813"/>
            <a:ext cx="3124200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</a:rPr>
              <a:t>Copyright © 2012 EMC Corporation. All Rights Reserved.</a:t>
            </a:r>
          </a:p>
        </p:txBody>
      </p:sp>
      <p:pic>
        <p:nvPicPr>
          <p:cNvPr id="10" name="Picture 9" descr="EMC logo white-lg.png"/>
          <p:cNvPicPr>
            <a:picLocks noChangeAspect="1"/>
          </p:cNvPicPr>
          <p:nvPr userDrawn="1"/>
        </p:nvPicPr>
        <p:blipFill>
          <a:blip r:embed="rId23" cstate="print"/>
          <a:srcRect l="10651" r="6284" b="30550"/>
          <a:stretch>
            <a:fillRect/>
          </a:stretch>
        </p:blipFill>
        <p:spPr>
          <a:xfrm>
            <a:off x="7848600" y="6210869"/>
            <a:ext cx="928688" cy="292447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0" y="6102750"/>
            <a:ext cx="9144000" cy="514350"/>
            <a:chOff x="0" y="6102750"/>
            <a:chExt cx="9144000" cy="514350"/>
          </a:xfrm>
        </p:grpSpPr>
        <p:sp>
          <p:nvSpPr>
            <p:cNvPr id="12" name="Rectangle 11"/>
            <p:cNvSpPr/>
            <p:nvPr/>
          </p:nvSpPr>
          <p:spPr bwMode="gray">
            <a:xfrm>
              <a:off x="0" y="6102750"/>
              <a:ext cx="9144000" cy="5143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0423" y="6206579"/>
              <a:ext cx="3382816" cy="307777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FFFF"/>
                  </a:solidFill>
                  <a:latin typeface="MetaMedium-Roman"/>
                  <a:cs typeface="MetaMedium-Roman"/>
                </a:rPr>
                <a:t>EMC</a:t>
              </a:r>
              <a:r>
                <a:rPr lang="en-US" sz="1400" baseline="56000" dirty="0">
                  <a:solidFill>
                    <a:srgbClr val="FFFFFF"/>
                  </a:solidFill>
                  <a:latin typeface="MetaMedium-Roman"/>
                  <a:cs typeface="MetaMedium-Roman"/>
                </a:rPr>
                <a:t>2</a:t>
              </a:r>
              <a:r>
                <a:rPr lang="en-US" sz="1400" dirty="0">
                  <a:solidFill>
                    <a:srgbClr val="FFFFFF"/>
                  </a:solidFill>
                  <a:latin typeface="MetaMedium-Roman"/>
                  <a:cs typeface="MetaMedium-Roman"/>
                </a:rPr>
                <a:t> PROVEN PROFESSIONAL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337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2C95D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C95DD"/>
          </a:solidFill>
          <a:latin typeface="MetaNormalLF-Roman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C95DD"/>
          </a:solidFill>
          <a:latin typeface="MetaNormalLF-Roman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C95DD"/>
          </a:solidFill>
          <a:latin typeface="MetaNormalLF-Roman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C95DD"/>
          </a:solidFill>
          <a:latin typeface="MetaNormalLF-Roman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B0F0"/>
          </a:solidFill>
          <a:latin typeface="MetaNormalLF-Roman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B0F0"/>
          </a:solidFill>
          <a:latin typeface="MetaNormalLF-Roman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B0F0"/>
          </a:solidFill>
          <a:latin typeface="MetaNormalLF-Roman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B0F0"/>
          </a:solidFill>
          <a:latin typeface="MetaNormalLF-Roman" pitchFamily="34" charset="0"/>
          <a:cs typeface="Arial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lr>
          <a:srgbClr val="92D050"/>
        </a:buClr>
        <a:buSzPct val="120000"/>
        <a:buFont typeface="Arial" charset="0"/>
        <a:buChar char="•"/>
        <a:defRPr sz="2400" kern="1200">
          <a:solidFill>
            <a:schemeClr val="bg2">
              <a:lumMod val="75000"/>
            </a:schemeClr>
          </a:solidFill>
          <a:latin typeface="Calibri" pitchFamily="34" charset="0"/>
          <a:ea typeface="+mn-ea"/>
          <a:cs typeface="+mn-cs"/>
        </a:defRPr>
      </a:lvl1pPr>
      <a:lvl2pPr marL="682625" indent="-341313" algn="l" rtl="0" eaLnBrk="1" fontAlgn="base" hangingPunct="1">
        <a:spcBef>
          <a:spcPct val="20000"/>
        </a:spcBef>
        <a:spcAft>
          <a:spcPct val="0"/>
        </a:spcAft>
        <a:buClr>
          <a:srgbClr val="FFC425"/>
        </a:buClr>
        <a:buSzPct val="90000"/>
        <a:buFont typeface="Webdings" pitchFamily="18" charset="2"/>
        <a:buChar char="4"/>
        <a:defRPr sz="2200" kern="1200">
          <a:solidFill>
            <a:schemeClr val="bg2">
              <a:lumMod val="75000"/>
            </a:schemeClr>
          </a:solidFill>
          <a:latin typeface="Calibri" pitchFamily="34" charset="0"/>
          <a:ea typeface="+mn-ea"/>
          <a:cs typeface="+mn-cs"/>
        </a:defRPr>
      </a:lvl2pPr>
      <a:lvl3pPr marL="1143000" indent="-338138" algn="l" rtl="0" eaLnBrk="1" fontAlgn="base" hangingPunct="1">
        <a:spcBef>
          <a:spcPct val="20000"/>
        </a:spcBef>
        <a:spcAft>
          <a:spcPct val="0"/>
        </a:spcAft>
        <a:buClr>
          <a:srgbClr val="B5761B"/>
        </a:buClr>
        <a:buSzPct val="90000"/>
        <a:buFont typeface="Webdings" pitchFamily="18" charset="2"/>
        <a:buChar char="8"/>
        <a:defRPr sz="2000" kern="1200">
          <a:solidFill>
            <a:schemeClr val="bg2">
              <a:lumMod val="75000"/>
            </a:schemeClr>
          </a:solidFill>
          <a:latin typeface="Calibri" pitchFamily="34" charset="0"/>
          <a:ea typeface="+mn-ea"/>
          <a:cs typeface="+mn-cs"/>
        </a:defRPr>
      </a:lvl3pPr>
      <a:lvl4pPr marL="1487488" indent="-2317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ern="1200">
          <a:solidFill>
            <a:schemeClr val="bg2">
              <a:lumMod val="75000"/>
            </a:schemeClr>
          </a:solidFill>
          <a:latin typeface="Calibri" pitchFamily="34" charset="0"/>
          <a:ea typeface="+mn-ea"/>
          <a:cs typeface="+mn-cs"/>
        </a:defRPr>
      </a:lvl4pPr>
      <a:lvl5pPr marL="1828800" indent="-23177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SzPct val="110000"/>
        <a:buFont typeface="Arial" charset="0"/>
        <a:buChar char="•"/>
        <a:defRPr kern="1200">
          <a:solidFill>
            <a:schemeClr val="bg2">
              <a:lumMod val="75000"/>
            </a:schemeClr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OMIS 665, Big Data Analytics</a:t>
            </a:r>
            <a:endParaRPr lang="en-US" sz="2800" dirty="0">
              <a:latin typeface="+mj-lt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4267200"/>
            <a:ext cx="6705600" cy="2133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Dr. Chuck Downing</a:t>
            </a:r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Spring semester, 2019</a:t>
            </a:r>
          </a:p>
          <a:p>
            <a:r>
              <a:rPr lang="en-US" altLang="en-US" dirty="0"/>
              <a:t>Course meets W 6:30-9:10</a:t>
            </a:r>
          </a:p>
          <a:p>
            <a:endParaRPr lang="en-US" dirty="0"/>
          </a:p>
          <a:p>
            <a:r>
              <a:rPr lang="en-US" altLang="en-US" dirty="0"/>
              <a:t>Get to the web site and familiarize yourself with the course.</a:t>
            </a:r>
          </a:p>
          <a:p>
            <a:r>
              <a:rPr lang="en-US" altLang="en-US" dirty="0"/>
              <a:t>Register email, code, group, background.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9249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bNIUtag_horz_4Cl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569" y="2819400"/>
            <a:ext cx="4345663" cy="1219200"/>
          </a:xfrm>
          <a:prstGeom prst="rect">
            <a:avLst/>
          </a:prstGeom>
        </p:spPr>
      </p:pic>
      <p:pic>
        <p:nvPicPr>
          <p:cNvPr id="5" name="Picture 4" descr="blac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032" y="2971800"/>
            <a:ext cx="914400" cy="914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8382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38845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rationale:  Why now?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3962400"/>
            <a:ext cx="533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Organizations need help with hindsight, insight, and foresight.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407855"/>
            <a:ext cx="5562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We’re awash in data.  Storage is cheap.  Data is becoming “Big” whether we like it or not.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234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explosion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1181100"/>
            <a:ext cx="7365999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</p:nvPr>
        </p:nvGraphicFramePr>
        <p:xfrm>
          <a:off x="2286000" y="1524000"/>
          <a:ext cx="6491289" cy="3990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62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Role 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931">
                <a:tc>
                  <a:txBody>
                    <a:bodyPr/>
                    <a:lstStyle/>
                    <a:p>
                      <a:r>
                        <a:rPr lang="en-US" sz="1800" b="1" dirty="0"/>
                        <a:t>Deep Analytical Talent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People with advanced training in quantitative disciplines, such as mathematics, statistics, and machine learning.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9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Data Savvy Professionals</a:t>
                      </a:r>
                    </a:p>
                    <a:p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People with a basic knowledge of statistics</a:t>
                      </a:r>
                      <a:r>
                        <a:rPr lang="en-US" sz="1800" baseline="0" dirty="0"/>
                        <a:t> and/or machine learning, who can define key questions that can be answered using advanced analytics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5931">
                <a:tc>
                  <a:txBody>
                    <a:bodyPr/>
                    <a:lstStyle/>
                    <a:p>
                      <a:r>
                        <a:rPr lang="en-US" sz="1800" dirty="0"/>
                        <a:t>Technology &amp; Data</a:t>
                      </a:r>
                      <a:r>
                        <a:rPr lang="en-US" sz="1800" baseline="0" dirty="0"/>
                        <a:t> Enablers 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People</a:t>
                      </a:r>
                      <a:r>
                        <a:rPr lang="en-US" sz="1800" baseline="0" dirty="0"/>
                        <a:t> providing technical expertise to support analytical projects.  Skills sets including computer programming and database administration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8916" name="TextBox 5"/>
          <p:cNvSpPr txBox="1">
            <a:spLocks noChangeArrowheads="1"/>
          </p:cNvSpPr>
          <p:nvPr/>
        </p:nvSpPr>
        <p:spPr bwMode="auto">
          <a:xfrm>
            <a:off x="0" y="5562600"/>
            <a:ext cx="8593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Note:  Figures above reflect a projected talent gap in US in 2018, as shown in McKinsey May 2011 article</a:t>
            </a:r>
          </a:p>
          <a:p>
            <a:r>
              <a:rPr lang="en-US" sz="1000" i="1" dirty="0">
                <a:solidFill>
                  <a:srgbClr val="000000"/>
                </a:solidFill>
              </a:rPr>
              <a:t>Big Data: The next frontier for innovation, competition, and productivity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1371600"/>
            <a:ext cx="1905000" cy="1752600"/>
          </a:xfrm>
          <a:prstGeom prst="wedgeRoundRectCallout">
            <a:avLst>
              <a:gd name="adj1" fmla="val 62588"/>
              <a:gd name="adj2" fmla="val 2105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rgbClr val="007DC3">
                    <a:lumMod val="50000"/>
                  </a:srgbClr>
                </a:solidFill>
              </a:rPr>
              <a:t>Data Scientists</a:t>
            </a:r>
          </a:p>
          <a:p>
            <a:pPr algn="ctr">
              <a:defRPr/>
            </a:pPr>
            <a:endParaRPr lang="en-US" sz="800" b="1" i="1" dirty="0">
              <a:solidFill>
                <a:srgbClr val="007DC3">
                  <a:lumMod val="50000"/>
                </a:srgbClr>
              </a:solidFill>
            </a:endParaRPr>
          </a:p>
          <a:p>
            <a:pPr algn="ctr">
              <a:defRPr/>
            </a:pPr>
            <a:r>
              <a:rPr lang="en-US" i="1" dirty="0">
                <a:solidFill>
                  <a:srgbClr val="007DC3">
                    <a:lumMod val="50000"/>
                  </a:srgbClr>
                </a:solidFill>
              </a:rPr>
              <a:t>Projected U.S. talent gap: 140,000 to 190,000 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69863" y="3429000"/>
            <a:ext cx="1905000" cy="1752600"/>
          </a:xfrm>
          <a:prstGeom prst="wedgeRoundRectCallout">
            <a:avLst>
              <a:gd name="adj1" fmla="val 62831"/>
              <a:gd name="adj2" fmla="val -2688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rgbClr val="007DC3">
                    <a:lumMod val="50000"/>
                  </a:srgbClr>
                </a:solidFill>
              </a:rPr>
              <a:t>Analysts &amp; Data Savvy Managers </a:t>
            </a:r>
          </a:p>
          <a:p>
            <a:pPr algn="ctr">
              <a:defRPr/>
            </a:pPr>
            <a:endParaRPr lang="en-US" sz="400" i="1" dirty="0">
              <a:solidFill>
                <a:srgbClr val="007DC3">
                  <a:lumMod val="50000"/>
                </a:srgbClr>
              </a:solidFill>
            </a:endParaRPr>
          </a:p>
          <a:p>
            <a:pPr algn="ctr">
              <a:defRPr/>
            </a:pPr>
            <a:r>
              <a:rPr lang="en-US" i="1" dirty="0">
                <a:solidFill>
                  <a:srgbClr val="007DC3">
                    <a:lumMod val="50000"/>
                  </a:srgbClr>
                </a:solidFill>
              </a:rPr>
              <a:t>Projected U.S. talent gap: 1.5 million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341041" y="3276600"/>
            <a:ext cx="1752600" cy="68580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118964"/>
            <a:ext cx="8410575" cy="9207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Need for talent</a:t>
            </a:r>
          </a:p>
        </p:txBody>
      </p:sp>
    </p:spTree>
    <p:extLst>
      <p:ext uri="{BB962C8B-B14F-4D97-AF65-F5344CB8AC3E}">
        <p14:creationId xmlns:p14="http://schemas.microsoft.com/office/powerpoint/2010/main" val="233685336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OMIS 665 – Big Data Analytics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course provides an in-depth study of the concepts, methods, and tools for Data Science and Big Data Analytics.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2895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Topics include…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349627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Data Analytics Lifecycle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4004607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Basic Data Analytics Methods using the open-source </a:t>
            </a:r>
            <a:r>
              <a:rPr lang="en-US" dirty="0" err="1"/>
              <a:t>RStudio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69806" y="4508028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Advanced Analytics Theories and Methods including Clustering, Association Rules, Linear and Logistic Regression, Classification, Text Analysis and Time Series Analysis.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4722" y="5565447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Advanced Analytics Technology and Tools including the open-source software MapReduce and Hadoop.</a:t>
            </a:r>
          </a:p>
        </p:txBody>
      </p:sp>
    </p:spTree>
    <p:extLst>
      <p:ext uri="{BB962C8B-B14F-4D97-AF65-F5344CB8AC3E}">
        <p14:creationId xmlns:p14="http://schemas.microsoft.com/office/powerpoint/2010/main" val="335288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OMIS 665 objectives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4961" y="1313229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Deploy a structured lifecycle approach to data science and big data analytics projects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4961" y="2033426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Reframe a business challenge as an analytics challenge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4960" y="2585277"/>
            <a:ext cx="7799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Apply analytic techniques and tools to analyze big data, create statistical models, and identify insights that can lead to actionable results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4960" y="3382297"/>
            <a:ext cx="7494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Select optimal visualization techniques to clearly communicate analytic insights to business sponsors and others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4961" y="4179317"/>
            <a:ext cx="65040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Use tools such as R and </a:t>
            </a:r>
            <a:r>
              <a:rPr lang="en-US" dirty="0" err="1"/>
              <a:t>RStudio</a:t>
            </a:r>
            <a:r>
              <a:rPr lang="en-US" dirty="0"/>
              <a:t>, MapReduce/Hadoop, and in-database analytics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4960" y="4976337"/>
            <a:ext cx="62336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Explain how advanced analytics can be leveraged to create competitive advantage and how the data scientist role and skills differ from those of a traditional business intelligence analyst</a:t>
            </a:r>
          </a:p>
        </p:txBody>
      </p:sp>
    </p:spTree>
    <p:extLst>
      <p:ext uri="{BB962C8B-B14F-4D97-AF65-F5344CB8AC3E}">
        <p14:creationId xmlns:p14="http://schemas.microsoft.com/office/powerpoint/2010/main" val="284615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Goal of OMIS and this class:</a:t>
            </a:r>
          </a:p>
        </p:txBody>
      </p:sp>
      <p:graphicFrame>
        <p:nvGraphicFramePr>
          <p:cNvPr id="10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203089"/>
              </p:ext>
            </p:extLst>
          </p:nvPr>
        </p:nvGraphicFramePr>
        <p:xfrm>
          <a:off x="3814763" y="1371600"/>
          <a:ext cx="1320800" cy="362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lip" r:id="rId3" imgW="1319040" imgH="3625560" progId="MS_ClipArt_Gallery.2">
                  <p:embed/>
                </p:oleObj>
              </mc:Choice>
              <mc:Fallback>
                <p:oleObj name="Clip" r:id="rId3" imgW="1319040" imgH="362556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763" y="1371600"/>
                        <a:ext cx="1320800" cy="362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292869"/>
              </p:ext>
            </p:extLst>
          </p:nvPr>
        </p:nvGraphicFramePr>
        <p:xfrm>
          <a:off x="6415088" y="1798637"/>
          <a:ext cx="272891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lip" r:id="rId5" imgW="2727000" imgH="2286000" progId="MS_ClipArt_Gallery.2">
                  <p:embed/>
                </p:oleObj>
              </mc:Choice>
              <mc:Fallback>
                <p:oleObj name="Clip" r:id="rId5" imgW="2727000" imgH="22860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088" y="1798637"/>
                        <a:ext cx="2728912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521325"/>
              </p:ext>
            </p:extLst>
          </p:nvPr>
        </p:nvGraphicFramePr>
        <p:xfrm>
          <a:off x="60325" y="1939925"/>
          <a:ext cx="2192338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lip" r:id="rId7" imgW="2190600" imgH="1838160" progId="MS_ClipArt_Gallery.2">
                  <p:embed/>
                </p:oleObj>
              </mc:Choice>
              <mc:Fallback>
                <p:oleObj name="Clip" r:id="rId7" imgW="2190600" imgH="183816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" y="1939925"/>
                        <a:ext cx="2192338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2584450" y="2713037"/>
            <a:ext cx="6762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5327650" y="2713037"/>
            <a:ext cx="6762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68263" y="3821112"/>
            <a:ext cx="203358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/>
              <a:t>Senior</a:t>
            </a:r>
          </a:p>
          <a:p>
            <a:pPr algn="ctr"/>
            <a:r>
              <a:rPr lang="en-US" altLang="en-US" sz="2800"/>
              <a:t>Management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711950" y="4049712"/>
            <a:ext cx="16986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/>
              <a:t>Technical</a:t>
            </a:r>
          </a:p>
          <a:p>
            <a:pPr algn="ctr"/>
            <a:r>
              <a:rPr lang="en-US" altLang="en-US" sz="2800"/>
              <a:t>Specialists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652838" y="5056187"/>
            <a:ext cx="128111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>
                <a:latin typeface="Arial" panose="020B0604020202020204" pitchFamily="34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98854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68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/>
              <a:t>The Masters Student IT Knowledge Line</a:t>
            </a: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457200" y="3048000"/>
            <a:ext cx="784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6705600" y="2667000"/>
          <a:ext cx="117157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Clip" r:id="rId3" imgW="1171429" imgH="1409524" progId="MS_ClipArt_Gallery.2">
                  <p:embed/>
                </p:oleObj>
              </mc:Choice>
              <mc:Fallback>
                <p:oleObj name="Clip" r:id="rId3" imgW="1171429" imgH="1409524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667000"/>
                        <a:ext cx="117157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7543800" y="3429000"/>
          <a:ext cx="11430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Clip" r:id="rId5" imgW="1142857" imgH="790476" progId="MS_ClipArt_Gallery.2">
                  <p:embed/>
                </p:oleObj>
              </mc:Choice>
              <mc:Fallback>
                <p:oleObj name="Clip" r:id="rId5" imgW="1142857" imgH="79047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429000"/>
                        <a:ext cx="11430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762000" y="1828800"/>
          <a:ext cx="142875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Clip" r:id="rId7" imgW="1428571" imgH="1390476" progId="MS_ClipArt_Gallery.2">
                  <p:embed/>
                </p:oleObj>
              </mc:Choice>
              <mc:Fallback>
                <p:oleObj name="Clip" r:id="rId7" imgW="1428571" imgH="139047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142875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88925" y="3546475"/>
            <a:ext cx="381925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dirty="0"/>
              <a:t>Less sophisticated</a:t>
            </a:r>
          </a:p>
          <a:p>
            <a:pPr eaLnBrk="0" hangingPunct="0"/>
            <a:r>
              <a:rPr lang="en-US" altLang="en-US" dirty="0"/>
              <a:t>from an IT standpoint.</a:t>
            </a:r>
          </a:p>
          <a:p>
            <a:pPr eaLnBrk="0" hangingPunct="0"/>
            <a:r>
              <a:rPr lang="en-US" altLang="en-US" dirty="0"/>
              <a:t>Good problem solver with strong logic,</a:t>
            </a:r>
          </a:p>
          <a:p>
            <a:pPr eaLnBrk="0" hangingPunct="0"/>
            <a:r>
              <a:rPr lang="en-US" altLang="en-US" dirty="0"/>
              <a:t>but needs a solid IT understanding</a:t>
            </a:r>
          </a:p>
          <a:p>
            <a:pPr eaLnBrk="0" hangingPunct="0"/>
            <a:r>
              <a:rPr lang="en-US" altLang="en-US" dirty="0"/>
              <a:t>to function as a high-level</a:t>
            </a:r>
          </a:p>
          <a:p>
            <a:pPr eaLnBrk="0" hangingPunct="0"/>
            <a:r>
              <a:rPr lang="en-US" altLang="en-US" dirty="0"/>
              <a:t>manager.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622925" y="4308475"/>
            <a:ext cx="29495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Loves technology, and</a:t>
            </a:r>
          </a:p>
          <a:p>
            <a:pPr eaLnBrk="0" hangingPunct="0"/>
            <a:r>
              <a:rPr lang="en-US" altLang="en-US"/>
              <a:t>has great experience</a:t>
            </a:r>
          </a:p>
          <a:p>
            <a:pPr eaLnBrk="0" hangingPunct="0"/>
            <a:r>
              <a:rPr lang="en-US" altLang="en-US"/>
              <a:t>using it.</a:t>
            </a:r>
          </a:p>
        </p:txBody>
      </p:sp>
    </p:spTree>
    <p:extLst>
      <p:ext uri="{BB962C8B-B14F-4D97-AF65-F5344CB8AC3E}">
        <p14:creationId xmlns:p14="http://schemas.microsoft.com/office/powerpoint/2010/main" val="142937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Administrative Stuff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Who am I?</a:t>
            </a:r>
          </a:p>
          <a:p>
            <a:r>
              <a:rPr lang="en-US" altLang="en-US"/>
              <a:t>Who are you?</a:t>
            </a:r>
          </a:p>
          <a:p>
            <a:r>
              <a:rPr lang="en-US" altLang="en-US"/>
              <a:t>Groups</a:t>
            </a:r>
          </a:p>
          <a:p>
            <a:r>
              <a:rPr lang="en-US" altLang="en-US"/>
              <a:t>Logins</a:t>
            </a:r>
          </a:p>
        </p:txBody>
      </p:sp>
    </p:spTree>
    <p:extLst>
      <p:ext uri="{BB962C8B-B14F-4D97-AF65-F5344CB8AC3E}">
        <p14:creationId xmlns:p14="http://schemas.microsoft.com/office/powerpoint/2010/main" val="26423845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LT_EdServTemplate_2011">
  <a:themeElements>
    <a:clrScheme name="NPR2011">
      <a:dk1>
        <a:srgbClr val="000000"/>
      </a:dk1>
      <a:lt1>
        <a:srgbClr val="FFFFFF"/>
      </a:lt1>
      <a:dk2>
        <a:srgbClr val="007DC3"/>
      </a:dk2>
      <a:lt2>
        <a:srgbClr val="5F5F5F"/>
      </a:lt2>
      <a:accent1>
        <a:srgbClr val="2C95DD"/>
      </a:accent1>
      <a:accent2>
        <a:srgbClr val="49A942"/>
      </a:accent2>
      <a:accent3>
        <a:srgbClr val="74C167"/>
      </a:accent3>
      <a:accent4>
        <a:srgbClr val="FFC425"/>
      </a:accent4>
      <a:accent5>
        <a:srgbClr val="B5761B"/>
      </a:accent5>
      <a:accent6>
        <a:srgbClr val="A80000"/>
      </a:accent6>
      <a:hlink>
        <a:srgbClr val="0070C0"/>
      </a:hlink>
      <a:folHlink>
        <a:srgbClr val="49A942"/>
      </a:folHlink>
    </a:clrScheme>
    <a:fontScheme name="NPR2011Template">
      <a:majorFont>
        <a:latin typeface="MetaNormalLF-Roman"/>
        <a:ea typeface=""/>
        <a:cs typeface="Arial"/>
      </a:majorFont>
      <a:minorFont>
        <a:latin typeface="MetaNormalLF-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576</Words>
  <Application>Microsoft Office PowerPoint</Application>
  <PresentationFormat>On-screen Show (4:3)</PresentationFormat>
  <Paragraphs>78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MetaMedium-Roman</vt:lpstr>
      <vt:lpstr>MetaNormalLF-Roman</vt:lpstr>
      <vt:lpstr>Times New Roman</vt:lpstr>
      <vt:lpstr>Webdings</vt:lpstr>
      <vt:lpstr>Wingdings</vt:lpstr>
      <vt:lpstr>1_Office Theme</vt:lpstr>
      <vt:lpstr>ILT_EdServTemplate_2011</vt:lpstr>
      <vt:lpstr>Clip</vt:lpstr>
      <vt:lpstr>OMIS 665, Big Data Analytics</vt:lpstr>
      <vt:lpstr>High-level rationale:  Why now?</vt:lpstr>
      <vt:lpstr>Data explosion</vt:lpstr>
      <vt:lpstr>Need for talent</vt:lpstr>
      <vt:lpstr>OMIS 665 – Big Data Analytics</vt:lpstr>
      <vt:lpstr>OMIS 665 objectives</vt:lpstr>
      <vt:lpstr>Goal of OMIS and this class:</vt:lpstr>
      <vt:lpstr>PowerPoint Presentation</vt:lpstr>
      <vt:lpstr>Other Administrative Stuff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Jennice O'Brien</dc:creator>
  <cp:lastModifiedBy>Charles Downing</cp:lastModifiedBy>
  <cp:revision>160</cp:revision>
  <dcterms:created xsi:type="dcterms:W3CDTF">2012-09-17T18:46:07Z</dcterms:created>
  <dcterms:modified xsi:type="dcterms:W3CDTF">2019-01-11T15:06:31Z</dcterms:modified>
</cp:coreProperties>
</file>